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9" r:id="rId4"/>
    <p:sldId id="260" r:id="rId5"/>
    <p:sldId id="261" r:id="rId6"/>
    <p:sldId id="263" r:id="rId7"/>
    <p:sldId id="270" r:id="rId8"/>
    <p:sldId id="265" r:id="rId9"/>
    <p:sldId id="262" r:id="rId10"/>
    <p:sldId id="264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2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F4CA97-B7B9-480C-B68C-2DBBB49101FA}" type="datetime1">
              <a:rPr lang="en-US"/>
              <a:pPr/>
              <a:t>4/3/2012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3BD2A9-A2DA-496A-A916-495A7E8729C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5E9C4-100C-4D7C-802D-1CF61B0D469A}" type="datetimeFigureOut">
              <a:rPr lang="en-GB" smtClean="0"/>
              <a:t>03/04/2012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8FE6D-0257-4DC5-A8FD-FC0B10CF265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88FE6D-0257-4DC5-A8FD-FC0B10CF2659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72BED-E6A1-4092-8BEB-EBA424062E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9000F-C763-482B-98DD-602ADBC2E4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DA67C-A082-4B95-853D-417442280A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9ECEEB-CBAA-47E0-B2D4-CE6AF526E8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3" r:id="rId2"/>
    <p:sldLayoutId id="2147483676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stem.ac.uk/activity/he-engagement-schools-and-colleg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hestem.ac.uk/activity/workforce-development" TargetMode="External"/><Relationship Id="rId5" Type="http://schemas.openxmlformats.org/officeDocument/2006/relationships/hyperlink" Target="http://www.hestem.ac.uk/activity/graduate-skills" TargetMode="External"/><Relationship Id="rId4" Type="http://schemas.openxmlformats.org/officeDocument/2006/relationships/hyperlink" Target="http://www.hestem.ac.uk/activity/curriculum-enhancement-and-innovatio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hestem-sw.org.uk/projects-overlay.php?uni=8" TargetMode="External"/><Relationship Id="rId7" Type="http://schemas.openxmlformats.org/officeDocument/2006/relationships/hyperlink" Target="http://www.hestem-sw.org.uk/projects-overlay.php?uni=1" TargetMode="Externa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hyperlink" Target="http://www.hestem-sw.org.uk/projects-overlay.php?uni=59" TargetMode="External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hyperlink" Target="http://www.hestem-sw.org.uk/projects-overlay.php?uni=9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The National HE STEM Programme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Enabling the HE sector to </a:t>
            </a:r>
            <a:r>
              <a:rPr lang="en-GB" i="1" dirty="0" smtClean="0">
                <a:hlinkClick r:id="rId3" action="ppaction://hlinkfile"/>
              </a:rPr>
              <a:t>engage with schools</a:t>
            </a:r>
            <a:r>
              <a:rPr lang="en-GB" dirty="0" smtClean="0"/>
              <a:t>, </a:t>
            </a:r>
            <a:r>
              <a:rPr lang="en-GB" i="1" dirty="0" smtClean="0">
                <a:hlinkClick r:id="rId4" action="ppaction://hlinkfile"/>
              </a:rPr>
              <a:t>enhance curricula</a:t>
            </a:r>
            <a:r>
              <a:rPr lang="en-GB" dirty="0" smtClean="0"/>
              <a:t>, </a:t>
            </a:r>
            <a:r>
              <a:rPr lang="en-GB" i="1" dirty="0" smtClean="0">
                <a:hlinkClick r:id="rId5" action="ppaction://hlinkfile"/>
              </a:rPr>
              <a:t>support graduates</a:t>
            </a:r>
            <a:r>
              <a:rPr lang="en-GB" dirty="0" smtClean="0"/>
              <a:t> and </a:t>
            </a:r>
            <a:r>
              <a:rPr lang="en-GB" i="1" dirty="0" smtClean="0">
                <a:hlinkClick r:id="rId6" action="ppaction://hlinkfile"/>
              </a:rPr>
              <a:t>develop the workforce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72400" cy="1143000"/>
          </a:xfrm>
        </p:spPr>
        <p:txBody>
          <a:bodyPr/>
          <a:lstStyle/>
          <a:p>
            <a:r>
              <a:rPr lang="en-US" dirty="0" smtClean="0"/>
              <a:t>The HE STEM</a:t>
            </a:r>
            <a:br>
              <a:rPr lang="en-US" dirty="0" smtClean="0"/>
            </a:br>
            <a:r>
              <a:rPr lang="en-US" dirty="0" smtClean="0"/>
              <a:t>South West Spoke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55576" y="2492896"/>
            <a:ext cx="7772400" cy="4114800"/>
          </a:xfrm>
        </p:spPr>
        <p:txBody>
          <a:bodyPr/>
          <a:lstStyle/>
          <a:p>
            <a:r>
              <a:rPr lang="en-GB" dirty="0" smtClean="0"/>
              <a:t>Widening Participation</a:t>
            </a:r>
          </a:p>
          <a:p>
            <a:endParaRPr lang="en-GB" dirty="0" smtClean="0"/>
          </a:p>
          <a:p>
            <a:r>
              <a:rPr lang="en-GB" dirty="0" smtClean="0"/>
              <a:t>Higher Education Curriculum</a:t>
            </a:r>
          </a:p>
          <a:p>
            <a:endParaRPr lang="en-GB" dirty="0" smtClean="0"/>
          </a:p>
          <a:p>
            <a:r>
              <a:rPr lang="en-GB" dirty="0" smtClean="0"/>
              <a:t>Workforce Development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>Get STEM working: </a:t>
            </a:r>
            <a:br>
              <a:rPr lang="en-GB" sz="4000" dirty="0" smtClean="0"/>
            </a:br>
            <a:r>
              <a:rPr lang="en-GB" sz="4000" dirty="0" smtClean="0"/>
              <a:t>innovation with employer and student engagement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2564904"/>
            <a:ext cx="7772400" cy="3531096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Project Lead:  Bournemouth University </a:t>
            </a:r>
          </a:p>
        </p:txBody>
      </p:sp>
      <p:pic>
        <p:nvPicPr>
          <p:cNvPr id="12" name="Picture 11" descr="home-uni-logo-bournemouth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984" y="4077072"/>
            <a:ext cx="151216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Six Sub-Projects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4467200"/>
          </a:xfrm>
        </p:spPr>
        <p:txBody>
          <a:bodyPr/>
          <a:lstStyle/>
          <a:p>
            <a:r>
              <a:rPr lang="en-GB" dirty="0" smtClean="0"/>
              <a:t>University of Bath</a:t>
            </a:r>
          </a:p>
          <a:p>
            <a:r>
              <a:rPr lang="en-GB" dirty="0" smtClean="0"/>
              <a:t>University of Bristol</a:t>
            </a:r>
          </a:p>
          <a:p>
            <a:r>
              <a:rPr lang="en-GB" dirty="0" smtClean="0"/>
              <a:t>Bournemouth University</a:t>
            </a:r>
          </a:p>
          <a:p>
            <a:r>
              <a:rPr lang="en-GB" dirty="0" smtClean="0"/>
              <a:t>University of Exeter </a:t>
            </a:r>
          </a:p>
          <a:p>
            <a:r>
              <a:rPr lang="en-GB" dirty="0" smtClean="0"/>
              <a:t>Plymouth University</a:t>
            </a:r>
          </a:p>
          <a:p>
            <a:r>
              <a:rPr lang="en-GB" dirty="0" smtClean="0"/>
              <a:t>University of the West of </a:t>
            </a:r>
            <a:br>
              <a:rPr lang="en-GB" dirty="0" smtClean="0"/>
            </a:br>
            <a:r>
              <a:rPr lang="en-GB" dirty="0" smtClean="0"/>
              <a:t>England  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 </a:t>
            </a:r>
          </a:p>
        </p:txBody>
      </p:sp>
      <p:pic>
        <p:nvPicPr>
          <p:cNvPr id="4" name="Picture 3" descr="home-uni-logo-exeter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016" y="342900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ome-uni-logo-plymouth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6216" y="3789040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ome-uni-logo-bath">
            <a:hlinkClick r:id="rId7"/>
          </p:cNvPr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60032" y="1124744"/>
            <a:ext cx="7920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ome-uni-logo-bournemouth">
            <a:hlinkClick r:id="rId9"/>
          </p:cNvPr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56176" y="2492896"/>
            <a:ext cx="86409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\\frome\pmitchell\My Pictures\home-uni-logo-bristol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860032" y="2060848"/>
            <a:ext cx="894415" cy="864096"/>
          </a:xfrm>
          <a:prstGeom prst="rect">
            <a:avLst/>
          </a:prstGeom>
          <a:noFill/>
        </p:spPr>
      </p:pic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724128" y="4869161"/>
          <a:ext cx="730511" cy="864096"/>
        </p:xfrm>
        <a:graphic>
          <a:graphicData uri="http://schemas.openxmlformats.org/presentationml/2006/ole">
            <p:oleObj spid="_x0000_s1026" name="Photo Editor Photo" r:id="rId12" imgW="7133333" imgH="8430802" progId="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Meta Project Aims: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844824"/>
            <a:ext cx="7772400" cy="4251176"/>
          </a:xfrm>
        </p:spPr>
        <p:txBody>
          <a:bodyPr/>
          <a:lstStyle/>
          <a:p>
            <a:r>
              <a:rPr lang="en-GB" dirty="0" smtClean="0"/>
              <a:t>Innovative Approaches to Employer Engagement : 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Transferability of Practice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Employer Engagement Effective Practice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1196752"/>
            <a:ext cx="7772400" cy="5256584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GB" sz="3600" b="1" i="1" dirty="0" smtClean="0"/>
              <a:t>Technology</a:t>
            </a:r>
            <a:r>
              <a:rPr lang="en-GB" sz="3600" b="1" dirty="0" smtClean="0"/>
              <a:t> enabled engagement between employer and </a:t>
            </a:r>
            <a:r>
              <a:rPr lang="en-GB" sz="3600" b="1" dirty="0" smtClean="0"/>
              <a:t>student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3600" b="1" dirty="0" smtClean="0"/>
              <a:t>to </a:t>
            </a:r>
            <a:r>
              <a:rPr lang="en-GB" sz="3600" b="1" dirty="0" smtClean="0"/>
              <a:t>improve </a:t>
            </a:r>
            <a:r>
              <a:rPr lang="en-GB" sz="3600" b="1" dirty="0" smtClean="0"/>
              <a:t>employability</a:t>
            </a:r>
            <a:endParaRPr lang="en-GB" sz="3600" b="1" dirty="0" smtClean="0"/>
          </a:p>
          <a:p>
            <a:endParaRPr lang="en-GB" sz="2000" dirty="0" smtClean="0"/>
          </a:p>
          <a:p>
            <a:pPr marL="720725" indent="-360363">
              <a:buFont typeface="Arial" pitchFamily="34" charset="0"/>
              <a:buChar char="•"/>
            </a:pPr>
            <a:r>
              <a:rPr lang="en-GB" sz="2800" dirty="0" smtClean="0"/>
              <a:t>Year 2 BSc Forensic Science students undertaking the Instrumentation and Analytical Science practical course</a:t>
            </a:r>
          </a:p>
          <a:p>
            <a:pPr marL="720725" indent="-360363">
              <a:buFont typeface="Arial" pitchFamily="34" charset="0"/>
              <a:buChar char="•"/>
            </a:pPr>
            <a:endParaRPr lang="en-GB" sz="2800" dirty="0" smtClean="0"/>
          </a:p>
          <a:p>
            <a:pPr marL="720725" indent="-360363">
              <a:buFont typeface="Arial" pitchFamily="34" charset="0"/>
              <a:buChar char="•"/>
            </a:pPr>
            <a:r>
              <a:rPr lang="en-GB" sz="2800" dirty="0" smtClean="0"/>
              <a:t>Employers from analytical and forensic science sectors</a:t>
            </a:r>
            <a:endParaRPr lang="en-GB" sz="2800" dirty="0" smtClean="0"/>
          </a:p>
          <a:p>
            <a:pPr marL="1081088" indent="-360363"/>
            <a:endParaRPr lang="en-GB" sz="2000" dirty="0" smtClean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812360" y="5488273"/>
          <a:ext cx="936104" cy="1109079"/>
        </p:xfrm>
        <a:graphic>
          <a:graphicData uri="http://schemas.openxmlformats.org/presentationml/2006/ole">
            <p:oleObj spid="_x0000_s3074" name="Photo Editor Photo" r:id="rId3" imgW="7133333" imgH="8430802" progId="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 </a:t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Rationale (</a:t>
            </a:r>
            <a:r>
              <a:rPr lang="en-GB" sz="3600" b="1" dirty="0" err="1" smtClean="0"/>
              <a:t>i</a:t>
            </a:r>
            <a:r>
              <a:rPr lang="en-GB" sz="3600" b="1" dirty="0" smtClean="0"/>
              <a:t>):</a:t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1628800"/>
            <a:ext cx="7772400" cy="5256584"/>
          </a:xfrm>
        </p:spPr>
        <p:txBody>
          <a:bodyPr/>
          <a:lstStyle/>
          <a:p>
            <a:pPr>
              <a:buNone/>
            </a:pPr>
            <a:endParaRPr lang="en-GB" sz="2000" dirty="0" smtClean="0"/>
          </a:p>
          <a:p>
            <a:pPr marL="1081088" indent="-360363">
              <a:buFont typeface="Arial" pitchFamily="34" charset="0"/>
              <a:buChar char="•"/>
            </a:pPr>
            <a:r>
              <a:rPr lang="en-GB" b="1" dirty="0" smtClean="0"/>
              <a:t>Student </a:t>
            </a:r>
            <a:r>
              <a:rPr lang="en-GB" b="1" dirty="0" smtClean="0"/>
              <a:t>experience</a:t>
            </a:r>
            <a:endParaRPr lang="en-GB" b="1" dirty="0" smtClean="0"/>
          </a:p>
          <a:p>
            <a:pPr marL="1538288" lvl="1" indent="-360363">
              <a:buNone/>
            </a:pPr>
            <a:r>
              <a:rPr lang="en-GB" sz="3200" dirty="0" smtClean="0"/>
              <a:t>--  Presentation skills</a:t>
            </a:r>
          </a:p>
          <a:p>
            <a:pPr marL="1538288" lvl="1" indent="-360363">
              <a:buNone/>
            </a:pPr>
            <a:r>
              <a:rPr lang="en-GB" sz="3200" dirty="0" smtClean="0"/>
              <a:t>--  Technology </a:t>
            </a:r>
            <a:r>
              <a:rPr lang="en-GB" sz="3200" dirty="0" smtClean="0"/>
              <a:t>familiarisation</a:t>
            </a:r>
          </a:p>
          <a:p>
            <a:pPr marL="1538288" lvl="1" indent="-360363">
              <a:buNone/>
            </a:pPr>
            <a:endParaRPr lang="en-GB" sz="1200" dirty="0" smtClean="0"/>
          </a:p>
          <a:p>
            <a:pPr marL="1081088" indent="-360363">
              <a:buFont typeface="Arial" pitchFamily="34" charset="0"/>
              <a:buChar char="•"/>
            </a:pPr>
            <a:r>
              <a:rPr lang="en-GB" b="1" dirty="0" smtClean="0"/>
              <a:t>Learning opportunity</a:t>
            </a:r>
          </a:p>
          <a:p>
            <a:pPr marL="1538288" lvl="1" indent="-360363">
              <a:buNone/>
            </a:pPr>
            <a:r>
              <a:rPr lang="en-GB" sz="3200" dirty="0" smtClean="0"/>
              <a:t>--  Professional </a:t>
            </a:r>
            <a:r>
              <a:rPr lang="en-GB" sz="3200" dirty="0" smtClean="0"/>
              <a:t>feedback</a:t>
            </a:r>
          </a:p>
          <a:p>
            <a:pPr marL="1538288" lvl="1" indent="-360363">
              <a:buNone/>
            </a:pPr>
            <a:endParaRPr lang="en-GB" sz="1200" dirty="0" smtClean="0"/>
          </a:p>
          <a:p>
            <a:pPr marL="1081088" indent="-360363">
              <a:buFont typeface="Arial" pitchFamily="34" charset="0"/>
              <a:buChar char="•"/>
            </a:pPr>
            <a:r>
              <a:rPr lang="en-GB" b="1" dirty="0" smtClean="0"/>
              <a:t>Employer </a:t>
            </a:r>
            <a:r>
              <a:rPr lang="en-GB" b="1" dirty="0" smtClean="0"/>
              <a:t>contact</a:t>
            </a:r>
            <a:endParaRPr lang="en-GB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 </a:t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Rationale (ii):</a:t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1268760"/>
            <a:ext cx="7920880" cy="4251176"/>
          </a:xfrm>
        </p:spPr>
        <p:txBody>
          <a:bodyPr/>
          <a:lstStyle/>
          <a:p>
            <a:pPr marL="1081088" indent="-360363"/>
            <a:endParaRPr lang="en-GB" sz="2000" dirty="0" smtClean="0"/>
          </a:p>
          <a:p>
            <a:r>
              <a:rPr lang="en-GB" dirty="0" smtClean="0"/>
              <a:t>To use the two best available conferencing technologies to facilitate communication</a:t>
            </a:r>
          </a:p>
          <a:p>
            <a:endParaRPr lang="en-GB" sz="1400" dirty="0" smtClean="0"/>
          </a:p>
          <a:p>
            <a:r>
              <a:rPr lang="en-GB" dirty="0" smtClean="0"/>
              <a:t>10 minute presentation (</a:t>
            </a:r>
            <a:r>
              <a:rPr lang="en-GB" dirty="0" smtClean="0"/>
              <a:t>PowerPoint</a:t>
            </a:r>
            <a:r>
              <a:rPr lang="en-GB" dirty="0" smtClean="0"/>
              <a:t>) + 10 minute feedback</a:t>
            </a:r>
          </a:p>
          <a:p>
            <a:endParaRPr lang="en-GB" sz="1600" dirty="0" smtClean="0"/>
          </a:p>
          <a:p>
            <a:r>
              <a:rPr lang="en-GB" dirty="0" smtClean="0"/>
              <a:t>Remaining IAS </a:t>
            </a:r>
            <a:r>
              <a:rPr lang="en-GB" dirty="0" smtClean="0"/>
              <a:t>students required to complete short assessment on </a:t>
            </a:r>
            <a:r>
              <a:rPr lang="en-GB" dirty="0" smtClean="0"/>
              <a:t>recordings of feedback</a:t>
            </a:r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b="1" dirty="0" smtClean="0"/>
              <a:t>Technology 1</a:t>
            </a:r>
            <a:r>
              <a:rPr lang="en-GB" sz="3600" dirty="0" smtClean="0"/>
              <a:t>: Online Meeting</a:t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251176"/>
          </a:xfrm>
        </p:spPr>
        <p:txBody>
          <a:bodyPr/>
          <a:lstStyle/>
          <a:p>
            <a:r>
              <a:rPr lang="en-GB" dirty="0" err="1" smtClean="0"/>
              <a:t>FlashMeeting</a:t>
            </a:r>
            <a:r>
              <a:rPr lang="en-GB" dirty="0" smtClean="0"/>
              <a:t> online meeting technology</a:t>
            </a:r>
          </a:p>
          <a:p>
            <a:endParaRPr lang="en-GB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204864"/>
            <a:ext cx="636292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188640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b="1" dirty="0" smtClean="0"/>
              <a:t>Technology 2</a:t>
            </a:r>
            <a:r>
              <a:rPr lang="en-GB" sz="3600" dirty="0" smtClean="0"/>
              <a:t>:Videoconferencing</a:t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4251176"/>
          </a:xfrm>
        </p:spPr>
        <p:txBody>
          <a:bodyPr/>
          <a:lstStyle/>
          <a:p>
            <a:r>
              <a:rPr lang="en-GB" dirty="0" smtClean="0"/>
              <a:t>Professional </a:t>
            </a:r>
            <a:r>
              <a:rPr lang="en-GB" dirty="0" err="1" smtClean="0"/>
              <a:t>Polycom</a:t>
            </a:r>
            <a:r>
              <a:rPr lang="en-GB" dirty="0" smtClean="0"/>
              <a:t> Videoconferencing  (VCON) system</a:t>
            </a:r>
          </a:p>
          <a:p>
            <a:endParaRPr lang="en-GB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b="8648"/>
          <a:stretch>
            <a:fillRect/>
          </a:stretch>
        </p:blipFill>
        <p:spPr bwMode="auto">
          <a:xfrm>
            <a:off x="1403648" y="2276872"/>
            <a:ext cx="6372200" cy="436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b="1" dirty="0" smtClean="0"/>
              <a:t>Results (</a:t>
            </a:r>
            <a:r>
              <a:rPr lang="en-GB" sz="3600" b="1" dirty="0" err="1" smtClean="0"/>
              <a:t>i</a:t>
            </a:r>
            <a:r>
              <a:rPr lang="en-GB" sz="3600" b="1" dirty="0" smtClean="0"/>
              <a:t>)</a:t>
            </a:r>
            <a:r>
              <a:rPr lang="en-GB" sz="3600" dirty="0" smtClean="0"/>
              <a:t>: </a:t>
            </a:r>
            <a:r>
              <a:rPr lang="en-GB" sz="3600" dirty="0" smtClean="0"/>
              <a:t>Presenting Students</a:t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698104"/>
            <a:ext cx="8640960" cy="4251176"/>
          </a:xfrm>
        </p:spPr>
        <p:txBody>
          <a:bodyPr/>
          <a:lstStyle/>
          <a:p>
            <a:r>
              <a:rPr lang="en-GB" dirty="0" smtClean="0"/>
              <a:t>Held a </a:t>
            </a:r>
            <a:r>
              <a:rPr lang="en-GB" b="1" u="sng" dirty="0" smtClean="0">
                <a:solidFill>
                  <a:srgbClr val="FF0000"/>
                </a:solidFill>
              </a:rPr>
              <a:t>positive</a:t>
            </a:r>
            <a:r>
              <a:rPr lang="en-GB" dirty="0" smtClean="0"/>
              <a:t> view of initiative:</a:t>
            </a:r>
          </a:p>
          <a:p>
            <a:pPr>
              <a:buNone/>
            </a:pPr>
            <a:endParaRPr lang="en-GB" sz="1050" dirty="0" smtClean="0"/>
          </a:p>
          <a:p>
            <a:pPr marL="900113" indent="-442913">
              <a:buFont typeface="Arial" pitchFamily="34" charset="0"/>
              <a:buChar char="•"/>
            </a:pPr>
            <a:r>
              <a:rPr lang="en-GB" sz="2800" dirty="0" smtClean="0"/>
              <a:t>Experience – presentation skills</a:t>
            </a:r>
          </a:p>
          <a:p>
            <a:pPr marL="900113" indent="-442913">
              <a:buFont typeface="Arial" pitchFamily="34" charset="0"/>
              <a:buChar char="•"/>
            </a:pPr>
            <a:r>
              <a:rPr lang="en-GB" sz="2800" dirty="0" smtClean="0"/>
              <a:t>Experience – technology</a:t>
            </a:r>
          </a:p>
          <a:p>
            <a:pPr marL="900113" indent="-442913">
              <a:buFont typeface="Arial" pitchFamily="34" charset="0"/>
              <a:buChar char="•"/>
            </a:pPr>
            <a:r>
              <a:rPr lang="en-GB" sz="2800" dirty="0" smtClean="0"/>
              <a:t>Experience – communication with experts</a:t>
            </a:r>
          </a:p>
          <a:p>
            <a:pPr marL="900113" indent="-442913">
              <a:buFont typeface="Arial" pitchFamily="34" charset="0"/>
              <a:buChar char="•"/>
            </a:pPr>
            <a:r>
              <a:rPr lang="en-GB" sz="2800" dirty="0" smtClean="0"/>
              <a:t>Confirmation of quality of their learning by experts</a:t>
            </a:r>
          </a:p>
          <a:p>
            <a:pPr marL="1357313" lvl="1" indent="-442913">
              <a:buNone/>
            </a:pPr>
            <a:r>
              <a:rPr lang="en-GB" dirty="0" smtClean="0"/>
              <a:t>--  Confidence building</a:t>
            </a:r>
          </a:p>
          <a:p>
            <a:pPr marL="1357313" lvl="1" indent="-442913">
              <a:buNone/>
            </a:pPr>
            <a:r>
              <a:rPr lang="en-GB" dirty="0" smtClean="0"/>
              <a:t>--  Affirmed relevance of skills for their intended career path</a:t>
            </a:r>
          </a:p>
          <a:p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57808"/>
            <a:ext cx="7772400" cy="1143000"/>
          </a:xfrm>
        </p:spPr>
        <p:txBody>
          <a:bodyPr/>
          <a:lstStyle/>
          <a:p>
            <a:r>
              <a:rPr lang="en-GB" sz="3600" b="1" dirty="0" smtClean="0"/>
              <a:t>Results (ii</a:t>
            </a:r>
            <a:r>
              <a:rPr lang="en-GB" sz="3600" b="1" dirty="0" smtClean="0"/>
              <a:t>)</a:t>
            </a:r>
            <a:r>
              <a:rPr lang="en-GB" sz="3600" dirty="0" smtClean="0"/>
              <a:t>: Non-participating students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2058144"/>
            <a:ext cx="8640960" cy="4251176"/>
          </a:xfrm>
        </p:spPr>
        <p:txBody>
          <a:bodyPr/>
          <a:lstStyle/>
          <a:p>
            <a:r>
              <a:rPr lang="en-GB" dirty="0" smtClean="0"/>
              <a:t>H</a:t>
            </a:r>
            <a:r>
              <a:rPr lang="en-GB" dirty="0" smtClean="0"/>
              <a:t>eld </a:t>
            </a:r>
            <a:r>
              <a:rPr lang="en-GB" b="1" u="sng" dirty="0" smtClean="0">
                <a:solidFill>
                  <a:srgbClr val="FF0000"/>
                </a:solidFill>
              </a:rPr>
              <a:t>negative</a:t>
            </a:r>
            <a:r>
              <a:rPr lang="en-GB" u="sng" dirty="0" smtClean="0"/>
              <a:t> </a:t>
            </a:r>
            <a:r>
              <a:rPr lang="en-GB" dirty="0" smtClean="0"/>
              <a:t>view of initiative:</a:t>
            </a:r>
          </a:p>
          <a:p>
            <a:endParaRPr lang="en-GB" sz="1800" dirty="0" smtClean="0"/>
          </a:p>
          <a:p>
            <a:pPr marL="900113" indent="-442913">
              <a:buFont typeface="Arial" pitchFamily="34" charset="0"/>
              <a:buChar char="•"/>
            </a:pPr>
            <a:r>
              <a:rPr lang="en-GB" dirty="0" smtClean="0"/>
              <a:t>Additional assessment</a:t>
            </a:r>
          </a:p>
          <a:p>
            <a:pPr marL="900113" indent="-442913">
              <a:buFont typeface="Arial" pitchFamily="34" charset="0"/>
              <a:buChar char="•"/>
            </a:pPr>
            <a:r>
              <a:rPr lang="en-GB" dirty="0" smtClean="0"/>
              <a:t>Outside of comfort zone!</a:t>
            </a:r>
          </a:p>
          <a:p>
            <a:pPr marL="900113" indent="-442913">
              <a:buFont typeface="Arial" pitchFamily="34" charset="0"/>
              <a:buChar char="•"/>
            </a:pPr>
            <a:r>
              <a:rPr lang="en-GB" dirty="0" smtClean="0"/>
              <a:t>Perceived potential reduction in grades </a:t>
            </a:r>
          </a:p>
          <a:p>
            <a:pPr marL="1357313" lvl="1" indent="-442913"/>
            <a:r>
              <a:rPr lang="en-GB" dirty="0" smtClean="0"/>
              <a:t>In fact, average grade was identical for both </a:t>
            </a:r>
            <a:r>
              <a:rPr lang="en-GB" dirty="0" smtClean="0"/>
              <a:t>practical write-up </a:t>
            </a:r>
            <a:r>
              <a:rPr lang="en-GB" u="sng" dirty="0" smtClean="0"/>
              <a:t>and</a:t>
            </a:r>
            <a:r>
              <a:rPr lang="en-GB" dirty="0" smtClean="0"/>
              <a:t> presentation-based assessment = </a:t>
            </a:r>
            <a:r>
              <a:rPr lang="en-GB" dirty="0" smtClean="0"/>
              <a:t>64%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b="1" dirty="0" smtClean="0"/>
              <a:t>Results (iii)</a:t>
            </a:r>
            <a:r>
              <a:rPr lang="en-GB" sz="3600" dirty="0" smtClean="0"/>
              <a:t>: </a:t>
            </a:r>
            <a:r>
              <a:rPr lang="en-GB" sz="3600" dirty="0" smtClean="0"/>
              <a:t>Employer Reaction</a:t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2130152"/>
            <a:ext cx="8640960" cy="4251176"/>
          </a:xfrm>
        </p:spPr>
        <p:txBody>
          <a:bodyPr/>
          <a:lstStyle/>
          <a:p>
            <a:r>
              <a:rPr lang="en-GB" sz="2800" dirty="0" smtClean="0"/>
              <a:t>An early indication of potential employees? </a:t>
            </a:r>
            <a:r>
              <a:rPr lang="en-GB" sz="2800" dirty="0" smtClean="0"/>
              <a:t>Demonstrate potential </a:t>
            </a:r>
            <a:r>
              <a:rPr lang="en-GB" sz="2800" dirty="0" smtClean="0"/>
              <a:t>strengths in:</a:t>
            </a:r>
          </a:p>
          <a:p>
            <a:pPr>
              <a:buNone/>
            </a:pPr>
            <a:endParaRPr lang="en-GB" sz="2000" dirty="0" smtClean="0"/>
          </a:p>
          <a:p>
            <a:pPr marL="1441450" indent="-360363">
              <a:buNone/>
            </a:pPr>
            <a:r>
              <a:rPr lang="en-GB" sz="2800" dirty="0" smtClean="0"/>
              <a:t> -- Communication skills</a:t>
            </a:r>
          </a:p>
          <a:p>
            <a:pPr marL="1441450" indent="-360363">
              <a:buNone/>
            </a:pPr>
            <a:r>
              <a:rPr lang="en-GB" sz="2800" dirty="0" smtClean="0"/>
              <a:t> -- Interest in the subject</a:t>
            </a:r>
          </a:p>
          <a:p>
            <a:pPr marL="1441450" indent="-360363">
              <a:buNone/>
            </a:pPr>
            <a:r>
              <a:rPr lang="en-GB" sz="2800" dirty="0" smtClean="0"/>
              <a:t> -- </a:t>
            </a:r>
            <a:r>
              <a:rPr lang="en-GB" sz="2800" dirty="0" smtClean="0"/>
              <a:t>High academic </a:t>
            </a:r>
            <a:r>
              <a:rPr lang="en-GB" sz="2800" dirty="0" smtClean="0"/>
              <a:t>standard</a:t>
            </a:r>
          </a:p>
          <a:p>
            <a:pPr marL="360363" indent="-360363"/>
            <a:endParaRPr lang="en-GB" sz="2800" dirty="0" smtClean="0"/>
          </a:p>
          <a:p>
            <a:pPr marL="360363" indent="-360363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/>
              <a:t>Employer </a:t>
            </a:r>
            <a:r>
              <a:rPr lang="en-GB" sz="3600" dirty="0" smtClean="0"/>
              <a:t>Reaction (ii)</a:t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1626096"/>
            <a:ext cx="8640960" cy="4251176"/>
          </a:xfrm>
        </p:spPr>
        <p:txBody>
          <a:bodyPr/>
          <a:lstStyle/>
          <a:p>
            <a:pPr marL="360363" indent="-360363"/>
            <a:r>
              <a:rPr lang="en-GB" sz="2800" dirty="0" smtClean="0"/>
              <a:t>Awareness and recognition of skills acquired by students</a:t>
            </a:r>
          </a:p>
          <a:p>
            <a:pPr marL="360363" indent="-360363"/>
            <a:endParaRPr lang="en-GB" sz="1800" dirty="0" smtClean="0"/>
          </a:p>
          <a:p>
            <a:pPr marL="360363" indent="-360363"/>
            <a:r>
              <a:rPr lang="en-GB" sz="2800" dirty="0" smtClean="0"/>
              <a:t>Potential collaboration opportunities with individual students? </a:t>
            </a:r>
          </a:p>
          <a:p>
            <a:pPr marL="360363" indent="-360363"/>
            <a:endParaRPr lang="en-GB" sz="1800" dirty="0" smtClean="0"/>
          </a:p>
          <a:p>
            <a:pPr marL="360363" indent="-360363"/>
            <a:r>
              <a:rPr lang="en-GB" sz="2800" dirty="0" smtClean="0"/>
              <a:t>Process initiated employer interest in course content and student learning</a:t>
            </a:r>
          </a:p>
          <a:p>
            <a:pPr marL="360363" indent="-360363"/>
            <a:endParaRPr lang="en-GB" sz="1800" dirty="0" smtClean="0"/>
          </a:p>
          <a:p>
            <a:pPr marL="360363" indent="-360363"/>
            <a:r>
              <a:rPr lang="en-GB" sz="2800" dirty="0" smtClean="0"/>
              <a:t>Potential benefit to ALL students on the BSc Forensic Science course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11560" y="5229200"/>
          <a:ext cx="936104" cy="1109079"/>
        </p:xfrm>
        <a:graphic>
          <a:graphicData uri="http://schemas.openxmlformats.org/presentationml/2006/ole">
            <p:oleObj spid="_x0000_s12290" name="Photo Editor Photo" r:id="rId3" imgW="7133333" imgH="8430802" progId="">
              <p:embed/>
            </p:oleObj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7772400" cy="1143000"/>
          </a:xfrm>
        </p:spPr>
        <p:txBody>
          <a:bodyPr/>
          <a:lstStyle/>
          <a:p>
            <a:pPr algn="ctr"/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Thank you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57D25"/>
      </a:accent1>
      <a:accent2>
        <a:srgbClr val="8A796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7D25"/>
      </a:hlink>
      <a:folHlink>
        <a:srgbClr val="A9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281</Words>
  <Application>Microsoft Office PowerPoint</Application>
  <PresentationFormat>On-screen Show (4:3)</PresentationFormat>
  <Paragraphs>85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Blank Presentation</vt:lpstr>
      <vt:lpstr>Photo Editor Photo</vt:lpstr>
      <vt:lpstr>       The National HE STEM Programme   Enabling the HE sector to engage with schools, enhance curricula, support graduates and develop the workforce </vt:lpstr>
      <vt:lpstr>The HE STEM South West Spoke</vt:lpstr>
      <vt:lpstr>  Get STEM working:  innovation with employer and student engagement </vt:lpstr>
      <vt:lpstr>  Six Sub-Projects  </vt:lpstr>
      <vt:lpstr>     Meta Project Aims:    </vt:lpstr>
      <vt:lpstr>         </vt:lpstr>
      <vt:lpstr>     Rationale (i):    </vt:lpstr>
      <vt:lpstr>     Rationale (ii):    </vt:lpstr>
      <vt:lpstr>     Technology 1: Online Meeting    </vt:lpstr>
      <vt:lpstr>     Technology 2:Videoconferencing    </vt:lpstr>
      <vt:lpstr>     Results (i): Presenting Students    </vt:lpstr>
      <vt:lpstr>Results (ii): Non-participating students </vt:lpstr>
      <vt:lpstr>     Results (iii): Employer Reaction    </vt:lpstr>
      <vt:lpstr>     Employer Reaction (ii)    </vt:lpstr>
      <vt:lpstr>     Thank you    </vt:lpstr>
    </vt:vector>
  </TitlesOfParts>
  <Company>hmg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duffin</dc:creator>
  <cp:lastModifiedBy>Owner</cp:lastModifiedBy>
  <cp:revision>51</cp:revision>
  <dcterms:created xsi:type="dcterms:W3CDTF">2011-02-22T13:53:57Z</dcterms:created>
  <dcterms:modified xsi:type="dcterms:W3CDTF">2012-04-03T20:47:06Z</dcterms:modified>
</cp:coreProperties>
</file>