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6A45B-ED84-481F-8998-207926588920}" type="doc">
      <dgm:prSet loTypeId="urn:microsoft.com/office/officeart/2005/8/layout/vList4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GB"/>
        </a:p>
      </dgm:t>
    </dgm:pt>
    <dgm:pt modelId="{2D33C9DA-F1AE-4FD9-A8C0-FF0A8BB85F8E}">
      <dgm:prSet phldrT="[Text]"/>
      <dgm:spPr/>
      <dgm:t>
        <a:bodyPr/>
        <a:lstStyle/>
        <a:p>
          <a:r>
            <a:rPr lang="en-GB" dirty="0" smtClean="0"/>
            <a:t>Challenges of promoting graduate attributes</a:t>
          </a:r>
          <a:endParaRPr lang="en-GB" dirty="0"/>
        </a:p>
      </dgm:t>
    </dgm:pt>
    <dgm:pt modelId="{579BFB85-1BEA-4242-90B4-24A397AE55F6}" type="parTrans" cxnId="{4231905F-AAD8-462B-9CFC-515CFBA7376F}">
      <dgm:prSet/>
      <dgm:spPr/>
      <dgm:t>
        <a:bodyPr/>
        <a:lstStyle/>
        <a:p>
          <a:endParaRPr lang="en-GB"/>
        </a:p>
      </dgm:t>
    </dgm:pt>
    <dgm:pt modelId="{D7212E42-2BBB-4939-9C7F-7D582F9AF1EB}" type="sibTrans" cxnId="{4231905F-AAD8-462B-9CFC-515CFBA7376F}">
      <dgm:prSet/>
      <dgm:spPr/>
      <dgm:t>
        <a:bodyPr/>
        <a:lstStyle/>
        <a:p>
          <a:endParaRPr lang="en-GB"/>
        </a:p>
      </dgm:t>
    </dgm:pt>
    <dgm:pt modelId="{7B0601E3-76D7-476D-8CD1-B7B8011DB78D}">
      <dgm:prSet phldrT="[Text]"/>
      <dgm:spPr/>
      <dgm:t>
        <a:bodyPr/>
        <a:lstStyle/>
        <a:p>
          <a:r>
            <a:rPr lang="en-GB" dirty="0" smtClean="0"/>
            <a:t>Two approaches to mapping the curriculum</a:t>
          </a:r>
          <a:endParaRPr lang="en-GB" dirty="0"/>
        </a:p>
      </dgm:t>
    </dgm:pt>
    <dgm:pt modelId="{A553B010-F182-4E80-A376-8670765B6C6C}" type="parTrans" cxnId="{7B658B2F-E03D-4C97-B905-4CA9A99B8BD1}">
      <dgm:prSet/>
      <dgm:spPr/>
      <dgm:t>
        <a:bodyPr/>
        <a:lstStyle/>
        <a:p>
          <a:endParaRPr lang="en-GB"/>
        </a:p>
      </dgm:t>
    </dgm:pt>
    <dgm:pt modelId="{06E85BCB-617D-4DA9-A9ED-77690C55339F}" type="sibTrans" cxnId="{7B658B2F-E03D-4C97-B905-4CA9A99B8BD1}">
      <dgm:prSet/>
      <dgm:spPr/>
      <dgm:t>
        <a:bodyPr/>
        <a:lstStyle/>
        <a:p>
          <a:endParaRPr lang="en-GB"/>
        </a:p>
      </dgm:t>
    </dgm:pt>
    <dgm:pt modelId="{3752A1EF-E863-4B0F-86F1-A2BB7996B968}">
      <dgm:prSet phldrT="[Text]"/>
      <dgm:spPr/>
      <dgm:t>
        <a:bodyPr/>
        <a:lstStyle/>
        <a:p>
          <a:r>
            <a:rPr lang="en-GB" dirty="0" smtClean="0"/>
            <a:t>Activity</a:t>
          </a:r>
          <a:endParaRPr lang="en-GB" dirty="0"/>
        </a:p>
      </dgm:t>
    </dgm:pt>
    <dgm:pt modelId="{7915A09A-05E7-457F-B463-E85F499CFC94}" type="parTrans" cxnId="{78247DF3-43C9-45DD-B9E4-F33E1E8CBBD7}">
      <dgm:prSet/>
      <dgm:spPr/>
      <dgm:t>
        <a:bodyPr/>
        <a:lstStyle/>
        <a:p>
          <a:endParaRPr lang="en-GB"/>
        </a:p>
      </dgm:t>
    </dgm:pt>
    <dgm:pt modelId="{434AE488-3396-4D83-90A2-174415041A1D}" type="sibTrans" cxnId="{78247DF3-43C9-45DD-B9E4-F33E1E8CBBD7}">
      <dgm:prSet/>
      <dgm:spPr/>
      <dgm:t>
        <a:bodyPr/>
        <a:lstStyle/>
        <a:p>
          <a:endParaRPr lang="en-GB"/>
        </a:p>
      </dgm:t>
    </dgm:pt>
    <dgm:pt modelId="{CBB76965-15BE-4063-8AF8-4B03F5A5ECC8}" type="pres">
      <dgm:prSet presAssocID="{8456A45B-ED84-481F-8998-207926588920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173A7B1-783E-4B72-92B5-2EBACDF15D68}" type="pres">
      <dgm:prSet presAssocID="{2D33C9DA-F1AE-4FD9-A8C0-FF0A8BB85F8E}" presName="comp" presStyleCnt="0"/>
      <dgm:spPr/>
    </dgm:pt>
    <dgm:pt modelId="{7BF5C6B3-90DD-4DFF-9501-14FF25E5F3F8}" type="pres">
      <dgm:prSet presAssocID="{2D33C9DA-F1AE-4FD9-A8C0-FF0A8BB85F8E}" presName="box" presStyleLbl="node1" presStyleIdx="0" presStyleCnt="3"/>
      <dgm:spPr/>
      <dgm:t>
        <a:bodyPr/>
        <a:lstStyle/>
        <a:p>
          <a:endParaRPr lang="en-GB"/>
        </a:p>
      </dgm:t>
    </dgm:pt>
    <dgm:pt modelId="{D427706E-A015-4977-85DF-C989425A152E}" type="pres">
      <dgm:prSet presAssocID="{2D33C9DA-F1AE-4FD9-A8C0-FF0A8BB85F8E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AF227D74-A77E-4094-B631-AE89254815A7}" type="pres">
      <dgm:prSet presAssocID="{2D33C9DA-F1AE-4FD9-A8C0-FF0A8BB85F8E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6A36469-E230-4BFA-B7CA-A8656714CA1B}" type="pres">
      <dgm:prSet presAssocID="{D7212E42-2BBB-4939-9C7F-7D582F9AF1EB}" presName="spacer" presStyleCnt="0"/>
      <dgm:spPr/>
    </dgm:pt>
    <dgm:pt modelId="{CEB46BE3-D17D-4CD0-8326-A5BEA7FD30D1}" type="pres">
      <dgm:prSet presAssocID="{7B0601E3-76D7-476D-8CD1-B7B8011DB78D}" presName="comp" presStyleCnt="0"/>
      <dgm:spPr/>
    </dgm:pt>
    <dgm:pt modelId="{E3DEE980-71A5-4133-B1EF-4287F2C3EF58}" type="pres">
      <dgm:prSet presAssocID="{7B0601E3-76D7-476D-8CD1-B7B8011DB78D}" presName="box" presStyleLbl="node1" presStyleIdx="1" presStyleCnt="3"/>
      <dgm:spPr/>
      <dgm:t>
        <a:bodyPr/>
        <a:lstStyle/>
        <a:p>
          <a:endParaRPr lang="en-GB"/>
        </a:p>
      </dgm:t>
    </dgm:pt>
    <dgm:pt modelId="{8DC48640-4D58-4825-B79B-0343791B2C91}" type="pres">
      <dgm:prSet presAssocID="{7B0601E3-76D7-476D-8CD1-B7B8011DB78D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321C8C02-90B4-40DD-822A-91F5CCC52E25}" type="pres">
      <dgm:prSet presAssocID="{7B0601E3-76D7-476D-8CD1-B7B8011DB78D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5DE3C54-F8A0-47AC-A48F-3FAADE2B8801}" type="pres">
      <dgm:prSet presAssocID="{06E85BCB-617D-4DA9-A9ED-77690C55339F}" presName="spacer" presStyleCnt="0"/>
      <dgm:spPr/>
    </dgm:pt>
    <dgm:pt modelId="{AFD8AF84-D843-4A07-964A-C067E2D21741}" type="pres">
      <dgm:prSet presAssocID="{3752A1EF-E863-4B0F-86F1-A2BB7996B968}" presName="comp" presStyleCnt="0"/>
      <dgm:spPr/>
    </dgm:pt>
    <dgm:pt modelId="{950CF976-1BE7-4B9F-9C26-89C237C6BF1D}" type="pres">
      <dgm:prSet presAssocID="{3752A1EF-E863-4B0F-86F1-A2BB7996B968}" presName="box" presStyleLbl="node1" presStyleIdx="2" presStyleCnt="3"/>
      <dgm:spPr/>
      <dgm:t>
        <a:bodyPr/>
        <a:lstStyle/>
        <a:p>
          <a:endParaRPr lang="en-GB"/>
        </a:p>
      </dgm:t>
    </dgm:pt>
    <dgm:pt modelId="{42E24C53-48A8-424B-8571-4EA2FA7FC7D8}" type="pres">
      <dgm:prSet presAssocID="{3752A1EF-E863-4B0F-86F1-A2BB7996B968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061EBF36-8AE5-493E-AD5B-D2F9A6AC42A2}" type="pres">
      <dgm:prSet presAssocID="{3752A1EF-E863-4B0F-86F1-A2BB7996B968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FB26CC2-590C-4DBC-9717-73FC556D46BC}" type="presOf" srcId="{2D33C9DA-F1AE-4FD9-A8C0-FF0A8BB85F8E}" destId="{AF227D74-A77E-4094-B631-AE89254815A7}" srcOrd="1" destOrd="0" presId="urn:microsoft.com/office/officeart/2005/8/layout/vList4"/>
    <dgm:cxn modelId="{7B658B2F-E03D-4C97-B905-4CA9A99B8BD1}" srcId="{8456A45B-ED84-481F-8998-207926588920}" destId="{7B0601E3-76D7-476D-8CD1-B7B8011DB78D}" srcOrd="1" destOrd="0" parTransId="{A553B010-F182-4E80-A376-8670765B6C6C}" sibTransId="{06E85BCB-617D-4DA9-A9ED-77690C55339F}"/>
    <dgm:cxn modelId="{75DF097F-25C9-4877-A0D1-822FC0D1963F}" type="presOf" srcId="{3752A1EF-E863-4B0F-86F1-A2BB7996B968}" destId="{061EBF36-8AE5-493E-AD5B-D2F9A6AC42A2}" srcOrd="1" destOrd="0" presId="urn:microsoft.com/office/officeart/2005/8/layout/vList4"/>
    <dgm:cxn modelId="{EF62DCCA-F2B6-4CC6-95D6-C069C0B6140B}" type="presOf" srcId="{3752A1EF-E863-4B0F-86F1-A2BB7996B968}" destId="{950CF976-1BE7-4B9F-9C26-89C237C6BF1D}" srcOrd="0" destOrd="0" presId="urn:microsoft.com/office/officeart/2005/8/layout/vList4"/>
    <dgm:cxn modelId="{4231905F-AAD8-462B-9CFC-515CFBA7376F}" srcId="{8456A45B-ED84-481F-8998-207926588920}" destId="{2D33C9DA-F1AE-4FD9-A8C0-FF0A8BB85F8E}" srcOrd="0" destOrd="0" parTransId="{579BFB85-1BEA-4242-90B4-24A397AE55F6}" sibTransId="{D7212E42-2BBB-4939-9C7F-7D582F9AF1EB}"/>
    <dgm:cxn modelId="{08AC3CFF-E3A7-4521-AF24-E0D16E030071}" type="presOf" srcId="{8456A45B-ED84-481F-8998-207926588920}" destId="{CBB76965-15BE-4063-8AF8-4B03F5A5ECC8}" srcOrd="0" destOrd="0" presId="urn:microsoft.com/office/officeart/2005/8/layout/vList4"/>
    <dgm:cxn modelId="{E3349257-066E-4365-9EF2-C3647B443622}" type="presOf" srcId="{7B0601E3-76D7-476D-8CD1-B7B8011DB78D}" destId="{321C8C02-90B4-40DD-822A-91F5CCC52E25}" srcOrd="1" destOrd="0" presId="urn:microsoft.com/office/officeart/2005/8/layout/vList4"/>
    <dgm:cxn modelId="{73840702-C99E-4E42-B6DB-807F2CC2C20F}" type="presOf" srcId="{2D33C9DA-F1AE-4FD9-A8C0-FF0A8BB85F8E}" destId="{7BF5C6B3-90DD-4DFF-9501-14FF25E5F3F8}" srcOrd="0" destOrd="0" presId="urn:microsoft.com/office/officeart/2005/8/layout/vList4"/>
    <dgm:cxn modelId="{D4E9CABE-A9C8-4CAE-9B97-F0F5AE8F52CC}" type="presOf" srcId="{7B0601E3-76D7-476D-8CD1-B7B8011DB78D}" destId="{E3DEE980-71A5-4133-B1EF-4287F2C3EF58}" srcOrd="0" destOrd="0" presId="urn:microsoft.com/office/officeart/2005/8/layout/vList4"/>
    <dgm:cxn modelId="{78247DF3-43C9-45DD-B9E4-F33E1E8CBBD7}" srcId="{8456A45B-ED84-481F-8998-207926588920}" destId="{3752A1EF-E863-4B0F-86F1-A2BB7996B968}" srcOrd="2" destOrd="0" parTransId="{7915A09A-05E7-457F-B463-E85F499CFC94}" sibTransId="{434AE488-3396-4D83-90A2-174415041A1D}"/>
    <dgm:cxn modelId="{8ADA45CB-AB7B-4232-9E2F-FCAFED063C94}" type="presParOf" srcId="{CBB76965-15BE-4063-8AF8-4B03F5A5ECC8}" destId="{4173A7B1-783E-4B72-92B5-2EBACDF15D68}" srcOrd="0" destOrd="0" presId="urn:microsoft.com/office/officeart/2005/8/layout/vList4"/>
    <dgm:cxn modelId="{F891CE33-C00A-4712-8E9F-44B9E5FDA129}" type="presParOf" srcId="{4173A7B1-783E-4B72-92B5-2EBACDF15D68}" destId="{7BF5C6B3-90DD-4DFF-9501-14FF25E5F3F8}" srcOrd="0" destOrd="0" presId="urn:microsoft.com/office/officeart/2005/8/layout/vList4"/>
    <dgm:cxn modelId="{D3D7695A-D834-49DD-9D62-9338A1130BF3}" type="presParOf" srcId="{4173A7B1-783E-4B72-92B5-2EBACDF15D68}" destId="{D427706E-A015-4977-85DF-C989425A152E}" srcOrd="1" destOrd="0" presId="urn:microsoft.com/office/officeart/2005/8/layout/vList4"/>
    <dgm:cxn modelId="{2D5D42E8-18C5-4968-9DA3-1F6AE3EB02D5}" type="presParOf" srcId="{4173A7B1-783E-4B72-92B5-2EBACDF15D68}" destId="{AF227D74-A77E-4094-B631-AE89254815A7}" srcOrd="2" destOrd="0" presId="urn:microsoft.com/office/officeart/2005/8/layout/vList4"/>
    <dgm:cxn modelId="{8A7A1974-30AC-4A3D-94AC-6957833488D1}" type="presParOf" srcId="{CBB76965-15BE-4063-8AF8-4B03F5A5ECC8}" destId="{36A36469-E230-4BFA-B7CA-A8656714CA1B}" srcOrd="1" destOrd="0" presId="urn:microsoft.com/office/officeart/2005/8/layout/vList4"/>
    <dgm:cxn modelId="{B03AA9C3-69BB-400A-9EDB-5A279E3F2171}" type="presParOf" srcId="{CBB76965-15BE-4063-8AF8-4B03F5A5ECC8}" destId="{CEB46BE3-D17D-4CD0-8326-A5BEA7FD30D1}" srcOrd="2" destOrd="0" presId="urn:microsoft.com/office/officeart/2005/8/layout/vList4"/>
    <dgm:cxn modelId="{B9C0410D-79B0-45DD-BD03-395DEE2DDB4E}" type="presParOf" srcId="{CEB46BE3-D17D-4CD0-8326-A5BEA7FD30D1}" destId="{E3DEE980-71A5-4133-B1EF-4287F2C3EF58}" srcOrd="0" destOrd="0" presId="urn:microsoft.com/office/officeart/2005/8/layout/vList4"/>
    <dgm:cxn modelId="{49198E70-CF44-4069-83C9-AF637A5648F2}" type="presParOf" srcId="{CEB46BE3-D17D-4CD0-8326-A5BEA7FD30D1}" destId="{8DC48640-4D58-4825-B79B-0343791B2C91}" srcOrd="1" destOrd="0" presId="urn:microsoft.com/office/officeart/2005/8/layout/vList4"/>
    <dgm:cxn modelId="{67CD9F87-40C2-446E-96AE-AD4AF9B77ECC}" type="presParOf" srcId="{CEB46BE3-D17D-4CD0-8326-A5BEA7FD30D1}" destId="{321C8C02-90B4-40DD-822A-91F5CCC52E25}" srcOrd="2" destOrd="0" presId="urn:microsoft.com/office/officeart/2005/8/layout/vList4"/>
    <dgm:cxn modelId="{AAAFACD4-8474-440C-890A-536D30549525}" type="presParOf" srcId="{CBB76965-15BE-4063-8AF8-4B03F5A5ECC8}" destId="{B5DE3C54-F8A0-47AC-A48F-3FAADE2B8801}" srcOrd="3" destOrd="0" presId="urn:microsoft.com/office/officeart/2005/8/layout/vList4"/>
    <dgm:cxn modelId="{54CC14FB-70CE-4280-AF54-BBBF0D326BCC}" type="presParOf" srcId="{CBB76965-15BE-4063-8AF8-4B03F5A5ECC8}" destId="{AFD8AF84-D843-4A07-964A-C067E2D21741}" srcOrd="4" destOrd="0" presId="urn:microsoft.com/office/officeart/2005/8/layout/vList4"/>
    <dgm:cxn modelId="{585A080B-582C-444C-8037-CFC9E42598AD}" type="presParOf" srcId="{AFD8AF84-D843-4A07-964A-C067E2D21741}" destId="{950CF976-1BE7-4B9F-9C26-89C237C6BF1D}" srcOrd="0" destOrd="0" presId="urn:microsoft.com/office/officeart/2005/8/layout/vList4"/>
    <dgm:cxn modelId="{D085FAB6-9537-4AE1-A8C6-FDFE9EF1C2BA}" type="presParOf" srcId="{AFD8AF84-D843-4A07-964A-C067E2D21741}" destId="{42E24C53-48A8-424B-8571-4EA2FA7FC7D8}" srcOrd="1" destOrd="0" presId="urn:microsoft.com/office/officeart/2005/8/layout/vList4"/>
    <dgm:cxn modelId="{F061355C-7CE2-4DF5-A193-E2EEBD5CF748}" type="presParOf" srcId="{AFD8AF84-D843-4A07-964A-C067E2D21741}" destId="{061EBF36-8AE5-493E-AD5B-D2F9A6AC42A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F5C6B3-90DD-4DFF-9501-14FF25E5F3F8}">
      <dsp:nvSpPr>
        <dsp:cNvPr id="0" name=""/>
        <dsp:cNvSpPr/>
      </dsp:nvSpPr>
      <dsp:spPr>
        <a:xfrm>
          <a:off x="0" y="0"/>
          <a:ext cx="8229599" cy="1350367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800" kern="1200" dirty="0" smtClean="0"/>
            <a:t>Challenges of promoting graduate attributes</a:t>
          </a:r>
          <a:endParaRPr lang="en-GB" sz="3800" kern="1200" dirty="0"/>
        </a:p>
      </dsp:txBody>
      <dsp:txXfrm>
        <a:off x="1780956" y="0"/>
        <a:ext cx="6448643" cy="1350367"/>
      </dsp:txXfrm>
    </dsp:sp>
    <dsp:sp modelId="{D427706E-A015-4977-85DF-C989425A152E}">
      <dsp:nvSpPr>
        <dsp:cNvPr id="0" name=""/>
        <dsp:cNvSpPr/>
      </dsp:nvSpPr>
      <dsp:spPr>
        <a:xfrm>
          <a:off x="135036" y="135036"/>
          <a:ext cx="1645919" cy="108029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DEE980-71A5-4133-B1EF-4287F2C3EF58}">
      <dsp:nvSpPr>
        <dsp:cNvPr id="0" name=""/>
        <dsp:cNvSpPr/>
      </dsp:nvSpPr>
      <dsp:spPr>
        <a:xfrm>
          <a:off x="0" y="1485403"/>
          <a:ext cx="8229599" cy="1350367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53123"/>
            <a:satOff val="-2196"/>
            <a:lumOff val="128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800" kern="1200" dirty="0" smtClean="0"/>
            <a:t>Two approaches to mapping the curriculum</a:t>
          </a:r>
          <a:endParaRPr lang="en-GB" sz="3800" kern="1200" dirty="0"/>
        </a:p>
      </dsp:txBody>
      <dsp:txXfrm>
        <a:off x="1780956" y="1485403"/>
        <a:ext cx="6448643" cy="1350367"/>
      </dsp:txXfrm>
    </dsp:sp>
    <dsp:sp modelId="{8DC48640-4D58-4825-B79B-0343791B2C91}">
      <dsp:nvSpPr>
        <dsp:cNvPr id="0" name=""/>
        <dsp:cNvSpPr/>
      </dsp:nvSpPr>
      <dsp:spPr>
        <a:xfrm>
          <a:off x="135036" y="1620440"/>
          <a:ext cx="1645919" cy="108029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0CF976-1BE7-4B9F-9C26-89C237C6BF1D}">
      <dsp:nvSpPr>
        <dsp:cNvPr id="0" name=""/>
        <dsp:cNvSpPr/>
      </dsp:nvSpPr>
      <dsp:spPr>
        <a:xfrm>
          <a:off x="0" y="2970807"/>
          <a:ext cx="8229599" cy="1350367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800" kern="1200" dirty="0" smtClean="0"/>
            <a:t>Activity</a:t>
          </a:r>
          <a:endParaRPr lang="en-GB" sz="3800" kern="1200" dirty="0"/>
        </a:p>
      </dsp:txBody>
      <dsp:txXfrm>
        <a:off x="1780956" y="2970807"/>
        <a:ext cx="6448643" cy="1350367"/>
      </dsp:txXfrm>
    </dsp:sp>
    <dsp:sp modelId="{42E24C53-48A8-424B-8571-4EA2FA7FC7D8}">
      <dsp:nvSpPr>
        <dsp:cNvPr id="0" name=""/>
        <dsp:cNvSpPr/>
      </dsp:nvSpPr>
      <dsp:spPr>
        <a:xfrm>
          <a:off x="135036" y="3105844"/>
          <a:ext cx="1645919" cy="108029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AAC3D-7DFB-464B-8064-FD0E53E494EC}" type="datetimeFigureOut">
              <a:rPr lang="en-GB" smtClean="0"/>
              <a:pPr/>
              <a:t>02/04/2012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0562-8459-48E3-9088-55A0605EF7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32048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Click to edit Master title style</a:t>
            </a:r>
            <a:endParaRPr kumimoji="0" lang="en-GB" sz="4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AutoShape 2"/>
          <p:cNvSpPr>
            <a:spLocks noChangeArrowheads="1"/>
          </p:cNvSpPr>
          <p:nvPr userDrawn="1"/>
        </p:nvSpPr>
        <p:spPr bwMode="auto">
          <a:xfrm>
            <a:off x="190500" y="152400"/>
            <a:ext cx="8763000" cy="1676400"/>
          </a:xfrm>
          <a:prstGeom prst="roundRect">
            <a:avLst>
              <a:gd name="adj" fmla="val 16667"/>
            </a:avLst>
          </a:prstGeom>
          <a:solidFill>
            <a:srgbClr val="CED1A4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13" name="Rectangle 3"/>
          <p:cNvSpPr>
            <a:spLocks noChangeArrowheads="1"/>
          </p:cNvSpPr>
          <p:nvPr userDrawn="1"/>
        </p:nvSpPr>
        <p:spPr bwMode="auto">
          <a:xfrm>
            <a:off x="190500" y="1524000"/>
            <a:ext cx="8763000" cy="304800"/>
          </a:xfrm>
          <a:prstGeom prst="rect">
            <a:avLst/>
          </a:prstGeom>
          <a:solidFill>
            <a:srgbClr val="993C00"/>
          </a:solidFill>
          <a:ln w="9525">
            <a:noFill/>
            <a:miter lim="800000"/>
            <a:headEnd/>
            <a:tailEnd/>
          </a:ln>
          <a:effectLst>
            <a:outerShdw dist="41181" dir="6343422" algn="ctr" rotWithShape="0">
              <a:srgbClr val="808080"/>
            </a:outerShdw>
          </a:effectLst>
        </p:spPr>
        <p:txBody>
          <a:bodyPr wrap="none" anchor="ctr"/>
          <a:lstStyle/>
          <a:p>
            <a:pPr algn="ctr"/>
            <a:endParaRPr lang="en-GB"/>
          </a:p>
        </p:txBody>
      </p:sp>
      <p:pic>
        <p:nvPicPr>
          <p:cNvPr id="14" name="Picture 5" descr="Generic_Black_Web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533400"/>
            <a:ext cx="1965325" cy="7493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3808" y="620688"/>
            <a:ext cx="5184576" cy="494928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AAC3D-7DFB-464B-8064-FD0E53E494EC}" type="datetimeFigureOut">
              <a:rPr lang="en-GB" smtClean="0"/>
              <a:pPr/>
              <a:t>02/04/2012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0562-8459-48E3-9088-55A0605EF7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AAC3D-7DFB-464B-8064-FD0E53E494EC}" type="datetimeFigureOut">
              <a:rPr lang="en-GB" smtClean="0"/>
              <a:pPr/>
              <a:t>02/04/2012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0562-8459-48E3-9088-55A0605EF7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AAC3D-7DFB-464B-8064-FD0E53E494EC}" type="datetimeFigureOut">
              <a:rPr lang="en-GB" smtClean="0"/>
              <a:pPr/>
              <a:t>02/04/2012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0562-8459-48E3-9088-55A0605EF7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AAC3D-7DFB-464B-8064-FD0E53E494EC}" type="datetimeFigureOut">
              <a:rPr lang="en-GB" smtClean="0"/>
              <a:pPr/>
              <a:t>02/04/2012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0562-8459-48E3-9088-55A0605EF7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AAC3D-7DFB-464B-8064-FD0E53E494EC}" type="datetimeFigureOut">
              <a:rPr lang="en-GB" smtClean="0"/>
              <a:pPr/>
              <a:t>02/04/2012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0562-8459-48E3-9088-55A0605EF7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AAC3D-7DFB-464B-8064-FD0E53E494EC}" type="datetimeFigureOut">
              <a:rPr lang="en-GB" smtClean="0"/>
              <a:pPr/>
              <a:t>02/04/2012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0562-8459-48E3-9088-55A0605EF7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AAC3D-7DFB-464B-8064-FD0E53E494EC}" type="datetimeFigureOut">
              <a:rPr lang="en-GB" smtClean="0"/>
              <a:pPr/>
              <a:t>02/04/2012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0562-8459-48E3-9088-55A0605EF7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AAC3D-7DFB-464B-8064-FD0E53E494EC}" type="datetimeFigureOut">
              <a:rPr lang="en-GB" smtClean="0"/>
              <a:pPr/>
              <a:t>02/04/2012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0562-8459-48E3-9088-55A0605EF7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AAC3D-7DFB-464B-8064-FD0E53E494EC}" type="datetimeFigureOut">
              <a:rPr lang="en-GB" smtClean="0"/>
              <a:pPr/>
              <a:t>02/04/2012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0562-8459-48E3-9088-55A0605EF7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AAC3D-7DFB-464B-8064-FD0E53E494EC}" type="datetimeFigureOut">
              <a:rPr lang="en-GB" smtClean="0"/>
              <a:pPr/>
              <a:t>02/04/2012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90562-8459-48E3-9088-55A0605EF73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rookes.ac.uk/services/ocsld/sese/index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blogs.exeter.ac.uk/he-ste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eativestem.co.uk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Dr Barrie Cooper</a:t>
            </a:r>
            <a:br>
              <a:rPr lang="en-GB" dirty="0" smtClean="0"/>
            </a:br>
            <a:r>
              <a:rPr lang="en-GB" i="1" dirty="0" smtClean="0"/>
              <a:t>University of Exeter</a:t>
            </a:r>
            <a:endParaRPr lang="en-GB" i="1" dirty="0"/>
          </a:p>
        </p:txBody>
      </p:sp>
      <p:graphicFrame>
        <p:nvGraphicFramePr>
          <p:cNvPr id="4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2060575"/>
          <a:ext cx="8229600" cy="4321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Many academic staff don’t feel it is their job to develop GAs</a:t>
            </a:r>
          </a:p>
          <a:p>
            <a:endParaRPr lang="en-GB" dirty="0" smtClean="0"/>
          </a:p>
          <a:p>
            <a:r>
              <a:rPr lang="en-GB" dirty="0" smtClean="0"/>
              <a:t>Academic staff are often atypical both as role models and former students</a:t>
            </a:r>
          </a:p>
          <a:p>
            <a:endParaRPr lang="en-GB" dirty="0" smtClean="0"/>
          </a:p>
          <a:p>
            <a:r>
              <a:rPr lang="en-GB" dirty="0"/>
              <a:t>Many academic staff </a:t>
            </a:r>
            <a:r>
              <a:rPr lang="en-GB" dirty="0" smtClean="0"/>
              <a:t>don’t </a:t>
            </a:r>
            <a:r>
              <a:rPr lang="en-GB" dirty="0"/>
              <a:t>feel well-enough equipped to teach</a:t>
            </a:r>
            <a:r>
              <a:rPr lang="en-GB" dirty="0" smtClean="0"/>
              <a:t>, assess or promote GAs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Challenges with respect to </a:t>
            </a:r>
            <a:r>
              <a:rPr lang="en-GB" dirty="0" smtClean="0">
                <a:solidFill>
                  <a:srgbClr val="0070C0"/>
                </a:solidFill>
              </a:rPr>
              <a:t>academic staff</a:t>
            </a:r>
            <a:endParaRPr lang="en-GB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Many students are unaware of the GAs being developed</a:t>
            </a:r>
          </a:p>
          <a:p>
            <a:endParaRPr lang="en-GB" dirty="0" smtClean="0"/>
          </a:p>
          <a:p>
            <a:r>
              <a:rPr lang="en-GB" dirty="0" smtClean="0"/>
              <a:t>Many students don’t feel that “employability training” is what they signed up for</a:t>
            </a:r>
          </a:p>
          <a:p>
            <a:endParaRPr lang="en-GB" dirty="0" smtClean="0"/>
          </a:p>
          <a:p>
            <a:r>
              <a:rPr lang="en-GB" dirty="0" smtClean="0"/>
              <a:t>Students may not see a direct benefit until their graduating year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Challenges with respect to </a:t>
            </a:r>
            <a:r>
              <a:rPr lang="en-GB" dirty="0" smtClean="0">
                <a:solidFill>
                  <a:srgbClr val="0070C0"/>
                </a:solidFill>
              </a:rPr>
              <a:t>students</a:t>
            </a:r>
            <a:endParaRPr lang="en-GB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Make the </a:t>
            </a:r>
            <a:r>
              <a:rPr lang="en-GB" i="1" dirty="0" smtClean="0"/>
              <a:t>implicit</a:t>
            </a:r>
            <a:r>
              <a:rPr lang="en-GB" dirty="0" smtClean="0"/>
              <a:t> </a:t>
            </a:r>
            <a:r>
              <a:rPr lang="en-GB" u="sng" dirty="0" smtClean="0"/>
              <a:t>explicit</a:t>
            </a:r>
            <a:r>
              <a:rPr lang="en-GB" dirty="0" smtClean="0"/>
              <a:t>, both for staff and students</a:t>
            </a:r>
          </a:p>
          <a:p>
            <a:endParaRPr lang="en-GB" dirty="0"/>
          </a:p>
          <a:p>
            <a:r>
              <a:rPr lang="en-GB" dirty="0" smtClean="0"/>
              <a:t>Embed the development of GAs across the curriculum</a:t>
            </a:r>
          </a:p>
          <a:p>
            <a:endParaRPr lang="en-GB" dirty="0"/>
          </a:p>
          <a:p>
            <a:r>
              <a:rPr lang="en-GB" dirty="0" smtClean="0"/>
              <a:t>Skills experts and discipline experts should work together to scaffold development of GAs and design appropriate assessments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can be done?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Getting assessment right is key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GB" sz="3200" dirty="0" smtClean="0">
                <a:solidFill>
                  <a:schemeClr val="tx1"/>
                </a:solidFill>
              </a:rPr>
              <a:t>“Changing teaching without due attention to assessment is not sufficient ...</a:t>
            </a:r>
          </a:p>
          <a:p>
            <a:endParaRPr lang="en-GB" sz="32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GB" sz="3200" dirty="0" smtClean="0">
                <a:solidFill>
                  <a:schemeClr val="tx1"/>
                </a:solidFill>
              </a:rPr>
              <a:t>“The types of questions that we set show students what we value and how we expect them to direct their time.”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28184" y="6381328"/>
            <a:ext cx="24095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dirty="0" smtClean="0"/>
              <a:t>Smith and Wood (2000)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At </a:t>
            </a:r>
            <a:r>
              <a:rPr lang="en-GB" dirty="0" smtClean="0">
                <a:hlinkClick r:id="rId2"/>
              </a:rPr>
              <a:t>Oxford Brookes</a:t>
            </a:r>
            <a:r>
              <a:rPr lang="en-GB" dirty="0" smtClean="0"/>
              <a:t>, Mary Deane has been working with staff to map five identified GAs:</a:t>
            </a:r>
          </a:p>
          <a:p>
            <a:r>
              <a:rPr lang="en-GB" dirty="0" smtClean="0"/>
              <a:t>academic </a:t>
            </a:r>
            <a:r>
              <a:rPr lang="en-GB" dirty="0"/>
              <a:t>literacy</a:t>
            </a:r>
            <a:r>
              <a:rPr lang="en-GB" dirty="0" smtClean="0"/>
              <a:t>;</a:t>
            </a:r>
          </a:p>
          <a:p>
            <a:r>
              <a:rPr lang="en-GB" dirty="0" smtClean="0"/>
              <a:t>research literacy;</a:t>
            </a:r>
          </a:p>
          <a:p>
            <a:r>
              <a:rPr lang="en-GB" dirty="0" smtClean="0"/>
              <a:t>critical self awareness and personal literacy;</a:t>
            </a:r>
          </a:p>
          <a:p>
            <a:r>
              <a:rPr lang="en-GB" dirty="0" smtClean="0"/>
              <a:t>digital and information literacy;</a:t>
            </a:r>
          </a:p>
          <a:p>
            <a:r>
              <a:rPr lang="en-GB" dirty="0" smtClean="0"/>
              <a:t>global citizenship.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Mapping the curriculum – Oxford Brookes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Module teaching teams work with skills developers to determine the extent to which each attribute is</a:t>
            </a:r>
          </a:p>
          <a:p>
            <a:endParaRPr lang="en-GB" dirty="0"/>
          </a:p>
          <a:p>
            <a:r>
              <a:rPr lang="en-GB" dirty="0" smtClean="0"/>
              <a:t>taught,</a:t>
            </a:r>
          </a:p>
          <a:p>
            <a:r>
              <a:rPr lang="en-GB" dirty="0" smtClean="0"/>
              <a:t>practised,</a:t>
            </a:r>
          </a:p>
          <a:p>
            <a:r>
              <a:rPr lang="en-GB" dirty="0"/>
              <a:t>assessed.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Mapping the curriculum – Oxford Brookes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At </a:t>
            </a:r>
            <a:r>
              <a:rPr lang="en-GB" dirty="0" smtClean="0">
                <a:hlinkClick r:id="rId2"/>
              </a:rPr>
              <a:t>Exeter</a:t>
            </a:r>
            <a:r>
              <a:rPr lang="en-GB" dirty="0" smtClean="0"/>
              <a:t>, I have been working with students to map twelve identified GAs:</a:t>
            </a:r>
          </a:p>
          <a:p>
            <a:endParaRPr lang="en-GB" dirty="0" smtClean="0"/>
          </a:p>
          <a:p>
            <a:pPr>
              <a:buNone/>
            </a:pPr>
            <a:r>
              <a:rPr lang="en-GB" dirty="0" smtClean="0">
                <a:solidFill>
                  <a:srgbClr val="0070C0"/>
                </a:solidFill>
              </a:rPr>
              <a:t>communication; numeracy; team working; problem solving; project management; research skills; self management; commercial awareness; creative thinking; positive attitude to work; IT skills; career management skills.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Mapping the curriculum – Exeter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Students determined the extent to which each attribute was</a:t>
            </a:r>
          </a:p>
          <a:p>
            <a:r>
              <a:rPr lang="en-GB" dirty="0" smtClean="0"/>
              <a:t>taught,</a:t>
            </a:r>
          </a:p>
          <a:p>
            <a:r>
              <a:rPr lang="en-GB" dirty="0" smtClean="0"/>
              <a:t>practised,</a:t>
            </a:r>
          </a:p>
          <a:p>
            <a:r>
              <a:rPr lang="en-GB" dirty="0" smtClean="0"/>
              <a:t>assessed</a:t>
            </a:r>
          </a:p>
          <a:p>
            <a:pPr>
              <a:buNone/>
            </a:pPr>
            <a:r>
              <a:rPr lang="en-GB" dirty="0" smtClean="0"/>
              <a:t>and made recommendations regarding the curriculum.</a:t>
            </a:r>
          </a:p>
          <a:p>
            <a:pPr algn="r">
              <a:buNone/>
            </a:pPr>
            <a:r>
              <a:rPr lang="en-GB" sz="1600" dirty="0" smtClean="0">
                <a:hlinkClick r:id="rId2"/>
              </a:rPr>
              <a:t>www.creativestem.co.uk</a:t>
            </a:r>
            <a:endParaRPr lang="en-GB" sz="16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Mapping the curriculum – Exeter</a:t>
            </a: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Identify an example of academic staff and skills experts working together to promote GAs and complete the following grid: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</a:t>
            </a:r>
            <a:endParaRPr lang="en-GB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211960" y="3645024"/>
            <a:ext cx="0" cy="2808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115616" y="5013176"/>
            <a:ext cx="64807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87624" y="3861048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Benefits to academic staff member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16016" y="386104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Benefits to skills expert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31640" y="537321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Benefits to students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4008" y="537321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Challenges</a:t>
            </a:r>
            <a:endParaRPr lang="en-GB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375</Words>
  <Application>Microsoft Office PowerPoint</Application>
  <PresentationFormat>On-screen Show (4:3)</PresentationFormat>
  <Paragraphs>57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Dr Barrie Cooper University of Exeter</vt:lpstr>
      <vt:lpstr>Challenges with respect to academic staff</vt:lpstr>
      <vt:lpstr>Challenges with respect to students</vt:lpstr>
      <vt:lpstr>What can be done?</vt:lpstr>
      <vt:lpstr>Getting assessment right is key</vt:lpstr>
      <vt:lpstr>Mapping the curriculum – Oxford Brookes</vt:lpstr>
      <vt:lpstr>Mapping the curriculum – Oxford Brookes</vt:lpstr>
      <vt:lpstr>Mapping the curriculum – Exeter</vt:lpstr>
      <vt:lpstr>Mapping the curriculum – Exeter</vt:lpstr>
      <vt:lpstr>Activity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 Barrie Cooper University of Exeter</dc:title>
  <dc:creator>Barrie</dc:creator>
  <cp:lastModifiedBy>acdsc1</cp:lastModifiedBy>
  <cp:revision>12</cp:revision>
  <dcterms:created xsi:type="dcterms:W3CDTF">2012-04-01T19:21:47Z</dcterms:created>
  <dcterms:modified xsi:type="dcterms:W3CDTF">2012-04-02T14:41:09Z</dcterms:modified>
</cp:coreProperties>
</file>