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3" r:id="rId14"/>
    <p:sldId id="281" r:id="rId15"/>
    <p:sldId id="282" r:id="rId16"/>
    <p:sldId id="270" r:id="rId17"/>
    <p:sldId id="271" r:id="rId18"/>
    <p:sldId id="283" r:id="rId19"/>
    <p:sldId id="272" r:id="rId20"/>
    <p:sldId id="284" r:id="rId21"/>
  </p:sldIdLst>
  <p:sldSz cx="9144000" cy="6858000" type="screen4x3"/>
  <p:notesSz cx="6858000" cy="97742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69696"/>
    <a:srgbClr val="FAFD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030" autoAdjust="0"/>
  </p:normalViewPr>
  <p:slideViewPr>
    <p:cSldViewPr>
      <p:cViewPr>
        <p:scale>
          <a:sx n="100" d="100"/>
          <a:sy n="100" d="100"/>
        </p:scale>
        <p:origin x="-1932" y="-78"/>
      </p:cViewPr>
      <p:guideLst>
        <p:guide orient="horz" pos="96"/>
        <p:guide pos="567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498" y="-72"/>
      </p:cViewPr>
      <p:guideLst>
        <p:guide orient="horz" pos="307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946775" y="9286875"/>
            <a:ext cx="652463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n-GB" sz="1100" i="0">
                <a:latin typeface="Sabon" pitchFamily="18" charset="0"/>
              </a:rPr>
              <a:t>Page </a:t>
            </a:r>
            <a:fld id="{2C4904D4-9046-47DE-9B46-74DC027C3BCD}" type="slidenum">
              <a:rPr lang="en-GB" sz="1100" i="0">
                <a:latin typeface="Sabon" pitchFamily="18" charset="0"/>
              </a:rPr>
              <a:pPr defTabSz="762000"/>
              <a:t>‹#›</a:t>
            </a:fld>
            <a:endParaRPr lang="en-GB" sz="1100" i="0">
              <a:latin typeface="Sabon" pitchFamily="18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55575" y="9286875"/>
            <a:ext cx="7239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/>
            <a:fld id="{30AD4013-B1CA-4AED-975C-C9B32322AF93}" type="datetime1">
              <a:rPr lang="en-GB" sz="1100" i="0">
                <a:latin typeface="Sabon" pitchFamily="18" charset="0"/>
              </a:rPr>
              <a:pPr defTabSz="762000"/>
              <a:t>21/11/2011</a:t>
            </a:fld>
            <a:endParaRPr lang="en-GB" sz="1100" i="0">
              <a:latin typeface="Sabo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58788" y="163513"/>
            <a:ext cx="6016625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1400" b="1" i="0"/>
              <a:t>&lt;Type the talk title here&gt;</a:t>
            </a:r>
            <a:endParaRPr lang="en-GB" sz="1400" b="1" i="0">
              <a:latin typeface="Sabon" pitchFamily="18" charset="0"/>
            </a:endParaRP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539750" y="542925"/>
            <a:ext cx="5778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07415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57725"/>
            <a:ext cx="5029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74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1413" y="846138"/>
            <a:ext cx="4575175" cy="3432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051175" y="9329738"/>
            <a:ext cx="8699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/>
            <a:fld id="{6723E731-8A5C-4876-8095-DD90D2AFDB87}" type="datetime1">
              <a:rPr lang="en-GB" sz="1400" i="0">
                <a:latin typeface="Sabon" pitchFamily="18" charset="0"/>
              </a:rPr>
              <a:pPr defTabSz="762000"/>
              <a:t>21/11/2011</a:t>
            </a:fld>
            <a:endParaRPr lang="en-GB" sz="1400" i="0">
              <a:latin typeface="Sabon" pitchFamily="18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870575" y="185738"/>
            <a:ext cx="782638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n-GB" sz="1400" i="0">
                <a:latin typeface="Sabon" pitchFamily="18" charset="0"/>
              </a:rPr>
              <a:t>Page </a:t>
            </a:r>
            <a:fld id="{ED1FCB47-BF8E-495E-961B-F705F31EBC36}" type="slidenum">
              <a:rPr lang="en-GB" sz="1400" i="0">
                <a:latin typeface="Sabon" pitchFamily="18" charset="0"/>
              </a:rPr>
              <a:pPr defTabSz="762000"/>
              <a:t>‹#›</a:t>
            </a:fld>
            <a:endParaRPr lang="en-GB" sz="1400" i="0">
              <a:latin typeface="Sabon" pitchFamily="18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53988" y="185738"/>
            <a:ext cx="4721225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1400" b="1" i="0"/>
              <a:t>&lt;Type the talk title here&gt;</a:t>
            </a:r>
          </a:p>
        </p:txBody>
      </p:sp>
    </p:spTree>
    <p:extLst>
      <p:ext uri="{BB962C8B-B14F-4D97-AF65-F5344CB8AC3E}">
        <p14:creationId xmlns:p14="http://schemas.microsoft.com/office/powerpoint/2010/main" xmlns="" val="521746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Sabo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abo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Sabo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Sabo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Sabo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smtClean="0"/>
              <a:t>Notes for first body slide</a:t>
            </a:r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Done in 2007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04543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179049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50253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62148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60587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1804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51853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27752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30435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93912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847725"/>
            <a:ext cx="4575175" cy="3430588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847725"/>
            <a:ext cx="4575175" cy="3430588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847725"/>
            <a:ext cx="4575175" cy="3430588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22391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6753453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230129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828800"/>
            <a:ext cx="3198812" cy="259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1325" y="1828800"/>
            <a:ext cx="3200400" cy="259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26567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78056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607670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872232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9514776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270175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648324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02313" y="1371600"/>
            <a:ext cx="1657350" cy="304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1371600"/>
            <a:ext cx="4822825" cy="304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85757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1371600"/>
            <a:ext cx="663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828800"/>
            <a:ext cx="655161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1158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9" name="Picture 12" descr="Bottom logo panel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8" y="6356350"/>
            <a:ext cx="914558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2pPr>
      <a:lvl3pPr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3pPr>
      <a:lvl4pPr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4pPr>
      <a:lvl5pPr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5pPr>
      <a:lvl6pPr marL="457200"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6pPr>
      <a:lvl7pPr marL="914400"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7pPr>
      <a:lvl8pPr marL="1371600"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8pPr>
      <a:lvl9pPr marL="1828800" algn="l" defTabSz="762000" rtl="0" eaLnBrk="0" fontAlgn="base" hangingPunct="0">
        <a:spcBef>
          <a:spcPct val="0"/>
        </a:spcBef>
        <a:spcAft>
          <a:spcPct val="0"/>
        </a:spcAft>
        <a:defRPr sz="2400">
          <a:solidFill>
            <a:schemeClr val="hlink"/>
          </a:solidFill>
          <a:latin typeface="Arial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1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hyperlink" Target="http://www.iop.org/education/teacher/support/girls_physics/page_41593.html" TargetMode="Externa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.wmf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15" Type="http://schemas.openxmlformats.org/officeDocument/2006/relationships/hyperlink" Target="http://www.myphysicscourse.org/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wmf"/><Relationship Id="rId14" Type="http://schemas.openxmlformats.org/officeDocument/2006/relationships/hyperlink" Target="http://www.physics.org/career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p.org/activity/outreach" TargetMode="External"/><Relationship Id="rId2" Type="http://schemas.openxmlformats.org/officeDocument/2006/relationships/hyperlink" Target="http://www.iop.org/educatio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ChangeArrowheads="1"/>
          </p:cNvSpPr>
          <p:nvPr/>
        </p:nvSpPr>
        <p:spPr bwMode="auto">
          <a:xfrm>
            <a:off x="822325" y="838200"/>
            <a:ext cx="648652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4000" b="1" i="0">
                <a:solidFill>
                  <a:schemeClr val="hlink"/>
                </a:solidFill>
              </a:rPr>
              <a:t>Physics Outreach Workshop</a:t>
            </a:r>
            <a:endParaRPr lang="en-GB" sz="4000" b="1" i="0"/>
          </a:p>
          <a:p>
            <a:pPr defTabSz="762000" eaLnBrk="1"/>
            <a:endParaRPr lang="en-GB" sz="4000" b="1" i="0"/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827088" y="3505200"/>
            <a:ext cx="676910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/>
            <a:r>
              <a:rPr lang="en-GB" sz="2400" i="0">
                <a:solidFill>
                  <a:schemeClr val="hlink"/>
                </a:solidFill>
              </a:rPr>
              <a:t>Caitlin Watson</a:t>
            </a:r>
            <a:br>
              <a:rPr lang="en-GB" sz="2400" i="0">
                <a:solidFill>
                  <a:schemeClr val="hlink"/>
                </a:solidFill>
              </a:rPr>
            </a:br>
            <a:r>
              <a:rPr lang="en-GB" sz="2400" i="0">
                <a:solidFill>
                  <a:schemeClr val="hlink"/>
                </a:solidFill>
              </a:rPr>
              <a:t>Head of Public Engagement, Institute of Physics </a:t>
            </a:r>
            <a:br>
              <a:rPr lang="en-GB" sz="2400" i="0">
                <a:solidFill>
                  <a:schemeClr val="hlink"/>
                </a:solidFill>
              </a:rPr>
            </a:br>
            <a:r>
              <a:rPr lang="en-GB" sz="2400" i="0">
                <a:solidFill>
                  <a:schemeClr val="hlink"/>
                </a:solidFill>
              </a:rPr>
              <a:t>Outreach &amp; Widening Participation in Practice</a:t>
            </a:r>
            <a:br>
              <a:rPr lang="en-GB" sz="2400" i="0">
                <a:solidFill>
                  <a:schemeClr val="hlink"/>
                </a:solidFill>
              </a:rPr>
            </a:br>
            <a:r>
              <a:rPr lang="en-GB" sz="2400">
                <a:solidFill>
                  <a:schemeClr val="hlink"/>
                </a:solidFill>
              </a:rPr>
              <a:t>2 November 2011</a:t>
            </a:r>
            <a:endParaRPr lang="en-GB" sz="2400" i="0">
              <a:solidFill>
                <a:schemeClr val="hlink"/>
              </a:solidFill>
            </a:endParaRPr>
          </a:p>
          <a:p>
            <a:pPr defTabSz="762000"/>
            <a:endParaRPr lang="en-GB" sz="1200" i="0"/>
          </a:p>
          <a:p>
            <a:pPr defTabSz="762000"/>
            <a:r>
              <a:rPr lang="en-GB" sz="2000" i="0"/>
              <a:t>caitlin.watson@iop.org, www.iop.org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6551612" cy="2590800"/>
          </a:xfrm>
        </p:spPr>
        <p:txBody>
          <a:bodyPr/>
          <a:lstStyle/>
          <a:p>
            <a:r>
              <a:rPr lang="en-US" smtClean="0"/>
              <a:t>IOP activity</a:t>
            </a:r>
          </a:p>
          <a:p>
            <a:pPr lvl="1"/>
            <a:r>
              <a:rPr lang="en-US" smtClean="0"/>
              <a:t>Image of physics and gender awareness</a:t>
            </a:r>
          </a:p>
          <a:p>
            <a:r>
              <a:rPr lang="en-US" smtClean="0"/>
              <a:t>Participants’ Post-its</a:t>
            </a:r>
          </a:p>
          <a:p>
            <a:pPr lvl="1"/>
            <a:r>
              <a:rPr lang="en-US" smtClean="0"/>
              <a:t>What do you think about…?</a:t>
            </a:r>
          </a:p>
          <a:p>
            <a:r>
              <a:rPr lang="en-US" smtClean="0"/>
              <a:t>60 second soap box</a:t>
            </a:r>
          </a:p>
          <a:p>
            <a:pPr lvl="1"/>
            <a:r>
              <a:rPr lang="en-US" smtClean="0"/>
              <a:t>Opportunity to tell everyone about your ‘thing’</a:t>
            </a:r>
          </a:p>
          <a:p>
            <a:pPr lvl="1"/>
            <a:endParaRPr lang="en-US" smtClean="0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Image of Physics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smtClean="0"/>
              <a:t>Semiotics research</a:t>
            </a:r>
          </a:p>
          <a:p>
            <a:pPr lvl="1"/>
            <a:r>
              <a:rPr lang="en-US" smtClean="0"/>
              <a:t>What are people’s existing perceptions of physics?</a:t>
            </a:r>
          </a:p>
          <a:p>
            <a:pPr lvl="1"/>
            <a:r>
              <a:rPr lang="en-US" smtClean="0"/>
              <a:t>What deeper symbolism underpins these images?</a:t>
            </a:r>
          </a:p>
          <a:p>
            <a:pPr lvl="1"/>
            <a:r>
              <a:rPr lang="en-US" smtClean="0"/>
              <a:t>What can we take away from this to make physics intriguing and attractive to students?</a:t>
            </a:r>
          </a:p>
          <a:p>
            <a:pPr lvl="1"/>
            <a:endParaRPr lang="en-US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Symbolism of Physics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dirty="0" smtClean="0"/>
              <a:t>A triumph of enlightenment</a:t>
            </a:r>
          </a:p>
          <a:p>
            <a:r>
              <a:rPr lang="en-US" dirty="0" smtClean="0"/>
              <a:t>Reverence</a:t>
            </a:r>
          </a:p>
          <a:p>
            <a:r>
              <a:rPr lang="en-US" dirty="0" smtClean="0"/>
              <a:t>Makes us see the world anew</a:t>
            </a:r>
          </a:p>
          <a:p>
            <a:r>
              <a:rPr lang="en-US" dirty="0" smtClean="0"/>
              <a:t>Order/Chaos</a:t>
            </a:r>
          </a:p>
          <a:p>
            <a:r>
              <a:rPr lang="en-US" dirty="0" smtClean="0"/>
              <a:t>‘Theory of everything’</a:t>
            </a:r>
          </a:p>
          <a:p>
            <a:r>
              <a:rPr lang="en-US" dirty="0" smtClean="0"/>
              <a:t>Pure intelligence</a:t>
            </a:r>
          </a:p>
          <a:p>
            <a:r>
              <a:rPr lang="en-US" dirty="0" smtClean="0"/>
              <a:t>Mystery and mastery</a:t>
            </a:r>
          </a:p>
          <a:p>
            <a:r>
              <a:rPr lang="en-US" dirty="0" smtClean="0"/>
              <a:t>Infinite progress</a:t>
            </a:r>
          </a:p>
          <a:p>
            <a:endParaRPr lang="en-US" dirty="0" smtClean="0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Physics in Popular Culture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dirty="0" smtClean="0"/>
              <a:t>Mad scientist</a:t>
            </a:r>
          </a:p>
          <a:p>
            <a:r>
              <a:rPr lang="en-US" dirty="0" smtClean="0"/>
              <a:t>Cold, calculating, contemptuous</a:t>
            </a:r>
          </a:p>
          <a:p>
            <a:r>
              <a:rPr lang="en-US" dirty="0" smtClean="0"/>
              <a:t>Not athletic / not sexy / not hip</a:t>
            </a:r>
          </a:p>
          <a:p>
            <a:endParaRPr lang="en-US" dirty="0" smtClean="0"/>
          </a:p>
          <a:p>
            <a:r>
              <a:rPr lang="en-US" dirty="0" smtClean="0"/>
              <a:t>Rogue hero</a:t>
            </a:r>
          </a:p>
          <a:p>
            <a:pPr lvl="1"/>
            <a:r>
              <a:rPr lang="en-US" dirty="0" smtClean="0"/>
              <a:t>Geek chic, outsider, </a:t>
            </a:r>
            <a:r>
              <a:rPr lang="en-US" dirty="0" err="1" smtClean="0"/>
              <a:t>mythbuster</a:t>
            </a:r>
            <a:endParaRPr lang="en-US" dirty="0" smtClean="0"/>
          </a:p>
          <a:p>
            <a:r>
              <a:rPr lang="en-US" dirty="0" smtClean="0"/>
              <a:t>Power with responsibility</a:t>
            </a:r>
          </a:p>
          <a:p>
            <a:r>
              <a:rPr lang="en-US" dirty="0" smtClean="0"/>
              <a:t>Entrepreneurial / free</a:t>
            </a:r>
          </a:p>
          <a:p>
            <a:endParaRPr lang="en-US" dirty="0" smtClean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Branding Physics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Don’t pretend it’s easy – intellectual </a:t>
            </a:r>
            <a:r>
              <a:rPr lang="en-US" dirty="0" err="1" smtClean="0">
                <a:solidFill>
                  <a:srgbClr val="FF0000"/>
                </a:solidFill>
              </a:rPr>
              <a:t>rigour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Differentiate the world of physics from other study</a:t>
            </a:r>
          </a:p>
          <a:p>
            <a:r>
              <a:rPr lang="en-US" dirty="0" smtClean="0"/>
              <a:t>Offers challenge and intrigue</a:t>
            </a:r>
          </a:p>
          <a:p>
            <a:r>
              <a:rPr lang="en-US" dirty="0" smtClean="0"/>
              <a:t>Creative energy</a:t>
            </a:r>
          </a:p>
          <a:p>
            <a:pPr lvl="1"/>
            <a:r>
              <a:rPr lang="en-US" dirty="0" smtClean="0"/>
              <a:t>Imagination, radical, courageous, future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everyday </a:t>
            </a:r>
            <a:r>
              <a:rPr lang="en-US" dirty="0" smtClean="0"/>
              <a:t>and the infinite; big and small</a:t>
            </a:r>
          </a:p>
          <a:p>
            <a:r>
              <a:rPr lang="en-US" dirty="0" smtClean="0"/>
              <a:t>Universe </a:t>
            </a:r>
            <a:r>
              <a:rPr lang="en-US" i="1" dirty="0" smtClean="0"/>
              <a:t>is</a:t>
            </a:r>
            <a:r>
              <a:rPr lang="en-US" dirty="0" smtClean="0"/>
              <a:t> a strange place</a:t>
            </a:r>
          </a:p>
          <a:p>
            <a:r>
              <a:rPr lang="en-US" dirty="0" smtClean="0"/>
              <a:t>Mind expansion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Gender awareness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dirty="0" smtClean="0"/>
              <a:t>Post-16: only 22% of girls choose physics</a:t>
            </a:r>
          </a:p>
          <a:p>
            <a:r>
              <a:rPr lang="en-US" dirty="0" smtClean="0"/>
              <a:t>Physics has a highly gendered image</a:t>
            </a:r>
          </a:p>
          <a:p>
            <a:r>
              <a:rPr lang="en-US" dirty="0" smtClean="0"/>
              <a:t>Messages may need to be more nuanced for girls</a:t>
            </a:r>
          </a:p>
          <a:p>
            <a:endParaRPr lang="en-US" dirty="0" smtClean="0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909"/>
          <a:stretch>
            <a:fillRect/>
          </a:stretch>
        </p:blipFill>
        <p:spPr bwMode="auto">
          <a:xfrm>
            <a:off x="3923928" y="2852936"/>
            <a:ext cx="4837285" cy="3621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88024" y="3212976"/>
            <a:ext cx="26237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1400" b="1" i="0" dirty="0"/>
              <a:t>AS Physics entries </a:t>
            </a:r>
            <a:r>
              <a:rPr lang="en-GB" sz="1400" b="1" i="0" dirty="0" smtClean="0"/>
              <a:t>2002-11</a:t>
            </a:r>
            <a:endParaRPr lang="en-GB" sz="1400" b="1" i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 five items boys and girls would like to learn about in science (English ROSE data)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>
          <a:xfrm>
            <a:off x="468313" y="1300163"/>
            <a:ext cx="4040187" cy="639762"/>
          </a:xfrm>
        </p:spPr>
        <p:txBody>
          <a:bodyPr/>
          <a:lstStyle/>
          <a:p>
            <a:r>
              <a:rPr lang="en-GB" smtClean="0"/>
              <a:t>Boys</a:t>
            </a:r>
          </a:p>
        </p:txBody>
      </p:sp>
      <p:sp>
        <p:nvSpPr>
          <p:cNvPr id="9220" name="Content Placeholder 3"/>
          <p:cNvSpPr>
            <a:spLocks noGrp="1"/>
          </p:cNvSpPr>
          <p:nvPr>
            <p:ph sz="half" idx="2"/>
          </p:nvPr>
        </p:nvSpPr>
        <p:spPr>
          <a:xfrm>
            <a:off x="468313" y="1989138"/>
            <a:ext cx="4040187" cy="3951287"/>
          </a:xfrm>
        </p:spPr>
        <p:txBody>
          <a:bodyPr/>
          <a:lstStyle/>
          <a:p>
            <a:r>
              <a:rPr lang="en-GB" smtClean="0"/>
              <a:t>Explosive chemicals</a:t>
            </a:r>
          </a:p>
          <a:p>
            <a:r>
              <a:rPr lang="en-GB" smtClean="0"/>
              <a:t>How it feels to be weightless in space</a:t>
            </a:r>
          </a:p>
          <a:p>
            <a:r>
              <a:rPr lang="en-GB" smtClean="0"/>
              <a:t>How the atom bomb works</a:t>
            </a:r>
          </a:p>
          <a:p>
            <a:r>
              <a:rPr lang="en-GB" smtClean="0"/>
              <a:t>Biological and chemical weapons</a:t>
            </a:r>
          </a:p>
          <a:p>
            <a:r>
              <a:rPr lang="en-GB" smtClean="0"/>
              <a:t>Black holes, supernovae and other spectacular objects	</a:t>
            </a:r>
          </a:p>
        </p:txBody>
      </p:sp>
      <p:sp>
        <p:nvSpPr>
          <p:cNvPr id="922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3438" y="1319213"/>
            <a:ext cx="4041775" cy="639762"/>
          </a:xfrm>
        </p:spPr>
        <p:txBody>
          <a:bodyPr/>
          <a:lstStyle/>
          <a:p>
            <a:r>
              <a:rPr lang="en-GB" smtClean="0"/>
              <a:t>Girls</a:t>
            </a:r>
          </a:p>
        </p:txBody>
      </p:sp>
      <p:sp>
        <p:nvSpPr>
          <p:cNvPr id="9222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89138"/>
            <a:ext cx="4041775" cy="3951287"/>
          </a:xfrm>
        </p:spPr>
        <p:txBody>
          <a:bodyPr/>
          <a:lstStyle/>
          <a:p>
            <a:r>
              <a:rPr lang="en-GB" smtClean="0"/>
              <a:t>Why we dream and what the dreams may mean</a:t>
            </a:r>
          </a:p>
          <a:p>
            <a:r>
              <a:rPr lang="en-GB" smtClean="0"/>
              <a:t>Cancer – what we know and how to treat it</a:t>
            </a:r>
          </a:p>
          <a:p>
            <a:r>
              <a:rPr lang="en-GB" smtClean="0"/>
              <a:t>How to perform basic first aid</a:t>
            </a:r>
          </a:p>
          <a:p>
            <a:r>
              <a:rPr lang="en-GB" smtClean="0"/>
              <a:t>How to exercise to keep fit and strong</a:t>
            </a:r>
          </a:p>
          <a:p>
            <a:r>
              <a:rPr lang="en-GB" smtClean="0"/>
              <a:t>STIs and how to protect against them</a:t>
            </a:r>
          </a:p>
        </p:txBody>
      </p:sp>
      <p:sp>
        <p:nvSpPr>
          <p:cNvPr id="9223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Managing Groups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smtClean="0"/>
              <a:t>Think about whether single sex or mixed groups are most appropriate for the activity</a:t>
            </a:r>
          </a:p>
          <a:p>
            <a:r>
              <a:rPr lang="en-US" smtClean="0"/>
              <a:t>Assign roles to people and change during the activity if possible</a:t>
            </a:r>
          </a:p>
          <a:p>
            <a:r>
              <a:rPr lang="en-US" smtClean="0"/>
              <a:t>Think about whether groups take account of ability or are deliberately mixed ability</a:t>
            </a:r>
          </a:p>
          <a:p>
            <a:r>
              <a:rPr lang="en-US" smtClean="0"/>
              <a:t>Think about group size – does it allow for all to actively engage?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Role model guidelines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Ensure role models have adequate prior info</a:t>
            </a:r>
          </a:p>
          <a:p>
            <a:pPr>
              <a:defRPr/>
            </a:pPr>
            <a:r>
              <a:rPr lang="en-US" dirty="0" smtClean="0"/>
              <a:t>Allow students to interview them</a:t>
            </a:r>
          </a:p>
          <a:p>
            <a:pPr>
              <a:defRPr/>
            </a:pPr>
            <a:r>
              <a:rPr lang="en-US" dirty="0" smtClean="0"/>
              <a:t>Encourage role models to </a:t>
            </a:r>
            <a:r>
              <a:rPr lang="en-US" dirty="0" err="1" smtClean="0"/>
              <a:t>personalise</a:t>
            </a:r>
            <a:r>
              <a:rPr lang="en-US" dirty="0" smtClean="0"/>
              <a:t> experiences and be open to questions related to having a family</a:t>
            </a:r>
          </a:p>
          <a:p>
            <a:pPr>
              <a:defRPr/>
            </a:pPr>
            <a:r>
              <a:rPr lang="en-US" dirty="0" smtClean="0"/>
              <a:t>Discuss the nature and purpose of scientific research as well as details</a:t>
            </a:r>
          </a:p>
          <a:p>
            <a:pPr>
              <a:defRPr/>
            </a:pPr>
            <a:r>
              <a:rPr lang="en-US" dirty="0" smtClean="0"/>
              <a:t>Don’t over-simplify</a:t>
            </a:r>
          </a:p>
          <a:p>
            <a:pPr>
              <a:defRPr/>
            </a:pPr>
            <a:r>
              <a:rPr lang="en-US" dirty="0" smtClean="0"/>
              <a:t>Use accessible language, images, examples and analogies</a:t>
            </a:r>
          </a:p>
          <a:p>
            <a:pPr marL="0" indent="0">
              <a:buFont typeface="Monotype Sorts" pitchFamily="1" charset="2"/>
              <a:buNone/>
              <a:defRPr/>
            </a:pPr>
            <a:endParaRPr lang="en-US" dirty="0" smtClean="0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Girls continue post-16 when…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Activities are managed to ensure active participation by all</a:t>
            </a:r>
          </a:p>
          <a:p>
            <a:pPr>
              <a:defRPr/>
            </a:pPr>
            <a:r>
              <a:rPr lang="en-US" dirty="0" smtClean="0"/>
              <a:t>Focus is on learning is ideas rather than unconnected facts</a:t>
            </a:r>
          </a:p>
          <a:p>
            <a:pPr>
              <a:defRPr/>
            </a:pPr>
            <a:r>
              <a:rPr lang="en-US" dirty="0" smtClean="0"/>
              <a:t>Students understand the contribution physics makes to society and their lives</a:t>
            </a:r>
            <a:endParaRPr lang="en-US" dirty="0"/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Expectation that anyone can do physics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Monotype Sorts" pitchFamily="1" charset="2"/>
              <a:buNone/>
              <a:defRPr/>
            </a:pPr>
            <a:endParaRPr lang="en-US" dirty="0" smtClean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GB" dirty="0"/>
              <a:t>Engaging with </a:t>
            </a:r>
            <a:r>
              <a:rPr lang="en-GB" dirty="0" smtClean="0"/>
              <a:t>Girls Action Pack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pPr>
              <a:defRPr/>
            </a:pPr>
            <a:r>
              <a:rPr lang="en-GB" dirty="0"/>
              <a:t>Increasing the participation of girls in physics - an action pack for teachers</a:t>
            </a:r>
            <a:endParaRPr lang="en-US" dirty="0" smtClean="0"/>
          </a:p>
          <a:p>
            <a:pPr lvl="1"/>
            <a:r>
              <a:rPr lang="en-GB" b="0" dirty="0"/>
              <a:t>Action research booklet</a:t>
            </a:r>
          </a:p>
          <a:p>
            <a:pPr lvl="1"/>
            <a:r>
              <a:rPr lang="en-GB" b="0" dirty="0"/>
              <a:t>Resources sheets</a:t>
            </a:r>
          </a:p>
          <a:p>
            <a:pPr lvl="1"/>
            <a:r>
              <a:rPr lang="en-GB" b="0" dirty="0"/>
              <a:t>Learning activity sheets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8447088"/>
              </p:ext>
            </p:extLst>
          </p:nvPr>
        </p:nvGraphicFramePr>
        <p:xfrm>
          <a:off x="6876256" y="2204864"/>
          <a:ext cx="1884362" cy="2646363"/>
        </p:xfrm>
        <a:graphic>
          <a:graphicData uri="http://schemas.openxmlformats.org/presentationml/2006/ole">
            <p:oleObj spid="_x0000_s2056" name="Acrobat Document" r:id="rId4" imgW="4264920" imgH="5986080" progId="AcroExch.Document.7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512" y="5405154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62000">
              <a:spcBef>
                <a:spcPct val="20000"/>
              </a:spcBef>
              <a:buClr>
                <a:srgbClr val="FC0128"/>
              </a:buClr>
              <a:buSzPct val="75000"/>
              <a:defRPr/>
            </a:pPr>
            <a:r>
              <a:rPr lang="en-US" sz="2000" b="1" i="0" kern="0" dirty="0" smtClean="0">
                <a:solidFill>
                  <a:srgbClr val="000000"/>
                </a:solidFill>
                <a:latin typeface="Arial"/>
                <a:hlinkClick r:id="rId5"/>
              </a:rPr>
              <a:t>www.iop.org/education/teacher/support/girls_physics/page_41593.html</a:t>
            </a:r>
            <a:r>
              <a:rPr lang="en-US" sz="2000" b="1" i="0" kern="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2000" b="1" i="0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379" name="Group 11"/>
          <p:cNvGrpSpPr>
            <a:grpSpLocks noChangeAspect="1"/>
          </p:cNvGrpSpPr>
          <p:nvPr/>
        </p:nvGrpSpPr>
        <p:grpSpPr bwMode="auto">
          <a:xfrm>
            <a:off x="1042988" y="3429000"/>
            <a:ext cx="3816350" cy="2474912"/>
            <a:chOff x="1927" y="2704"/>
            <a:chExt cx="2131" cy="1381"/>
          </a:xfrm>
        </p:grpSpPr>
        <p:pic>
          <p:nvPicPr>
            <p:cNvPr id="186380" name="Picture 1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704"/>
              <a:ext cx="2131" cy="1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86381" name="Object 7"/>
            <p:cNvGraphicFramePr>
              <a:graphicFrameLocks noChangeAspect="1"/>
            </p:cNvGraphicFramePr>
            <p:nvPr/>
          </p:nvGraphicFramePr>
          <p:xfrm>
            <a:off x="2285" y="2827"/>
            <a:ext cx="1390" cy="881"/>
          </p:xfrm>
          <a:graphic>
            <a:graphicData uri="http://schemas.openxmlformats.org/presentationml/2006/ole">
              <p:oleObj spid="_x0000_s3086" name="Bitmap Image" r:id="rId5" imgW="8183117" imgH="5792008" progId="PBrush">
                <p:embed/>
              </p:oleObj>
            </a:graphicData>
          </a:graphic>
        </p:graphicFrame>
      </p:grpSp>
      <p:grpSp>
        <p:nvGrpSpPr>
          <p:cNvPr id="186386" name="Group 18"/>
          <p:cNvGrpSpPr>
            <a:grpSpLocks/>
          </p:cNvGrpSpPr>
          <p:nvPr/>
        </p:nvGrpSpPr>
        <p:grpSpPr bwMode="auto">
          <a:xfrm>
            <a:off x="3275856" y="1305389"/>
            <a:ext cx="3444316" cy="2051603"/>
            <a:chOff x="1429" y="1828"/>
            <a:chExt cx="3050" cy="1818"/>
          </a:xfrm>
        </p:grpSpPr>
        <p:graphicFrame>
          <p:nvGraphicFramePr>
            <p:cNvPr id="186383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76963562"/>
                </p:ext>
              </p:extLst>
            </p:nvPr>
          </p:nvGraphicFramePr>
          <p:xfrm>
            <a:off x="2451" y="1852"/>
            <a:ext cx="1217" cy="1677"/>
          </p:xfrm>
          <a:graphic>
            <a:graphicData uri="http://schemas.openxmlformats.org/presentationml/2006/ole">
              <p:oleObj spid="_x0000_s3087" name="Acrobat Document" r:id="rId6" imgW="4400640" imgH="6067440" progId="AcroExch.Document.7">
                <p:embed/>
              </p:oleObj>
            </a:graphicData>
          </a:graphic>
        </p:graphicFrame>
        <p:pic>
          <p:nvPicPr>
            <p:cNvPr id="186384" name="Picture 1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550"/>
            <a:stretch>
              <a:fillRect/>
            </a:stretch>
          </p:blipFill>
          <p:spPr bwMode="auto">
            <a:xfrm rot="-975678">
              <a:off x="1429" y="1828"/>
              <a:ext cx="1110" cy="1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6385" name="Picture 1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">
              <a:off x="2992" y="2249"/>
              <a:ext cx="1487" cy="1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6390" name="Picture 2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57" t="6497" r="9579" b="35876"/>
          <a:stretch>
            <a:fillRect/>
          </a:stretch>
        </p:blipFill>
        <p:spPr bwMode="auto">
          <a:xfrm>
            <a:off x="5993431" y="620688"/>
            <a:ext cx="29527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6391" name="Picture 2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9454" y="1988840"/>
            <a:ext cx="1873250" cy="17653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6392" name="Rectangle 24"/>
          <p:cNvSpPr>
            <a:spLocks noGrp="1" noChangeArrowheads="1"/>
          </p:cNvSpPr>
          <p:nvPr>
            <p:ph type="title"/>
          </p:nvPr>
        </p:nvSpPr>
        <p:spPr>
          <a:xfrm>
            <a:off x="611561" y="811213"/>
            <a:ext cx="7848228" cy="457200"/>
          </a:xfrm>
          <a:noFill/>
          <a:ln/>
        </p:spPr>
        <p:txBody>
          <a:bodyPr/>
          <a:lstStyle/>
          <a:p>
            <a:r>
              <a:rPr lang="en-GB" dirty="0"/>
              <a:t>IOP </a:t>
            </a:r>
            <a:r>
              <a:rPr lang="en-GB" dirty="0" smtClean="0"/>
              <a:t>careers materials</a:t>
            </a:r>
            <a:endParaRPr lang="en-GB" dirty="0"/>
          </a:p>
        </p:txBody>
      </p:sp>
      <p:pic>
        <p:nvPicPr>
          <p:cNvPr id="186393" name="Picture 25"/>
          <p:cNvPicPr>
            <a:picLocks noGrp="1" noChangeAspect="1" noChangeArrowheads="1"/>
          </p:cNvPicPr>
          <p:nvPr>
            <p:ph sz="half" idx="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16360" y="1792610"/>
            <a:ext cx="1295400" cy="1276350"/>
          </a:xfrm>
          <a:noFill/>
          <a:ln/>
        </p:spPr>
      </p:pic>
      <p:grpSp>
        <p:nvGrpSpPr>
          <p:cNvPr id="186387" name="Group 19"/>
          <p:cNvGrpSpPr>
            <a:grpSpLocks noChangeAspect="1"/>
          </p:cNvGrpSpPr>
          <p:nvPr/>
        </p:nvGrpSpPr>
        <p:grpSpPr bwMode="auto">
          <a:xfrm>
            <a:off x="5116016" y="3861048"/>
            <a:ext cx="3200400" cy="2000250"/>
            <a:chOff x="1927" y="2704"/>
            <a:chExt cx="2131" cy="1381"/>
          </a:xfrm>
        </p:grpSpPr>
        <p:pic>
          <p:nvPicPr>
            <p:cNvPr id="186388" name="Picture 20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704"/>
              <a:ext cx="2131" cy="1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6389" name="Picture 21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166" t="8594" r="22160" b="41321"/>
            <a:stretch>
              <a:fillRect/>
            </a:stretch>
          </p:blipFill>
          <p:spPr bwMode="auto">
            <a:xfrm>
              <a:off x="2245" y="2840"/>
              <a:ext cx="1452" cy="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1925191" y="5877272"/>
            <a:ext cx="2214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0" dirty="0" smtClean="0">
                <a:hlinkClick r:id="rId14"/>
              </a:rPr>
              <a:t>physics.org/careers</a:t>
            </a:r>
            <a:endParaRPr lang="en-US" sz="18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5638519" y="5877272"/>
            <a:ext cx="289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0" dirty="0" smtClean="0">
                <a:hlinkClick r:id="rId15"/>
              </a:rPr>
              <a:t>myphysicscourse.org</a:t>
            </a:r>
            <a:r>
              <a:rPr lang="en-GB" sz="1800" i="0" dirty="0" smtClean="0"/>
              <a:t> </a:t>
            </a:r>
            <a:endParaRPr lang="en-GB" sz="1800" i="0" dirty="0"/>
          </a:p>
        </p:txBody>
      </p:sp>
    </p:spTree>
    <p:extLst>
      <p:ext uri="{BB962C8B-B14F-4D97-AF65-F5344CB8AC3E}">
        <p14:creationId xmlns:p14="http://schemas.microsoft.com/office/powerpoint/2010/main" xmlns="" val="3065557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GB" dirty="0" smtClean="0"/>
              <a:t>Further resources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9" y="1524000"/>
            <a:ext cx="7560320" cy="25908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A</a:t>
            </a:r>
            <a:r>
              <a:rPr lang="en-US" dirty="0" err="1" smtClean="0"/>
              <a:t>shfield</a:t>
            </a:r>
            <a:r>
              <a:rPr lang="en-US" dirty="0" smtClean="0"/>
              <a:t> Music Festival</a:t>
            </a:r>
          </a:p>
          <a:p>
            <a:pPr>
              <a:defRPr/>
            </a:pPr>
            <a:r>
              <a:rPr lang="en-US" dirty="0" smtClean="0"/>
              <a:t>Physics in the Field </a:t>
            </a:r>
          </a:p>
          <a:p>
            <a:pPr>
              <a:defRPr/>
            </a:pPr>
            <a:r>
              <a:rPr lang="en-US" dirty="0" smtClean="0"/>
              <a:t>Lab in a Lorry</a:t>
            </a:r>
          </a:p>
          <a:p>
            <a:pPr>
              <a:defRPr/>
            </a:pPr>
            <a:r>
              <a:rPr lang="en-US" dirty="0" smtClean="0"/>
              <a:t>Posters</a:t>
            </a:r>
          </a:p>
          <a:p>
            <a:pPr>
              <a:defRPr/>
            </a:pPr>
            <a:r>
              <a:rPr lang="en-US" dirty="0" smtClean="0"/>
              <a:t>SOS Network</a:t>
            </a:r>
          </a:p>
          <a:p>
            <a:pPr marL="0" indent="0">
              <a:buNone/>
              <a:defRPr/>
            </a:pPr>
            <a:r>
              <a:rPr lang="en-US" dirty="0" smtClean="0">
                <a:hlinkClick r:id="rId2"/>
              </a:rPr>
              <a:t>www.iop.org/education</a:t>
            </a:r>
            <a:r>
              <a:rPr lang="en-US" dirty="0" smtClean="0"/>
              <a:t> </a:t>
            </a:r>
          </a:p>
          <a:p>
            <a:pPr marL="0" indent="0">
              <a:buFont typeface="Monotype Sorts" pitchFamily="1" charset="2"/>
              <a:buNone/>
              <a:defRPr/>
            </a:pPr>
            <a:r>
              <a:rPr lang="en-US" dirty="0" smtClean="0">
                <a:hlinkClick r:id="rId3"/>
              </a:rPr>
              <a:t>www.iop.org/activity/outreach</a:t>
            </a:r>
            <a:r>
              <a:rPr lang="en-US" dirty="0" smtClean="0"/>
              <a:t>     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" name="Picture 2" descr="GetPhysicalFinals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6992" y="1295401"/>
            <a:ext cx="3425488" cy="242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GetPhysicalFinals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9157" y="3861049"/>
            <a:ext cx="3433323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04007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00113" y="1828800"/>
            <a:ext cx="3198812" cy="2590800"/>
          </a:xfrm>
        </p:spPr>
        <p:txBody>
          <a:bodyPr/>
          <a:lstStyle/>
          <a:p>
            <a:pPr>
              <a:buFont typeface="Monotype Sorts" charset="0"/>
              <a:buNone/>
            </a:pPr>
            <a:endParaRPr lang="en-GB" sz="1600" b="0"/>
          </a:p>
          <a:p>
            <a:pPr>
              <a:buFont typeface="Monotype Sorts" charset="0"/>
              <a:buNone/>
            </a:pPr>
            <a:endParaRPr lang="en-GB" sz="1600" b="0"/>
          </a:p>
          <a:p>
            <a:endParaRPr lang="en-GB" sz="2000" b="0"/>
          </a:p>
          <a:p>
            <a:pPr>
              <a:buFont typeface="Monotype Sorts" charset="0"/>
              <a:buNone/>
            </a:pPr>
            <a:endParaRPr lang="en-GB" sz="2000" b="0"/>
          </a:p>
        </p:txBody>
      </p:sp>
      <p:pic>
        <p:nvPicPr>
          <p:cNvPr id="233475" name="Picture 5" descr="Pic05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188" y="1484313"/>
            <a:ext cx="1439862" cy="1219200"/>
          </a:xfrm>
          <a:noFill/>
        </p:spPr>
      </p:pic>
      <p:sp>
        <p:nvSpPr>
          <p:cNvPr id="23347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3477" name="Picture 7" descr="35610_13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95513" y="1484313"/>
            <a:ext cx="1439862" cy="1219200"/>
          </a:xfrm>
          <a:noFill/>
        </p:spPr>
      </p:pic>
      <p:pic>
        <p:nvPicPr>
          <p:cNvPr id="233478" name="Picture 10" descr="2917 iop doorway  4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84313"/>
            <a:ext cx="136842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79" name="Picture 11" descr="LAB IN A LORRY(ps3928)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15113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0" name="Picture 12" descr="dreamstime_32888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84313"/>
            <a:ext cx="15128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1" name="Text Box 13"/>
          <p:cNvSpPr txBox="1">
            <a:spLocks noChangeArrowheads="1"/>
          </p:cNvSpPr>
          <p:nvPr/>
        </p:nvSpPr>
        <p:spPr bwMode="auto">
          <a:xfrm>
            <a:off x="900113" y="3068638"/>
            <a:ext cx="7559675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For physics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For </a:t>
            </a:r>
            <a:r>
              <a:rPr lang="en-GB" sz="3200" dirty="0" smtClean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physicists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For all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endParaRPr lang="en-US" sz="3200" b="1" dirty="0">
              <a:solidFill>
                <a:schemeClr val="hlin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6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Participant Post-its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smtClean="0"/>
              <a:t>One idea/thought per Post-it note:</a:t>
            </a:r>
          </a:p>
          <a:p>
            <a:pPr lvl="1"/>
            <a:r>
              <a:rPr lang="en-US" smtClean="0"/>
              <a:t>Good examples you know/want to copy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Bad examples of things to avoid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What do you wish you knew?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What barriers do you face?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Participant Post-its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smtClean="0"/>
              <a:t>One idea/thought per Post-it note</a:t>
            </a:r>
          </a:p>
          <a:p>
            <a:pPr lvl="1"/>
            <a:r>
              <a:rPr lang="en-US" smtClean="0"/>
              <a:t>Good examples you know/want to copy</a:t>
            </a:r>
          </a:p>
          <a:p>
            <a:pPr lvl="2"/>
            <a:r>
              <a:rPr lang="en-US" smtClean="0"/>
              <a:t>Extract bits to copy</a:t>
            </a:r>
          </a:p>
          <a:p>
            <a:pPr lvl="1"/>
            <a:r>
              <a:rPr lang="en-US" smtClean="0"/>
              <a:t>Bad examples of things to avoid</a:t>
            </a:r>
          </a:p>
          <a:p>
            <a:pPr lvl="2"/>
            <a:r>
              <a:rPr lang="en-US" smtClean="0"/>
              <a:t>Extract bits to learn from</a:t>
            </a:r>
          </a:p>
          <a:p>
            <a:pPr lvl="1"/>
            <a:r>
              <a:rPr lang="en-US" smtClean="0"/>
              <a:t>What do you wish you knew?</a:t>
            </a:r>
          </a:p>
          <a:p>
            <a:pPr lvl="2"/>
            <a:r>
              <a:rPr lang="en-US" smtClean="0"/>
              <a:t>Extract answers from the group</a:t>
            </a:r>
          </a:p>
          <a:p>
            <a:pPr lvl="1"/>
            <a:r>
              <a:rPr lang="en-US" smtClean="0"/>
              <a:t>What barriers do you face?</a:t>
            </a:r>
          </a:p>
          <a:p>
            <a:pPr lvl="2"/>
            <a:r>
              <a:rPr lang="en-US" smtClean="0"/>
              <a:t>Extract solutions from the group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00113" y="1828800"/>
            <a:ext cx="3198812" cy="2590800"/>
          </a:xfrm>
        </p:spPr>
        <p:txBody>
          <a:bodyPr/>
          <a:lstStyle/>
          <a:p>
            <a:pPr>
              <a:buFont typeface="Monotype Sorts" charset="0"/>
              <a:buNone/>
            </a:pPr>
            <a:endParaRPr lang="en-GB" sz="1600" b="0"/>
          </a:p>
          <a:p>
            <a:pPr>
              <a:buFont typeface="Monotype Sorts" charset="0"/>
              <a:buNone/>
            </a:pPr>
            <a:endParaRPr lang="en-GB" sz="1600" b="0"/>
          </a:p>
          <a:p>
            <a:endParaRPr lang="en-GB" sz="2000" b="0"/>
          </a:p>
          <a:p>
            <a:pPr>
              <a:buFont typeface="Monotype Sorts" charset="0"/>
              <a:buNone/>
            </a:pPr>
            <a:endParaRPr lang="en-GB" sz="2000" b="0"/>
          </a:p>
        </p:txBody>
      </p:sp>
      <p:pic>
        <p:nvPicPr>
          <p:cNvPr id="233475" name="Picture 5" descr="Pic05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188" y="1484313"/>
            <a:ext cx="1439862" cy="1219200"/>
          </a:xfrm>
          <a:noFill/>
        </p:spPr>
      </p:pic>
      <p:sp>
        <p:nvSpPr>
          <p:cNvPr id="23347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3477" name="Picture 7" descr="35610_13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95513" y="1484313"/>
            <a:ext cx="1439862" cy="1219200"/>
          </a:xfrm>
          <a:noFill/>
        </p:spPr>
      </p:pic>
      <p:pic>
        <p:nvPicPr>
          <p:cNvPr id="233478" name="Picture 10" descr="2917 iop doorway  4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84313"/>
            <a:ext cx="136842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79" name="Picture 11" descr="LAB IN A LORRY(ps3928)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15113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0" name="Picture 12" descr="dreamstime_32888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84313"/>
            <a:ext cx="15128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1" name="Text Box 13"/>
          <p:cNvSpPr txBox="1">
            <a:spLocks noChangeArrowheads="1"/>
          </p:cNvSpPr>
          <p:nvPr/>
        </p:nvSpPr>
        <p:spPr bwMode="auto">
          <a:xfrm>
            <a:off x="900113" y="3068638"/>
            <a:ext cx="7559675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For physics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For </a:t>
            </a:r>
            <a:r>
              <a:rPr lang="en-GB" sz="3200" dirty="0" smtClean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physicists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</a:t>
            </a:r>
            <a:r>
              <a:rPr lang="en-GB" sz="3200" dirty="0" smtClean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For 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all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endParaRPr lang="en-US" sz="3200" b="1" dirty="0">
              <a:solidFill>
                <a:schemeClr val="hlin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6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85800"/>
            <a:ext cx="6632575" cy="457200"/>
          </a:xfrm>
        </p:spPr>
        <p:txBody>
          <a:bodyPr/>
          <a:lstStyle/>
          <a:p>
            <a:r>
              <a:rPr lang="en-US" smtClean="0"/>
              <a:t>60 second soapbox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24000"/>
            <a:ext cx="7343775" cy="2590800"/>
          </a:xfrm>
        </p:spPr>
        <p:txBody>
          <a:bodyPr/>
          <a:lstStyle/>
          <a:p>
            <a:r>
              <a:rPr lang="en-US" smtClean="0"/>
              <a:t>What do you want to tell us all about?</a:t>
            </a:r>
          </a:p>
          <a:p>
            <a:pPr lvl="1"/>
            <a:r>
              <a:rPr lang="en-US" smtClean="0"/>
              <a:t>Promote an activity / resource</a:t>
            </a:r>
          </a:p>
          <a:p>
            <a:pPr lvl="1"/>
            <a:r>
              <a:rPr lang="en-US" smtClean="0"/>
              <a:t>Ask for / offer help</a:t>
            </a:r>
          </a:p>
          <a:p>
            <a:pPr lvl="1"/>
            <a:r>
              <a:rPr lang="en-US" smtClean="0"/>
              <a:t>Pose a question</a:t>
            </a:r>
          </a:p>
          <a:p>
            <a:pPr lvl="1"/>
            <a:r>
              <a:rPr lang="en-US" smtClean="0"/>
              <a:t>Make a suggestion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00113" y="1828800"/>
            <a:ext cx="3198812" cy="2590800"/>
          </a:xfrm>
        </p:spPr>
        <p:txBody>
          <a:bodyPr/>
          <a:lstStyle/>
          <a:p>
            <a:pPr>
              <a:buFont typeface="Monotype Sorts" charset="0"/>
              <a:buNone/>
            </a:pPr>
            <a:endParaRPr lang="en-GB" sz="1600" b="0"/>
          </a:p>
          <a:p>
            <a:pPr>
              <a:buFont typeface="Monotype Sorts" charset="0"/>
              <a:buNone/>
            </a:pPr>
            <a:endParaRPr lang="en-GB" sz="1600" b="0"/>
          </a:p>
          <a:p>
            <a:endParaRPr lang="en-GB" sz="2000" b="0"/>
          </a:p>
          <a:p>
            <a:pPr>
              <a:buFont typeface="Monotype Sorts" charset="0"/>
              <a:buNone/>
            </a:pPr>
            <a:endParaRPr lang="en-GB" sz="2000" b="0"/>
          </a:p>
        </p:txBody>
      </p:sp>
      <p:pic>
        <p:nvPicPr>
          <p:cNvPr id="233475" name="Picture 5" descr="Pic05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188" y="1484313"/>
            <a:ext cx="1439862" cy="1219200"/>
          </a:xfrm>
          <a:noFill/>
        </p:spPr>
      </p:pic>
      <p:sp>
        <p:nvSpPr>
          <p:cNvPr id="233476" name="Line 4"/>
          <p:cNvSpPr>
            <a:spLocks noChangeShapeType="1"/>
          </p:cNvSpPr>
          <p:nvPr/>
        </p:nvSpPr>
        <p:spPr bwMode="auto">
          <a:xfrm>
            <a:off x="900113" y="1295400"/>
            <a:ext cx="8015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3477" name="Picture 7" descr="35610_13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95513" y="1484313"/>
            <a:ext cx="1439862" cy="1219200"/>
          </a:xfrm>
          <a:noFill/>
        </p:spPr>
      </p:pic>
      <p:pic>
        <p:nvPicPr>
          <p:cNvPr id="233478" name="Picture 10" descr="2917 iop doorway  4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84313"/>
            <a:ext cx="136842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79" name="Picture 11" descr="LAB IN A LORRY(ps3928)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15113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0" name="Picture 12" descr="dreamstime_32888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84313"/>
            <a:ext cx="15128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1" name="Text Box 13"/>
          <p:cNvSpPr txBox="1">
            <a:spLocks noChangeArrowheads="1"/>
          </p:cNvSpPr>
          <p:nvPr/>
        </p:nvSpPr>
        <p:spPr bwMode="auto">
          <a:xfrm>
            <a:off x="900113" y="3068638"/>
            <a:ext cx="7559675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For physics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For </a:t>
            </a:r>
            <a:r>
              <a:rPr lang="en-GB" sz="3200" dirty="0" smtClean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physicists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</a:rPr>
              <a:t> </a:t>
            </a:r>
            <a:r>
              <a:rPr lang="en-GB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sym typeface="Monotype Sorts" charset="0"/>
              </a:rPr>
              <a:t>●</a:t>
            </a:r>
            <a:r>
              <a:rPr lang="en-GB" sz="3200" dirty="0">
                <a:solidFill>
                  <a:schemeClr val="hlink"/>
                </a:solidFill>
                <a:latin typeface="Arial" pitchFamily="34" charset="0"/>
                <a:sym typeface="Monotype Sorts" charset="0"/>
              </a:rPr>
              <a:t> For all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Monotype Sorts" charset="0"/>
              <a:buNone/>
            </a:pPr>
            <a:endParaRPr lang="en-US" sz="3200" b="1" dirty="0">
              <a:solidFill>
                <a:schemeClr val="hlin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62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98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29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29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9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9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9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9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9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9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</TotalTime>
  <Pages>2</Pages>
  <Words>639</Words>
  <Application>Microsoft Office PowerPoint</Application>
  <PresentationFormat>On-screen Show (4:3)</PresentationFormat>
  <Paragraphs>131</Paragraphs>
  <Slides>20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1298</vt:lpstr>
      <vt:lpstr>Acrobat Document</vt:lpstr>
      <vt:lpstr>Bitmap Image</vt:lpstr>
      <vt:lpstr>Slide 1</vt:lpstr>
      <vt:lpstr>Outline</vt:lpstr>
      <vt:lpstr>Image of Physics</vt:lpstr>
      <vt:lpstr>Symbolism of Physics</vt:lpstr>
      <vt:lpstr>Physics in Popular Culture</vt:lpstr>
      <vt:lpstr>Branding Physics</vt:lpstr>
      <vt:lpstr>Gender awareness</vt:lpstr>
      <vt:lpstr>Top five items boys and girls would like to learn about in science (English ROSE data)</vt:lpstr>
      <vt:lpstr>Managing Groups</vt:lpstr>
      <vt:lpstr>Role model guidelines</vt:lpstr>
      <vt:lpstr>Girls continue post-16 when…</vt:lpstr>
      <vt:lpstr>Engaging with Girls Action Pack</vt:lpstr>
      <vt:lpstr>IOP careers materials</vt:lpstr>
      <vt:lpstr>Further resources</vt:lpstr>
      <vt:lpstr>Slide 15</vt:lpstr>
      <vt:lpstr>Participant Post-its</vt:lpstr>
      <vt:lpstr>Participant Post-its</vt:lpstr>
      <vt:lpstr>Slide 18</vt:lpstr>
      <vt:lpstr>60 second soapbox</vt:lpstr>
      <vt:lpstr>Slide 20</vt:lpstr>
    </vt:vector>
  </TitlesOfParts>
  <Manager>LAF</Manager>
  <Company>IoPP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IoPP on-screen PowerPoint slides</dc:title>
  <dc:subject>Corporate presentation template</dc:subject>
  <dc:creator>Lloyd Fletcher &amp; Andrew Giaquinto</dc:creator>
  <cp:keywords>iopp template powerpoint presentation house style</cp:keywords>
  <cp:lastModifiedBy>cc470</cp:lastModifiedBy>
  <cp:revision>65</cp:revision>
  <cp:lastPrinted>1998-06-02T08:47:49Z</cp:lastPrinted>
  <dcterms:created xsi:type="dcterms:W3CDTF">1998-06-17T10:47:33Z</dcterms:created>
  <dcterms:modified xsi:type="dcterms:W3CDTF">2011-11-21T09:16:04Z</dcterms:modified>
</cp:coreProperties>
</file>