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ms-office.activeX"/>
  <Override PartName="/ppt/activeX/activeX4.xml" ContentType="application/vnd.ms-office.activeX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activeX/activeX2.xml" ContentType="application/vnd.ms-office.activeX+xml"/>
  <Override PartName="/ppt/activeX/activeX3.xml" ContentType="application/vnd.ms-office.activeX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Override PartName="/ppt/activeX/activeX1.xml" ContentType="application/vnd.ms-office.activeX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59" r:id="rId5"/>
    <p:sldId id="268" r:id="rId6"/>
    <p:sldId id="26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-white-transpgif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110788" y="-819150"/>
            <a:ext cx="727075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UoB-whi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1738" y="549275"/>
            <a:ext cx="2700337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City panoram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642938" y="5897563"/>
            <a:ext cx="6149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0" y="5932488"/>
            <a:ext cx="9144000" cy="939800"/>
            <a:chOff x="0" y="3737"/>
            <a:chExt cx="5760" cy="592"/>
          </a:xfrm>
        </p:grpSpPr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0" y="3737"/>
              <a:ext cx="5760" cy="592"/>
            </a:xfrm>
            <a:prstGeom prst="rect">
              <a:avLst/>
            </a:prstGeom>
            <a:solidFill>
              <a:srgbClr val="2858BB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000000"/>
                </a:solidFill>
              </a:endParaRPr>
            </a:p>
          </p:txBody>
        </p:sp>
        <p:pic>
          <p:nvPicPr>
            <p:cNvPr id="10" name="Picture 11" descr="footer-crest-template cropped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992" y="3776"/>
              <a:ext cx="1768" cy="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" name="Picture 12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" y="533400"/>
            <a:ext cx="221932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0238" y="2570163"/>
            <a:ext cx="8258175" cy="676275"/>
          </a:xfrm>
        </p:spPr>
        <p:txBody>
          <a:bodyPr lIns="0" tIns="0" rIns="0" bIns="0" anchor="t"/>
          <a:lstStyle>
            <a:lvl1pPr marL="0" indent="0">
              <a:buFontTx/>
              <a:buNone/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27063" y="3235325"/>
            <a:ext cx="8258175" cy="658813"/>
          </a:xfrm>
        </p:spPr>
        <p:txBody>
          <a:bodyPr lIns="0" tIns="0" rIns="0" bIns="0"/>
          <a:lstStyle>
            <a:lvl1pPr marL="0" indent="0">
              <a:buFontTx/>
              <a:buNone/>
              <a:defRPr sz="3600"/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F1BF5C-775F-423E-A421-7C298DF7B28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ADC8B-4732-4403-A479-29620EBDD86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73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73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24AD5-42D3-4881-898C-0103203E964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03E78-BD07-4538-984E-BE697A85E38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459278-80BE-44CC-AE59-10983A29293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0F6A56-010A-47DA-B6CB-A2B937F87A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5E841-EE1A-4CA6-9E4F-E6701BB7E01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4D5F5-77AB-4C4E-A4A9-76D1F1AF9A5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C13048-1CAF-45B9-9282-3D7C6B7ECAD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599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599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034705-5454-442C-BC51-E159ED4280B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27355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2735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67FA5-A0E0-4DBA-97C9-486D232C945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5932488"/>
            <a:ext cx="9144000" cy="939800"/>
            <a:chOff x="0" y="3737"/>
            <a:chExt cx="5760" cy="592"/>
          </a:xfrm>
        </p:grpSpPr>
        <p:sp>
          <p:nvSpPr>
            <p:cNvPr id="4099" name="Rectangle 3"/>
            <p:cNvSpPr>
              <a:spLocks noChangeArrowheads="1"/>
            </p:cNvSpPr>
            <p:nvPr/>
          </p:nvSpPr>
          <p:spPr bwMode="auto">
            <a:xfrm>
              <a:off x="0" y="3737"/>
              <a:ext cx="5760" cy="592"/>
            </a:xfrm>
            <a:prstGeom prst="rect">
              <a:avLst/>
            </a:prstGeom>
            <a:solidFill>
              <a:srgbClr val="2858BB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000000"/>
                </a:solidFill>
              </a:endParaRPr>
            </a:p>
          </p:txBody>
        </p:sp>
        <p:pic>
          <p:nvPicPr>
            <p:cNvPr id="1032" name="Picture 4" descr="footer-crest-template cropped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992" y="3776"/>
              <a:ext cx="1768" cy="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27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2813" y="73025"/>
            <a:ext cx="5143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400" b="1">
                <a:solidFill>
                  <a:srgbClr val="B01C2E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E30E6E-EB1A-405D-ABA4-EFA0CD5F51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/>
          </a:p>
        </p:txBody>
      </p:sp>
      <p:pic>
        <p:nvPicPr>
          <p:cNvPr id="1030" name="Picture 10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33400" y="6046788"/>
            <a:ext cx="2286000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marL="441325" indent="-441325" algn="l" rtl="0" eaLnBrk="0" fontAlgn="base" hangingPunct="0">
        <a:spcBef>
          <a:spcPct val="0"/>
        </a:spcBef>
        <a:spcAft>
          <a:spcPct val="0"/>
        </a:spcAft>
        <a:buBlip>
          <a:blip r:embed="rId16"/>
        </a:buBlip>
        <a:defRPr sz="4400">
          <a:solidFill>
            <a:srgbClr val="B01C2E"/>
          </a:solidFill>
          <a:latin typeface="+mj-lt"/>
          <a:ea typeface="+mj-ea"/>
          <a:cs typeface="+mj-cs"/>
        </a:defRPr>
      </a:lvl1pPr>
      <a:lvl2pPr marL="441325" indent="-441325" algn="l" rtl="0" eaLnBrk="0" fontAlgn="base" hangingPunct="0">
        <a:spcBef>
          <a:spcPct val="0"/>
        </a:spcBef>
        <a:spcAft>
          <a:spcPct val="0"/>
        </a:spcAft>
        <a:buBlip>
          <a:blip r:embed="rId16"/>
        </a:buBlip>
        <a:defRPr sz="4400">
          <a:solidFill>
            <a:srgbClr val="B01C2E"/>
          </a:solidFill>
          <a:latin typeface="Arial" charset="0"/>
        </a:defRPr>
      </a:lvl2pPr>
      <a:lvl3pPr marL="441325" indent="-441325" algn="l" rtl="0" eaLnBrk="0" fontAlgn="base" hangingPunct="0">
        <a:spcBef>
          <a:spcPct val="0"/>
        </a:spcBef>
        <a:spcAft>
          <a:spcPct val="0"/>
        </a:spcAft>
        <a:buBlip>
          <a:blip r:embed="rId16"/>
        </a:buBlip>
        <a:defRPr sz="4400">
          <a:solidFill>
            <a:srgbClr val="B01C2E"/>
          </a:solidFill>
          <a:latin typeface="Arial" charset="0"/>
        </a:defRPr>
      </a:lvl3pPr>
      <a:lvl4pPr marL="441325" indent="-441325" algn="l" rtl="0" eaLnBrk="0" fontAlgn="base" hangingPunct="0">
        <a:spcBef>
          <a:spcPct val="0"/>
        </a:spcBef>
        <a:spcAft>
          <a:spcPct val="0"/>
        </a:spcAft>
        <a:buBlip>
          <a:blip r:embed="rId16"/>
        </a:buBlip>
        <a:defRPr sz="4400">
          <a:solidFill>
            <a:srgbClr val="B01C2E"/>
          </a:solidFill>
          <a:latin typeface="Arial" charset="0"/>
        </a:defRPr>
      </a:lvl4pPr>
      <a:lvl5pPr marL="441325" indent="-441325" algn="l" rtl="0" eaLnBrk="0" fontAlgn="base" hangingPunct="0">
        <a:spcBef>
          <a:spcPct val="0"/>
        </a:spcBef>
        <a:spcAft>
          <a:spcPct val="0"/>
        </a:spcAft>
        <a:buBlip>
          <a:blip r:embed="rId16"/>
        </a:buBlip>
        <a:defRPr sz="4400">
          <a:solidFill>
            <a:srgbClr val="B01C2E"/>
          </a:solidFill>
          <a:latin typeface="Arial" charset="0"/>
        </a:defRPr>
      </a:lvl5pPr>
      <a:lvl6pPr marL="898525" indent="-441325" algn="l" rtl="0" fontAlgn="base">
        <a:spcBef>
          <a:spcPct val="0"/>
        </a:spcBef>
        <a:spcAft>
          <a:spcPct val="0"/>
        </a:spcAft>
        <a:buBlip>
          <a:blip r:embed="rId16"/>
        </a:buBlip>
        <a:defRPr sz="4400">
          <a:solidFill>
            <a:srgbClr val="B01C2E"/>
          </a:solidFill>
          <a:latin typeface="Arial" charset="0"/>
        </a:defRPr>
      </a:lvl6pPr>
      <a:lvl7pPr marL="1355725" indent="-441325" algn="l" rtl="0" fontAlgn="base">
        <a:spcBef>
          <a:spcPct val="0"/>
        </a:spcBef>
        <a:spcAft>
          <a:spcPct val="0"/>
        </a:spcAft>
        <a:buBlip>
          <a:blip r:embed="rId16"/>
        </a:buBlip>
        <a:defRPr sz="4400">
          <a:solidFill>
            <a:srgbClr val="B01C2E"/>
          </a:solidFill>
          <a:latin typeface="Arial" charset="0"/>
        </a:defRPr>
      </a:lvl7pPr>
      <a:lvl8pPr marL="1812925" indent="-441325" algn="l" rtl="0" fontAlgn="base">
        <a:spcBef>
          <a:spcPct val="0"/>
        </a:spcBef>
        <a:spcAft>
          <a:spcPct val="0"/>
        </a:spcAft>
        <a:buBlip>
          <a:blip r:embed="rId16"/>
        </a:buBlip>
        <a:defRPr sz="4400">
          <a:solidFill>
            <a:srgbClr val="B01C2E"/>
          </a:solidFill>
          <a:latin typeface="Arial" charset="0"/>
        </a:defRPr>
      </a:lvl8pPr>
      <a:lvl9pPr marL="2270125" indent="-441325" algn="l" rtl="0" fontAlgn="base">
        <a:spcBef>
          <a:spcPct val="0"/>
        </a:spcBef>
        <a:spcAft>
          <a:spcPct val="0"/>
        </a:spcAft>
        <a:buBlip>
          <a:blip r:embed="rId16"/>
        </a:buBlip>
        <a:defRPr sz="4400">
          <a:solidFill>
            <a:srgbClr val="B01C2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858BB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858BB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858BB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4.xml"/><Relationship Id="rId2" Type="http://schemas.openxmlformats.org/officeDocument/2006/relationships/control" Target="../activeX/activeX3.xml"/><Relationship Id="rId1" Type="http://schemas.openxmlformats.org/officeDocument/2006/relationships/vmlDrawing" Target="../drawings/vmlDrawing2.vm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000" dirty="0" smtClean="0"/>
              <a:t>Community-based learning in engineering</a:t>
            </a:r>
            <a:endParaRPr lang="en-GB"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27063" y="4191000"/>
            <a:ext cx="8258175" cy="658813"/>
          </a:xfrm>
        </p:spPr>
        <p:txBody>
          <a:bodyPr/>
          <a:lstStyle/>
          <a:p>
            <a:r>
              <a:rPr lang="en-GB" sz="2800" dirty="0" smtClean="0"/>
              <a:t>Kate Miller, Centre for Public Engagement</a:t>
            </a:r>
          </a:p>
          <a:p>
            <a:r>
              <a:rPr lang="en-GB" sz="2800" dirty="0" smtClean="0"/>
              <a:t>University of Bristol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 of projects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3</a:t>
            </a:r>
            <a:r>
              <a:rPr lang="en-GB" baseline="30000" dirty="0" smtClean="0"/>
              <a:t>rd</a:t>
            </a:r>
            <a:r>
              <a:rPr lang="en-GB" dirty="0" smtClean="0"/>
              <a:t> year research projects and 4</a:t>
            </a:r>
            <a:r>
              <a:rPr lang="en-GB" baseline="30000" dirty="0" smtClean="0"/>
              <a:t>th</a:t>
            </a:r>
            <a:r>
              <a:rPr lang="en-GB" dirty="0" smtClean="0"/>
              <a:t> year design projects</a:t>
            </a:r>
          </a:p>
          <a:p>
            <a:r>
              <a:rPr lang="en-GB" dirty="0" smtClean="0"/>
              <a:t>Undergraduates interns scoped potential community placements</a:t>
            </a:r>
          </a:p>
          <a:p>
            <a:pPr lvl="1"/>
            <a:r>
              <a:rPr lang="en-GB" dirty="0" smtClean="0"/>
              <a:t>Contacting and liaising with community partners</a:t>
            </a:r>
          </a:p>
          <a:p>
            <a:pPr lvl="1"/>
            <a:r>
              <a:rPr lang="en-GB" dirty="0" smtClean="0"/>
              <a:t>Co-designing feasible projects</a:t>
            </a:r>
          </a:p>
          <a:p>
            <a:pPr lvl="1"/>
            <a:r>
              <a:rPr lang="en-GB" dirty="0" smtClean="0"/>
              <a:t>Recruiting academic supervisors</a:t>
            </a:r>
            <a:endParaRPr lang="en-GB" dirty="0"/>
          </a:p>
        </p:txBody>
      </p:sp>
      <p:pic>
        <p:nvPicPr>
          <p:cNvPr id="6146" name="Picture 2" descr="http://www.creativestem.co.uk/wp-content/themes/creativestem/scripts/timthumb.php?src=http://stem.reasondigital.com/wp-content/uploads/2011/10/DSC3474.jpg&amp;w=700&amp;h=5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227012"/>
            <a:ext cx="1884767" cy="1373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use interns?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Technical knowledge of engineering problems</a:t>
            </a:r>
          </a:p>
          <a:p>
            <a:r>
              <a:rPr lang="en-GB" dirty="0" smtClean="0"/>
              <a:t>Knowledge of civil engineering undergraduate course</a:t>
            </a:r>
          </a:p>
          <a:p>
            <a:r>
              <a:rPr lang="en-GB" dirty="0" smtClean="0"/>
              <a:t>Potential to inspire their peers</a:t>
            </a:r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5122" name="Picture 2" descr="http://www.creativestem.co.uk/wp-content/themes/creativestem/scripts/timthumb.php?src=http://www.creativestem.co.uk/wp-content/uploads/2011/10/DSC3443.jpg&amp;w=700&amp;h=5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3789040"/>
            <a:ext cx="2532987" cy="1845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Outcomes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11 projects scoped with 8 community partners</a:t>
            </a:r>
          </a:p>
          <a:p>
            <a:r>
              <a:rPr lang="en-GB" dirty="0" smtClean="0"/>
              <a:t>9 projects obtained academic supervisors</a:t>
            </a:r>
          </a:p>
          <a:p>
            <a:r>
              <a:rPr lang="en-GB" dirty="0" smtClean="0"/>
              <a:t>6 projects (17 students) took part</a:t>
            </a:r>
          </a:p>
          <a:p>
            <a:r>
              <a:rPr lang="en-GB" dirty="0" smtClean="0"/>
              <a:t>Projects currently being assessed</a:t>
            </a:r>
            <a:endParaRPr lang="en-GB" dirty="0"/>
          </a:p>
        </p:txBody>
      </p:sp>
      <p:pic>
        <p:nvPicPr>
          <p:cNvPr id="4" name="Picture 4" descr="http://www.creativestem.co.uk/wp-content/themes/creativestem/scripts/timthumb.php?src=http://stem.reasondigital.com/wp-content/uploads/2011/10/DSC3809.jpg&amp;w=700&amp;h=5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4326014"/>
            <a:ext cx="1947748" cy="1419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Impact on employability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06888" cy="4273550"/>
          </a:xfrm>
        </p:spPr>
        <p:txBody>
          <a:bodyPr/>
          <a:lstStyle/>
          <a:p>
            <a:r>
              <a:rPr lang="en-GB" dirty="0" smtClean="0"/>
              <a:t>Transferable skills</a:t>
            </a:r>
          </a:p>
          <a:p>
            <a:pPr lvl="1"/>
            <a:r>
              <a:rPr lang="en-GB" dirty="0" smtClean="0"/>
              <a:t>Communication</a:t>
            </a:r>
          </a:p>
          <a:p>
            <a:pPr lvl="1"/>
            <a:r>
              <a:rPr lang="en-GB" dirty="0" smtClean="0"/>
              <a:t>Project management</a:t>
            </a:r>
          </a:p>
          <a:p>
            <a:r>
              <a:rPr lang="en-GB" dirty="0" smtClean="0"/>
              <a:t>Team and partnership working</a:t>
            </a:r>
          </a:p>
          <a:p>
            <a:r>
              <a:rPr lang="en-GB" dirty="0" smtClean="0"/>
              <a:t>Consideration of people’s needs</a:t>
            </a:r>
            <a:endParaRPr lang="en-GB" dirty="0"/>
          </a:p>
        </p:txBody>
      </p:sp>
    </p:spTree>
    <p:controls>
      <p:control spid="19458" name="ShockwaveFlash1" r:id="rId2" imgW="3198960" imgH="1800360"/>
      <p:control spid="19459" name="ShockwaveFlash2" r:id="rId3" imgW="3198960" imgH="1800360"/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Impact on employability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06888" cy="4273550"/>
          </a:xfrm>
        </p:spPr>
        <p:txBody>
          <a:bodyPr/>
          <a:lstStyle/>
          <a:p>
            <a:r>
              <a:rPr lang="en-GB" dirty="0" smtClean="0"/>
              <a:t>Solving real-life problems</a:t>
            </a:r>
          </a:p>
          <a:p>
            <a:r>
              <a:rPr lang="en-GB" dirty="0" smtClean="0"/>
              <a:t>Provides transition between learning and work</a:t>
            </a:r>
          </a:p>
          <a:p>
            <a:r>
              <a:rPr lang="en-GB" dirty="0" smtClean="0"/>
              <a:t>Unique experience</a:t>
            </a:r>
            <a:endParaRPr lang="en-GB" dirty="0"/>
          </a:p>
        </p:txBody>
      </p:sp>
    </p:spTree>
    <p:controls>
      <p:control spid="20482" name="ShockwaveFlash1" r:id="rId2" imgW="3198960" imgH="1800360"/>
      <p:control spid="20483" name="ShockwaveFlash2" r:id="rId3" imgW="3198960" imgH="1800360"/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UOBtemplate 13 Feb">
  <a:themeElements>
    <a:clrScheme name="UOBtemplate 13 Feb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OBtemplate 13 Feb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OBtemplate 13 Feb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Btemplate 13 Feb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Btemplate 13 Feb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Btemplate 13 Feb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Btemplate 13 Feb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Btemplate 13 Feb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Btemplate 13 Feb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Btemplate 13 Feb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Btemplate 13 Feb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Btemplate 13 Feb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Btemplate 13 Feb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Btemplate 13 Feb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119</Words>
  <Application>Microsoft Office PowerPoint</Application>
  <PresentationFormat>On-screen Show (4:3)</PresentationFormat>
  <Paragraphs>28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1_UOBtemplate 13 Feb</vt:lpstr>
      <vt:lpstr>Community-based learning in engineering</vt:lpstr>
      <vt:lpstr>Overview of projects</vt:lpstr>
      <vt:lpstr>Why use interns?</vt:lpstr>
      <vt:lpstr>Outcomes</vt:lpstr>
      <vt:lpstr>Impact on employability</vt:lpstr>
      <vt:lpstr>Impact on employability</vt:lpstr>
    </vt:vector>
  </TitlesOfParts>
  <Company>University of Bristol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Engineering community-based learning at the University of Bristol</dc:title>
  <dc:creator>Kate Miller</dc:creator>
  <cp:lastModifiedBy>pmitchell</cp:lastModifiedBy>
  <cp:revision>38</cp:revision>
  <dcterms:created xsi:type="dcterms:W3CDTF">2012-02-29T15:06:22Z</dcterms:created>
  <dcterms:modified xsi:type="dcterms:W3CDTF">2012-05-29T08:00:03Z</dcterms:modified>
</cp:coreProperties>
</file>