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C97-1E18-4A12-9261-A4B0518D7E4E}" type="datetimeFigureOut">
              <a:rPr lang="en-US" smtClean="0"/>
              <a:pPr/>
              <a:t>5/24/2012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9128-F670-4AB7-A19B-F70FD628C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C97-1E18-4A12-9261-A4B0518D7E4E}" type="datetimeFigureOut">
              <a:rPr lang="en-US" smtClean="0"/>
              <a:pPr/>
              <a:t>5/24/2012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9128-F670-4AB7-A19B-F70FD628C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C97-1E18-4A12-9261-A4B0518D7E4E}" type="datetimeFigureOut">
              <a:rPr lang="en-US" smtClean="0"/>
              <a:pPr/>
              <a:t>5/24/2012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9128-F670-4AB7-A19B-F70FD628C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C97-1E18-4A12-9261-A4B0518D7E4E}" type="datetimeFigureOut">
              <a:rPr lang="en-US" smtClean="0"/>
              <a:pPr/>
              <a:t>5/24/2012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9128-F670-4AB7-A19B-F70FD628C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C97-1E18-4A12-9261-A4B0518D7E4E}" type="datetimeFigureOut">
              <a:rPr lang="en-US" smtClean="0"/>
              <a:pPr/>
              <a:t>5/24/2012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9128-F670-4AB7-A19B-F70FD628C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C97-1E18-4A12-9261-A4B0518D7E4E}" type="datetimeFigureOut">
              <a:rPr lang="en-US" smtClean="0"/>
              <a:pPr/>
              <a:t>5/24/2012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9128-F670-4AB7-A19B-F70FD628C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C97-1E18-4A12-9261-A4B0518D7E4E}" type="datetimeFigureOut">
              <a:rPr lang="en-US" smtClean="0"/>
              <a:pPr/>
              <a:t>5/24/2012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9128-F670-4AB7-A19B-F70FD628C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C97-1E18-4A12-9261-A4B0518D7E4E}" type="datetimeFigureOut">
              <a:rPr lang="en-US" smtClean="0"/>
              <a:pPr/>
              <a:t>5/24/2012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9128-F670-4AB7-A19B-F70FD628C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C97-1E18-4A12-9261-A4B0518D7E4E}" type="datetimeFigureOut">
              <a:rPr lang="en-US" smtClean="0"/>
              <a:pPr/>
              <a:t>5/24/2012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9128-F670-4AB7-A19B-F70FD628C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C97-1E18-4A12-9261-A4B0518D7E4E}" type="datetimeFigureOut">
              <a:rPr lang="en-US" smtClean="0"/>
              <a:pPr/>
              <a:t>5/24/2012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9128-F670-4AB7-A19B-F70FD628C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C97-1E18-4A12-9261-A4B0518D7E4E}" type="datetimeFigureOut">
              <a:rPr lang="en-US" smtClean="0"/>
              <a:pPr/>
              <a:t>5/24/2012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9128-F670-4AB7-A19B-F70FD628C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93C97-1E18-4A12-9261-A4B0518D7E4E}" type="datetimeFigureOut">
              <a:rPr lang="en-US" smtClean="0"/>
              <a:pPr/>
              <a:t>5/24/2012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49128-F670-4AB7-A19B-F70FD628CD9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Introduction to the dissemination “Continuum Model”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72" y="3886200"/>
            <a:ext cx="7643866" cy="1752600"/>
          </a:xfrm>
        </p:spPr>
        <p:txBody>
          <a:bodyPr/>
          <a:lstStyle/>
          <a:p>
            <a:r>
              <a:rPr lang="en-GB" dirty="0" smtClean="0"/>
              <a:t>Chris Keenan – Bournemouth University</a:t>
            </a:r>
          </a:p>
          <a:p>
            <a:r>
              <a:rPr lang="en-GB" dirty="0" smtClean="0"/>
              <a:t>Chris Evans - </a:t>
            </a:r>
            <a:r>
              <a:rPr lang="en-GB" dirty="0" err="1" smtClean="0"/>
              <a:t>Marchmont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714348" y="642918"/>
          <a:ext cx="2571768" cy="1270576"/>
        </p:xfrm>
        <a:graphic>
          <a:graphicData uri="http://schemas.openxmlformats.org/presentationml/2006/ole">
            <p:oleObj spid="_x0000_s1027" r:id="rId3" imgW="6144483" imgH="2333333" progId="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Dissemination of project work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 smtClean="0"/>
              <a:t>Wide variety of projects being undertaken in the South West Region</a:t>
            </a:r>
          </a:p>
          <a:p>
            <a:r>
              <a:rPr lang="en-GB" dirty="0" smtClean="0"/>
              <a:t>Some have a specific focus (</a:t>
            </a:r>
            <a:r>
              <a:rPr lang="en-GB" dirty="0" err="1" smtClean="0"/>
              <a:t>eg</a:t>
            </a:r>
            <a:r>
              <a:rPr lang="en-GB" dirty="0" smtClean="0"/>
              <a:t> curriculum area, enterprise, sustainability)</a:t>
            </a:r>
          </a:p>
          <a:p>
            <a:r>
              <a:rPr lang="en-GB" dirty="0" smtClean="0"/>
              <a:t>All have similar dissemination aims:  events, brochures, toolkits</a:t>
            </a:r>
          </a:p>
          <a:p>
            <a:r>
              <a:rPr lang="en-GB" dirty="0" smtClean="0"/>
              <a:t>Research for BU project indicated employers </a:t>
            </a:r>
          </a:p>
          <a:p>
            <a:pPr>
              <a:buFontTx/>
              <a:buChar char="-"/>
            </a:pPr>
            <a:r>
              <a:rPr lang="en-GB" dirty="0" smtClean="0"/>
              <a:t>Had information fatigue (too many phone contacts from one HE department)</a:t>
            </a:r>
          </a:p>
          <a:p>
            <a:pPr>
              <a:buFontTx/>
              <a:buChar char="-"/>
            </a:pPr>
            <a:r>
              <a:rPr lang="en-GB" dirty="0" smtClean="0"/>
              <a:t>Or, lack of information (could not find their way through the communication channels)</a:t>
            </a:r>
          </a:p>
          <a:p>
            <a:pPr>
              <a:buFontTx/>
              <a:buChar char="-"/>
            </a:pPr>
            <a:r>
              <a:rPr lang="en-GB" dirty="0" smtClean="0"/>
              <a:t>Preferred human contact to brochures, fliers</a:t>
            </a:r>
          </a:p>
          <a:p>
            <a:pPr>
              <a:buFontTx/>
              <a:buChar char="-"/>
            </a:pPr>
            <a:r>
              <a:rPr lang="en-GB" dirty="0" smtClean="0"/>
              <a:t>Lacked an awareness of the benefits that engagement with undergraduate curriculum activities could bring to them, and felt that the HE structures were unwieldy and unsupportive to them</a:t>
            </a:r>
          </a:p>
          <a:p>
            <a:r>
              <a:rPr lang="en-GB" dirty="0" smtClean="0"/>
              <a:t>The BU team met with the </a:t>
            </a:r>
            <a:r>
              <a:rPr lang="en-GB" dirty="0" err="1" smtClean="0"/>
              <a:t>Marchmont</a:t>
            </a:r>
            <a:r>
              <a:rPr lang="en-GB" dirty="0"/>
              <a:t> </a:t>
            </a:r>
            <a:r>
              <a:rPr lang="en-GB" dirty="0" smtClean="0"/>
              <a:t>team to discuss how we could maximise dissemination</a:t>
            </a:r>
          </a:p>
          <a:p>
            <a:r>
              <a:rPr lang="en-GB" dirty="0" smtClean="0"/>
              <a:t>It was felt that it would be counter-productive and weaken communication if all projects distributed toolkits and other outputs across all employers in the region</a:t>
            </a:r>
          </a:p>
          <a:p>
            <a:r>
              <a:rPr lang="en-GB" dirty="0" smtClean="0"/>
              <a:t>The idea of the continuum model began as a place where all project outputs could reside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Model</a:t>
            </a:r>
            <a:endParaRPr lang="en-GB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3273" y="1600200"/>
            <a:ext cx="565745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Rationale for continuum model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We conducted a mapping exercise of all SW employer engagement projects</a:t>
            </a:r>
          </a:p>
          <a:p>
            <a:r>
              <a:rPr lang="en-GB" dirty="0" smtClean="0"/>
              <a:t>Themes emerged:</a:t>
            </a:r>
          </a:p>
          <a:p>
            <a:pPr>
              <a:buFontTx/>
              <a:buChar char="-"/>
            </a:pPr>
            <a:r>
              <a:rPr lang="en-GB" dirty="0" smtClean="0"/>
              <a:t>Formulating strategy for employer engagement</a:t>
            </a:r>
          </a:p>
          <a:p>
            <a:pPr>
              <a:buFontTx/>
              <a:buChar char="-"/>
            </a:pPr>
            <a:r>
              <a:rPr lang="en-GB" dirty="0" smtClean="0"/>
              <a:t>HEI Self audit of employer engagement</a:t>
            </a:r>
          </a:p>
          <a:p>
            <a:pPr>
              <a:buFontTx/>
              <a:buChar char="-"/>
            </a:pPr>
            <a:r>
              <a:rPr lang="en-GB" dirty="0" smtClean="0"/>
              <a:t>Using Labour Market Intelligence</a:t>
            </a:r>
          </a:p>
          <a:p>
            <a:pPr>
              <a:buFontTx/>
              <a:buChar char="-"/>
            </a:pPr>
            <a:r>
              <a:rPr lang="en-GB" dirty="0" smtClean="0"/>
              <a:t>Customer Relationship Management Systems</a:t>
            </a:r>
          </a:p>
          <a:p>
            <a:pPr>
              <a:buFontTx/>
              <a:buChar char="-"/>
            </a:pPr>
            <a:r>
              <a:rPr lang="en-GB" dirty="0" smtClean="0"/>
              <a:t>Relationship Building</a:t>
            </a:r>
          </a:p>
          <a:p>
            <a:pPr>
              <a:buFontTx/>
              <a:buChar char="-"/>
            </a:pPr>
            <a:r>
              <a:rPr lang="en-GB" dirty="0" smtClean="0"/>
              <a:t>Employee CPD (Workforce Development)</a:t>
            </a:r>
          </a:p>
          <a:p>
            <a:pPr>
              <a:buFontTx/>
              <a:buChar char="-"/>
            </a:pPr>
            <a:r>
              <a:rPr lang="en-GB" dirty="0" smtClean="0"/>
              <a:t>Undergraduate employability</a:t>
            </a:r>
          </a:p>
          <a:p>
            <a:pPr>
              <a:buFontTx/>
              <a:buChar char="-"/>
            </a:pP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Rationale for continuum model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en-GB" dirty="0" smtClean="0"/>
              <a:t>All project outputs could be disseminated through one point of access – each segment is click through to projects</a:t>
            </a:r>
          </a:p>
          <a:p>
            <a:pPr>
              <a:buFontTx/>
              <a:buChar char="-"/>
            </a:pPr>
            <a:r>
              <a:rPr lang="en-GB" dirty="0" smtClean="0"/>
              <a:t>Some projects may reside in more than one segment</a:t>
            </a:r>
          </a:p>
          <a:p>
            <a:pPr>
              <a:buFontTx/>
              <a:buChar char="-"/>
            </a:pPr>
            <a:r>
              <a:rPr lang="en-GB" dirty="0" smtClean="0"/>
              <a:t>Clickable segments provide context and variety</a:t>
            </a:r>
          </a:p>
          <a:p>
            <a:pPr>
              <a:buFontTx/>
              <a:buChar char="-"/>
            </a:pPr>
            <a:r>
              <a:rPr lang="en-GB" dirty="0" smtClean="0"/>
              <a:t>For example, different approaches, different toolkits, offering ideas for similar problems </a:t>
            </a:r>
          </a:p>
          <a:p>
            <a:pPr>
              <a:buFontTx/>
              <a:buChar char="-"/>
            </a:pPr>
            <a:r>
              <a:rPr lang="en-GB" dirty="0" smtClean="0"/>
              <a:t>You will see that today’s programme follows the structure of the continuum model</a:t>
            </a:r>
          </a:p>
          <a:p>
            <a:pPr>
              <a:buFontTx/>
              <a:buChar char="-"/>
            </a:pPr>
            <a:r>
              <a:rPr lang="en-GB" dirty="0" smtClean="0"/>
              <a:t>HEI can dip in and out of segments </a:t>
            </a:r>
            <a:r>
              <a:rPr lang="en-GB" dirty="0" smtClean="0"/>
              <a:t>– in the same way today we have presentations representing most of the themes</a:t>
            </a:r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Testing idea of the model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We approached all the project leads to ensure they would be happy to buy into this concept as a one stop access point</a:t>
            </a:r>
          </a:p>
          <a:p>
            <a:r>
              <a:rPr lang="en-GB" dirty="0" smtClean="0"/>
              <a:t>We used the model’s titles as discussion areas in our research focus groups at BU</a:t>
            </a:r>
          </a:p>
          <a:p>
            <a:r>
              <a:rPr lang="en-GB" dirty="0" smtClean="0"/>
              <a:t>Useful in identifying strengths and also areas that may need development</a:t>
            </a:r>
          </a:p>
          <a:p>
            <a:r>
              <a:rPr lang="en-GB" dirty="0" smtClean="0"/>
              <a:t>We also ensured that we would have institutional buy-in to the concept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 to you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We are confident that the continuum model will provide HEIs with a useful structure which will improve and enhance their interactions with employers</a:t>
            </a:r>
          </a:p>
          <a:p>
            <a:r>
              <a:rPr lang="en-GB" dirty="0" smtClean="0"/>
              <a:t>What do you think?</a:t>
            </a:r>
          </a:p>
          <a:p>
            <a:pPr>
              <a:buNone/>
            </a:pPr>
            <a:r>
              <a:rPr lang="en-GB" dirty="0" smtClean="0"/>
              <a:t>-		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417</Words>
  <Application>Microsoft Office PowerPoint</Application>
  <PresentationFormat>On-screen Show (4:3)</PresentationFormat>
  <Paragraphs>42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Introduction to the dissemination “Continuum Model”</vt:lpstr>
      <vt:lpstr>Dissemination of project work </vt:lpstr>
      <vt:lpstr>Model</vt:lpstr>
      <vt:lpstr>Rationale for continuum model</vt:lpstr>
      <vt:lpstr>Rationale for continuum model</vt:lpstr>
      <vt:lpstr>Testing idea of the model </vt:lpstr>
      <vt:lpstr>Over to you</vt:lpstr>
    </vt:vector>
  </TitlesOfParts>
  <Company>Bournemouth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the dissemination “Continuum Model”</dc:title>
  <dc:creator>ckeenan</dc:creator>
  <cp:lastModifiedBy>ckeenan</cp:lastModifiedBy>
  <cp:revision>7</cp:revision>
  <dcterms:created xsi:type="dcterms:W3CDTF">2012-05-24T09:09:17Z</dcterms:created>
  <dcterms:modified xsi:type="dcterms:W3CDTF">2012-05-24T12:25:11Z</dcterms:modified>
</cp:coreProperties>
</file>