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  <p:sldMasterId id="2147483681" r:id="rId2"/>
    <p:sldMasterId id="2147483910" r:id="rId3"/>
    <p:sldMasterId id="2147483923" r:id="rId4"/>
  </p:sldMasterIdLst>
  <p:notesMasterIdLst>
    <p:notesMasterId r:id="rId47"/>
  </p:notesMasterIdLst>
  <p:sldIdLst>
    <p:sldId id="846" r:id="rId5"/>
    <p:sldId id="915" r:id="rId6"/>
    <p:sldId id="908" r:id="rId7"/>
    <p:sldId id="871" r:id="rId8"/>
    <p:sldId id="875" r:id="rId9"/>
    <p:sldId id="877" r:id="rId10"/>
    <p:sldId id="878" r:id="rId11"/>
    <p:sldId id="916" r:id="rId12"/>
    <p:sldId id="895" r:id="rId13"/>
    <p:sldId id="870" r:id="rId14"/>
    <p:sldId id="945" r:id="rId15"/>
    <p:sldId id="946" r:id="rId16"/>
    <p:sldId id="948" r:id="rId17"/>
    <p:sldId id="879" r:id="rId18"/>
    <p:sldId id="911" r:id="rId19"/>
    <p:sldId id="910" r:id="rId20"/>
    <p:sldId id="919" r:id="rId21"/>
    <p:sldId id="922" r:id="rId22"/>
    <p:sldId id="924" r:id="rId23"/>
    <p:sldId id="925" r:id="rId24"/>
    <p:sldId id="926" r:id="rId25"/>
    <p:sldId id="927" r:id="rId26"/>
    <p:sldId id="931" r:id="rId27"/>
    <p:sldId id="932" r:id="rId28"/>
    <p:sldId id="928" r:id="rId29"/>
    <p:sldId id="930" r:id="rId30"/>
    <p:sldId id="892" r:id="rId31"/>
    <p:sldId id="882" r:id="rId32"/>
    <p:sldId id="901" r:id="rId33"/>
    <p:sldId id="902" r:id="rId34"/>
    <p:sldId id="903" r:id="rId35"/>
    <p:sldId id="893" r:id="rId36"/>
    <p:sldId id="898" r:id="rId37"/>
    <p:sldId id="905" r:id="rId38"/>
    <p:sldId id="906" r:id="rId39"/>
    <p:sldId id="880" r:id="rId40"/>
    <p:sldId id="900" r:id="rId41"/>
    <p:sldId id="881" r:id="rId42"/>
    <p:sldId id="947" r:id="rId43"/>
    <p:sldId id="907" r:id="rId44"/>
    <p:sldId id="933" r:id="rId45"/>
    <p:sldId id="891" r:id="rId46"/>
  </p:sldIdLst>
  <p:sldSz cx="9144000" cy="6858000" type="screen4x3"/>
  <p:notesSz cx="7023100" cy="93091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7C80"/>
    <a:srgbClr val="FF5050"/>
    <a:srgbClr val="FF6600"/>
    <a:srgbClr val="FFEBEF"/>
    <a:srgbClr val="0000CC"/>
    <a:srgbClr val="FFFFCC"/>
    <a:srgbClr val="FFFF99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791" autoAdjust="0"/>
    <p:restoredTop sz="83022" autoAdjust="0"/>
  </p:normalViewPr>
  <p:slideViewPr>
    <p:cSldViewPr>
      <p:cViewPr>
        <p:scale>
          <a:sx n="70" d="100"/>
          <a:sy n="70" d="100"/>
        </p:scale>
        <p:origin x="-3498" y="-11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313C24-AA0A-42F7-B221-1A875D6268A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/>
      <dgm:spPr/>
    </dgm:pt>
    <dgm:pt modelId="{EBE19AD2-061B-4E7C-9CD6-0D0B306AFD9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IE" sz="1400" b="1" i="0" u="none" strike="noStrike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rPr>
            <a:t>Management Team</a:t>
          </a:r>
          <a:endParaRPr kumimoji="0" lang="en-GB" sz="14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44436D7B-1AEB-4B64-AF94-7DBAA581FCAC}" type="parTrans" cxnId="{31328034-6220-439D-8B64-2A364789A39E}">
      <dgm:prSet/>
      <dgm:spPr/>
      <dgm:t>
        <a:bodyPr/>
        <a:lstStyle/>
        <a:p>
          <a:endParaRPr lang="en-IE" sz="1050"/>
        </a:p>
      </dgm:t>
    </dgm:pt>
    <dgm:pt modelId="{72DB69F6-7023-45DE-96F2-5F0C12BE03C4}" type="sibTrans" cxnId="{31328034-6220-439D-8B64-2A364789A39E}">
      <dgm:prSet/>
      <dgm:spPr/>
      <dgm:t>
        <a:bodyPr/>
        <a:lstStyle/>
        <a:p>
          <a:endParaRPr lang="en-IE" sz="1050"/>
        </a:p>
      </dgm:t>
    </dgm:pt>
    <dgm:pt modelId="{C9F17C4C-3327-4271-A730-C330E9E72D9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rPr>
            <a:t>Facilitators/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rPr>
            <a:t>Co-ordinators</a:t>
          </a:r>
          <a:endParaRPr kumimoji="0" lang="en-GB" sz="14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EB54AEC2-1481-4E66-8B56-D88ABEF45FEA}" type="parTrans" cxnId="{0CB9BC14-5C7E-45D1-8C66-E363808ED2C4}">
      <dgm:prSet/>
      <dgm:spPr/>
      <dgm:t>
        <a:bodyPr/>
        <a:lstStyle/>
        <a:p>
          <a:endParaRPr lang="en-IE" sz="1050"/>
        </a:p>
      </dgm:t>
    </dgm:pt>
    <dgm:pt modelId="{ED2424BB-843F-4EF3-BB82-D9C5EFBBECC8}" type="sibTrans" cxnId="{0CB9BC14-5C7E-45D1-8C66-E363808ED2C4}">
      <dgm:prSet/>
      <dgm:spPr/>
      <dgm:t>
        <a:bodyPr/>
        <a:lstStyle/>
        <a:p>
          <a:endParaRPr lang="en-IE" sz="1050"/>
        </a:p>
      </dgm:t>
    </dgm:pt>
    <dgm:pt modelId="{02032C07-77D8-4C85-96DC-FBDC0666005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IE" sz="14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rPr>
            <a:t>Work Teams</a:t>
          </a:r>
          <a:endParaRPr kumimoji="0" lang="en-GB" sz="14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4B78F280-6D26-49C1-874B-3986291225FA}" type="parTrans" cxnId="{B77ABD24-9CAF-40A9-A37E-F64112755070}">
      <dgm:prSet/>
      <dgm:spPr/>
      <dgm:t>
        <a:bodyPr/>
        <a:lstStyle/>
        <a:p>
          <a:endParaRPr lang="en-IE" sz="1050"/>
        </a:p>
      </dgm:t>
    </dgm:pt>
    <dgm:pt modelId="{E7B01D40-FFD3-4A8D-A4DD-E42AEC4F790F}" type="sibTrans" cxnId="{B77ABD24-9CAF-40A9-A37E-F64112755070}">
      <dgm:prSet/>
      <dgm:spPr/>
      <dgm:t>
        <a:bodyPr/>
        <a:lstStyle/>
        <a:p>
          <a:endParaRPr lang="en-IE" sz="1050"/>
        </a:p>
      </dgm:t>
    </dgm:pt>
    <dgm:pt modelId="{5F729526-DF75-4EE2-A35C-F1F285B4BA48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IE" sz="14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rPr>
            <a:t>Work Teams</a:t>
          </a:r>
          <a:endParaRPr kumimoji="0" lang="en-GB" sz="14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87D2049-B0EA-4C07-A7E1-ED39C7760C2C}" type="parTrans" cxnId="{D75AE721-995F-4009-BDE1-01D86C87357C}">
      <dgm:prSet/>
      <dgm:spPr/>
      <dgm:t>
        <a:bodyPr/>
        <a:lstStyle/>
        <a:p>
          <a:endParaRPr lang="en-IE" sz="1050"/>
        </a:p>
      </dgm:t>
    </dgm:pt>
    <dgm:pt modelId="{1C03CEB0-99D6-49A1-9C44-999A5D64ECF0}" type="sibTrans" cxnId="{D75AE721-995F-4009-BDE1-01D86C87357C}">
      <dgm:prSet/>
      <dgm:spPr/>
      <dgm:t>
        <a:bodyPr/>
        <a:lstStyle/>
        <a:p>
          <a:endParaRPr lang="en-IE" sz="1050"/>
        </a:p>
      </dgm:t>
    </dgm:pt>
    <dgm:pt modelId="{606FED38-5D34-4328-8993-BD6F6F98B704}" type="pres">
      <dgm:prSet presAssocID="{5F313C24-AA0A-42F7-B221-1A875D6268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9AD31B1-88E0-451B-A7D6-9CB338C8FA2B}" type="pres">
      <dgm:prSet presAssocID="{EBE19AD2-061B-4E7C-9CD6-0D0B306AFD97}" presName="hierRoot1" presStyleCnt="0">
        <dgm:presLayoutVars>
          <dgm:hierBranch/>
        </dgm:presLayoutVars>
      </dgm:prSet>
      <dgm:spPr/>
    </dgm:pt>
    <dgm:pt modelId="{8F7F528E-2D90-47D3-8147-C2FED194985D}" type="pres">
      <dgm:prSet presAssocID="{EBE19AD2-061B-4E7C-9CD6-0D0B306AFD97}" presName="rootComposite1" presStyleCnt="0"/>
      <dgm:spPr/>
    </dgm:pt>
    <dgm:pt modelId="{0F13B384-E615-4F00-92FC-11853DB2B9BD}" type="pres">
      <dgm:prSet presAssocID="{EBE19AD2-061B-4E7C-9CD6-0D0B306AFD9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E"/>
        </a:p>
      </dgm:t>
    </dgm:pt>
    <dgm:pt modelId="{CC64B3A4-ACE2-4B98-894A-FD94C53CFFF3}" type="pres">
      <dgm:prSet presAssocID="{EBE19AD2-061B-4E7C-9CD6-0D0B306AFD97}" presName="rootConnector1" presStyleLbl="node1" presStyleIdx="0" presStyleCnt="0"/>
      <dgm:spPr/>
      <dgm:t>
        <a:bodyPr/>
        <a:lstStyle/>
        <a:p>
          <a:endParaRPr lang="en-IE"/>
        </a:p>
      </dgm:t>
    </dgm:pt>
    <dgm:pt modelId="{2DF59B70-27F9-4C22-963B-D9618667F1AA}" type="pres">
      <dgm:prSet presAssocID="{EBE19AD2-061B-4E7C-9CD6-0D0B306AFD97}" presName="hierChild2" presStyleCnt="0"/>
      <dgm:spPr/>
    </dgm:pt>
    <dgm:pt modelId="{948FCB0F-8299-414F-B660-E77C7EB4E826}" type="pres">
      <dgm:prSet presAssocID="{EB54AEC2-1481-4E66-8B56-D88ABEF45FEA}" presName="Name35" presStyleLbl="parChTrans1D2" presStyleIdx="0" presStyleCnt="1"/>
      <dgm:spPr/>
      <dgm:t>
        <a:bodyPr/>
        <a:lstStyle/>
        <a:p>
          <a:endParaRPr lang="en-IE"/>
        </a:p>
      </dgm:t>
    </dgm:pt>
    <dgm:pt modelId="{B41C655A-75C8-4830-96A7-F669F4C28A36}" type="pres">
      <dgm:prSet presAssocID="{C9F17C4C-3327-4271-A730-C330E9E72D93}" presName="hierRoot2" presStyleCnt="0">
        <dgm:presLayoutVars>
          <dgm:hierBranch/>
        </dgm:presLayoutVars>
      </dgm:prSet>
      <dgm:spPr/>
    </dgm:pt>
    <dgm:pt modelId="{F9345021-48C0-4EB0-9531-2CD6948D6BC2}" type="pres">
      <dgm:prSet presAssocID="{C9F17C4C-3327-4271-A730-C330E9E72D93}" presName="rootComposite" presStyleCnt="0"/>
      <dgm:spPr/>
    </dgm:pt>
    <dgm:pt modelId="{140FFEB5-7C9F-40CC-85C7-BE305DFBAF68}" type="pres">
      <dgm:prSet presAssocID="{C9F17C4C-3327-4271-A730-C330E9E72D93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IE"/>
        </a:p>
      </dgm:t>
    </dgm:pt>
    <dgm:pt modelId="{A449B8EB-19A1-41FD-AFCC-2A125C02921F}" type="pres">
      <dgm:prSet presAssocID="{C9F17C4C-3327-4271-A730-C330E9E72D93}" presName="rootConnector" presStyleLbl="node2" presStyleIdx="0" presStyleCnt="1"/>
      <dgm:spPr/>
      <dgm:t>
        <a:bodyPr/>
        <a:lstStyle/>
        <a:p>
          <a:endParaRPr lang="en-IE"/>
        </a:p>
      </dgm:t>
    </dgm:pt>
    <dgm:pt modelId="{85C917EF-523F-443B-AA12-267B4F97B05D}" type="pres">
      <dgm:prSet presAssocID="{C9F17C4C-3327-4271-A730-C330E9E72D93}" presName="hierChild4" presStyleCnt="0"/>
      <dgm:spPr/>
    </dgm:pt>
    <dgm:pt modelId="{825A8865-CD0E-4AB0-B480-908F16529DF2}" type="pres">
      <dgm:prSet presAssocID="{4B78F280-6D26-49C1-874B-3986291225FA}" presName="Name35" presStyleLbl="parChTrans1D3" presStyleIdx="0" presStyleCnt="2"/>
      <dgm:spPr/>
      <dgm:t>
        <a:bodyPr/>
        <a:lstStyle/>
        <a:p>
          <a:endParaRPr lang="en-IE"/>
        </a:p>
      </dgm:t>
    </dgm:pt>
    <dgm:pt modelId="{3DEC1541-97ED-4C75-9670-0FC1A3115A4F}" type="pres">
      <dgm:prSet presAssocID="{02032C07-77D8-4C85-96DC-FBDC06660051}" presName="hierRoot2" presStyleCnt="0">
        <dgm:presLayoutVars>
          <dgm:hierBranch val="r"/>
        </dgm:presLayoutVars>
      </dgm:prSet>
      <dgm:spPr/>
    </dgm:pt>
    <dgm:pt modelId="{79F5026C-F3DF-4C55-86D5-459D8C77C8B8}" type="pres">
      <dgm:prSet presAssocID="{02032C07-77D8-4C85-96DC-FBDC06660051}" presName="rootComposite" presStyleCnt="0"/>
      <dgm:spPr/>
    </dgm:pt>
    <dgm:pt modelId="{D7396C4E-1D7D-47CD-A4A4-5C56D2052064}" type="pres">
      <dgm:prSet presAssocID="{02032C07-77D8-4C85-96DC-FBDC06660051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IE"/>
        </a:p>
      </dgm:t>
    </dgm:pt>
    <dgm:pt modelId="{2CAFFBE4-DE07-4E83-ABCA-B5221D4E0855}" type="pres">
      <dgm:prSet presAssocID="{02032C07-77D8-4C85-96DC-FBDC06660051}" presName="rootConnector" presStyleLbl="node3" presStyleIdx="0" presStyleCnt="2"/>
      <dgm:spPr/>
      <dgm:t>
        <a:bodyPr/>
        <a:lstStyle/>
        <a:p>
          <a:endParaRPr lang="en-IE"/>
        </a:p>
      </dgm:t>
    </dgm:pt>
    <dgm:pt modelId="{1C8567FC-71E5-4437-9CDC-AE2AC37FA3C6}" type="pres">
      <dgm:prSet presAssocID="{02032C07-77D8-4C85-96DC-FBDC06660051}" presName="hierChild4" presStyleCnt="0"/>
      <dgm:spPr/>
    </dgm:pt>
    <dgm:pt modelId="{E9CBE015-E96A-4FB3-BF38-93C3FA22A15F}" type="pres">
      <dgm:prSet presAssocID="{02032C07-77D8-4C85-96DC-FBDC06660051}" presName="hierChild5" presStyleCnt="0"/>
      <dgm:spPr/>
    </dgm:pt>
    <dgm:pt modelId="{1BECC115-A50C-46A6-A977-82CD07ED459A}" type="pres">
      <dgm:prSet presAssocID="{A87D2049-B0EA-4C07-A7E1-ED39C7760C2C}" presName="Name35" presStyleLbl="parChTrans1D3" presStyleIdx="1" presStyleCnt="2"/>
      <dgm:spPr/>
      <dgm:t>
        <a:bodyPr/>
        <a:lstStyle/>
        <a:p>
          <a:endParaRPr lang="en-IE"/>
        </a:p>
      </dgm:t>
    </dgm:pt>
    <dgm:pt modelId="{6559F910-A7C5-4817-A718-BEEC03111051}" type="pres">
      <dgm:prSet presAssocID="{5F729526-DF75-4EE2-A35C-F1F285B4BA48}" presName="hierRoot2" presStyleCnt="0">
        <dgm:presLayoutVars>
          <dgm:hierBranch val="r"/>
        </dgm:presLayoutVars>
      </dgm:prSet>
      <dgm:spPr/>
    </dgm:pt>
    <dgm:pt modelId="{18A1E119-F5AA-4A9F-8119-6E5C2641CE5F}" type="pres">
      <dgm:prSet presAssocID="{5F729526-DF75-4EE2-A35C-F1F285B4BA48}" presName="rootComposite" presStyleCnt="0"/>
      <dgm:spPr/>
    </dgm:pt>
    <dgm:pt modelId="{5BBC8186-E5A5-4793-B6A0-F56D62B34D75}" type="pres">
      <dgm:prSet presAssocID="{5F729526-DF75-4EE2-A35C-F1F285B4BA48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IE"/>
        </a:p>
      </dgm:t>
    </dgm:pt>
    <dgm:pt modelId="{5A8FEEDD-5577-43C7-A158-840FD60734DF}" type="pres">
      <dgm:prSet presAssocID="{5F729526-DF75-4EE2-A35C-F1F285B4BA48}" presName="rootConnector" presStyleLbl="node3" presStyleIdx="1" presStyleCnt="2"/>
      <dgm:spPr/>
      <dgm:t>
        <a:bodyPr/>
        <a:lstStyle/>
        <a:p>
          <a:endParaRPr lang="en-IE"/>
        </a:p>
      </dgm:t>
    </dgm:pt>
    <dgm:pt modelId="{2708DF81-962B-4FD6-84BD-2E9B40ACF6CE}" type="pres">
      <dgm:prSet presAssocID="{5F729526-DF75-4EE2-A35C-F1F285B4BA48}" presName="hierChild4" presStyleCnt="0"/>
      <dgm:spPr/>
    </dgm:pt>
    <dgm:pt modelId="{E247EB71-3B9B-4ECE-84B4-32D50602B156}" type="pres">
      <dgm:prSet presAssocID="{5F729526-DF75-4EE2-A35C-F1F285B4BA48}" presName="hierChild5" presStyleCnt="0"/>
      <dgm:spPr/>
    </dgm:pt>
    <dgm:pt modelId="{667726D1-4300-4EA4-9308-734BD75A7E91}" type="pres">
      <dgm:prSet presAssocID="{C9F17C4C-3327-4271-A730-C330E9E72D93}" presName="hierChild5" presStyleCnt="0"/>
      <dgm:spPr/>
    </dgm:pt>
    <dgm:pt modelId="{F5E3B2C6-CAF0-4EBA-9D2A-2AE4D0C7E857}" type="pres">
      <dgm:prSet presAssocID="{EBE19AD2-061B-4E7C-9CD6-0D0B306AFD97}" presName="hierChild3" presStyleCnt="0"/>
      <dgm:spPr/>
    </dgm:pt>
  </dgm:ptLst>
  <dgm:cxnLst>
    <dgm:cxn modelId="{9D27CE38-36A1-4E8E-AE22-AE7E18978584}" type="presOf" srcId="{EBE19AD2-061B-4E7C-9CD6-0D0B306AFD97}" destId="{0F13B384-E615-4F00-92FC-11853DB2B9BD}" srcOrd="0" destOrd="0" presId="urn:microsoft.com/office/officeart/2005/8/layout/orgChart1"/>
    <dgm:cxn modelId="{57ECD970-F521-42F4-8527-E9EC95974502}" type="presOf" srcId="{EBE19AD2-061B-4E7C-9CD6-0D0B306AFD97}" destId="{CC64B3A4-ACE2-4B98-894A-FD94C53CFFF3}" srcOrd="1" destOrd="0" presId="urn:microsoft.com/office/officeart/2005/8/layout/orgChart1"/>
    <dgm:cxn modelId="{B77ABD24-9CAF-40A9-A37E-F64112755070}" srcId="{C9F17C4C-3327-4271-A730-C330E9E72D93}" destId="{02032C07-77D8-4C85-96DC-FBDC06660051}" srcOrd="0" destOrd="0" parTransId="{4B78F280-6D26-49C1-874B-3986291225FA}" sibTransId="{E7B01D40-FFD3-4A8D-A4DD-E42AEC4F790F}"/>
    <dgm:cxn modelId="{BC3B167B-CFA7-4E6F-9C7D-EAF8F995866C}" type="presOf" srcId="{C9F17C4C-3327-4271-A730-C330E9E72D93}" destId="{A449B8EB-19A1-41FD-AFCC-2A125C02921F}" srcOrd="1" destOrd="0" presId="urn:microsoft.com/office/officeart/2005/8/layout/orgChart1"/>
    <dgm:cxn modelId="{CAEA3C7F-0AFA-46D6-8E1D-C5E71FF76561}" type="presOf" srcId="{02032C07-77D8-4C85-96DC-FBDC06660051}" destId="{2CAFFBE4-DE07-4E83-ABCA-B5221D4E0855}" srcOrd="1" destOrd="0" presId="urn:microsoft.com/office/officeart/2005/8/layout/orgChart1"/>
    <dgm:cxn modelId="{D75AE721-995F-4009-BDE1-01D86C87357C}" srcId="{C9F17C4C-3327-4271-A730-C330E9E72D93}" destId="{5F729526-DF75-4EE2-A35C-F1F285B4BA48}" srcOrd="1" destOrd="0" parTransId="{A87D2049-B0EA-4C07-A7E1-ED39C7760C2C}" sibTransId="{1C03CEB0-99D6-49A1-9C44-999A5D64ECF0}"/>
    <dgm:cxn modelId="{6F537A2D-CA20-403D-B31C-2AFF6B5EE61B}" type="presOf" srcId="{EB54AEC2-1481-4E66-8B56-D88ABEF45FEA}" destId="{948FCB0F-8299-414F-B660-E77C7EB4E826}" srcOrd="0" destOrd="0" presId="urn:microsoft.com/office/officeart/2005/8/layout/orgChart1"/>
    <dgm:cxn modelId="{769BE4C6-6EC9-4138-8CC8-C699F3D5FD29}" type="presOf" srcId="{C9F17C4C-3327-4271-A730-C330E9E72D93}" destId="{140FFEB5-7C9F-40CC-85C7-BE305DFBAF68}" srcOrd="0" destOrd="0" presId="urn:microsoft.com/office/officeart/2005/8/layout/orgChart1"/>
    <dgm:cxn modelId="{42FFD4D8-792B-4390-9005-2DBB960D7A35}" type="presOf" srcId="{5F729526-DF75-4EE2-A35C-F1F285B4BA48}" destId="{5BBC8186-E5A5-4793-B6A0-F56D62B34D75}" srcOrd="0" destOrd="0" presId="urn:microsoft.com/office/officeart/2005/8/layout/orgChart1"/>
    <dgm:cxn modelId="{1FF4A7EC-F51B-4E17-8EFC-DAE6ACF21C2B}" type="presOf" srcId="{5F313C24-AA0A-42F7-B221-1A875D6268AA}" destId="{606FED38-5D34-4328-8993-BD6F6F98B704}" srcOrd="0" destOrd="0" presId="urn:microsoft.com/office/officeart/2005/8/layout/orgChart1"/>
    <dgm:cxn modelId="{0CB9BC14-5C7E-45D1-8C66-E363808ED2C4}" srcId="{EBE19AD2-061B-4E7C-9CD6-0D0B306AFD97}" destId="{C9F17C4C-3327-4271-A730-C330E9E72D93}" srcOrd="0" destOrd="0" parTransId="{EB54AEC2-1481-4E66-8B56-D88ABEF45FEA}" sibTransId="{ED2424BB-843F-4EF3-BB82-D9C5EFBBECC8}"/>
    <dgm:cxn modelId="{67B195E6-755E-41E3-92F4-1FD432A36916}" type="presOf" srcId="{02032C07-77D8-4C85-96DC-FBDC06660051}" destId="{D7396C4E-1D7D-47CD-A4A4-5C56D2052064}" srcOrd="0" destOrd="0" presId="urn:microsoft.com/office/officeart/2005/8/layout/orgChart1"/>
    <dgm:cxn modelId="{31328034-6220-439D-8B64-2A364789A39E}" srcId="{5F313C24-AA0A-42F7-B221-1A875D6268AA}" destId="{EBE19AD2-061B-4E7C-9CD6-0D0B306AFD97}" srcOrd="0" destOrd="0" parTransId="{44436D7B-1AEB-4B64-AF94-7DBAA581FCAC}" sibTransId="{72DB69F6-7023-45DE-96F2-5F0C12BE03C4}"/>
    <dgm:cxn modelId="{BAE188CF-9DEE-461B-83B0-BA765D4B1ED5}" type="presOf" srcId="{5F729526-DF75-4EE2-A35C-F1F285B4BA48}" destId="{5A8FEEDD-5577-43C7-A158-840FD60734DF}" srcOrd="1" destOrd="0" presId="urn:microsoft.com/office/officeart/2005/8/layout/orgChart1"/>
    <dgm:cxn modelId="{4C5FD5DA-47D6-4153-9D70-D313F5EE8E0B}" type="presOf" srcId="{A87D2049-B0EA-4C07-A7E1-ED39C7760C2C}" destId="{1BECC115-A50C-46A6-A977-82CD07ED459A}" srcOrd="0" destOrd="0" presId="urn:microsoft.com/office/officeart/2005/8/layout/orgChart1"/>
    <dgm:cxn modelId="{3BF2140E-4902-4276-A4C2-8300A63AA4AD}" type="presOf" srcId="{4B78F280-6D26-49C1-874B-3986291225FA}" destId="{825A8865-CD0E-4AB0-B480-908F16529DF2}" srcOrd="0" destOrd="0" presId="urn:microsoft.com/office/officeart/2005/8/layout/orgChart1"/>
    <dgm:cxn modelId="{4A981759-15AA-40B1-BE77-BA4F29ACA05B}" type="presParOf" srcId="{606FED38-5D34-4328-8993-BD6F6F98B704}" destId="{99AD31B1-88E0-451B-A7D6-9CB338C8FA2B}" srcOrd="0" destOrd="0" presId="urn:microsoft.com/office/officeart/2005/8/layout/orgChart1"/>
    <dgm:cxn modelId="{53989617-601F-4769-9527-5EAA0BBF5A53}" type="presParOf" srcId="{99AD31B1-88E0-451B-A7D6-9CB338C8FA2B}" destId="{8F7F528E-2D90-47D3-8147-C2FED194985D}" srcOrd="0" destOrd="0" presId="urn:microsoft.com/office/officeart/2005/8/layout/orgChart1"/>
    <dgm:cxn modelId="{DF591665-1131-48C4-8C36-D3EED544DE2F}" type="presParOf" srcId="{8F7F528E-2D90-47D3-8147-C2FED194985D}" destId="{0F13B384-E615-4F00-92FC-11853DB2B9BD}" srcOrd="0" destOrd="0" presId="urn:microsoft.com/office/officeart/2005/8/layout/orgChart1"/>
    <dgm:cxn modelId="{F6EC00EA-8583-46DC-99D1-405E62C7B07A}" type="presParOf" srcId="{8F7F528E-2D90-47D3-8147-C2FED194985D}" destId="{CC64B3A4-ACE2-4B98-894A-FD94C53CFFF3}" srcOrd="1" destOrd="0" presId="urn:microsoft.com/office/officeart/2005/8/layout/orgChart1"/>
    <dgm:cxn modelId="{00AE1832-6942-496E-A508-48014B7E3AC2}" type="presParOf" srcId="{99AD31B1-88E0-451B-A7D6-9CB338C8FA2B}" destId="{2DF59B70-27F9-4C22-963B-D9618667F1AA}" srcOrd="1" destOrd="0" presId="urn:microsoft.com/office/officeart/2005/8/layout/orgChart1"/>
    <dgm:cxn modelId="{8A2D7E86-F04F-497F-95FC-667902EE8645}" type="presParOf" srcId="{2DF59B70-27F9-4C22-963B-D9618667F1AA}" destId="{948FCB0F-8299-414F-B660-E77C7EB4E826}" srcOrd="0" destOrd="0" presId="urn:microsoft.com/office/officeart/2005/8/layout/orgChart1"/>
    <dgm:cxn modelId="{BFB7A029-5EA6-4D18-8E3B-AAEBFA83B0BA}" type="presParOf" srcId="{2DF59B70-27F9-4C22-963B-D9618667F1AA}" destId="{B41C655A-75C8-4830-96A7-F669F4C28A36}" srcOrd="1" destOrd="0" presId="urn:microsoft.com/office/officeart/2005/8/layout/orgChart1"/>
    <dgm:cxn modelId="{7E3DB3A1-0078-4D03-8718-5E26F6A40D73}" type="presParOf" srcId="{B41C655A-75C8-4830-96A7-F669F4C28A36}" destId="{F9345021-48C0-4EB0-9531-2CD6948D6BC2}" srcOrd="0" destOrd="0" presId="urn:microsoft.com/office/officeart/2005/8/layout/orgChart1"/>
    <dgm:cxn modelId="{BA98220D-8DDF-4916-8D74-F870597CDC46}" type="presParOf" srcId="{F9345021-48C0-4EB0-9531-2CD6948D6BC2}" destId="{140FFEB5-7C9F-40CC-85C7-BE305DFBAF68}" srcOrd="0" destOrd="0" presId="urn:microsoft.com/office/officeart/2005/8/layout/orgChart1"/>
    <dgm:cxn modelId="{4713BC26-C962-4418-AA3A-2EA21FE0ABE9}" type="presParOf" srcId="{F9345021-48C0-4EB0-9531-2CD6948D6BC2}" destId="{A449B8EB-19A1-41FD-AFCC-2A125C02921F}" srcOrd="1" destOrd="0" presId="urn:microsoft.com/office/officeart/2005/8/layout/orgChart1"/>
    <dgm:cxn modelId="{A80CED4B-199C-4060-85C2-C61104CF3152}" type="presParOf" srcId="{B41C655A-75C8-4830-96A7-F669F4C28A36}" destId="{85C917EF-523F-443B-AA12-267B4F97B05D}" srcOrd="1" destOrd="0" presId="urn:microsoft.com/office/officeart/2005/8/layout/orgChart1"/>
    <dgm:cxn modelId="{85B69837-6CAC-4A4A-A5C6-2E948B78A61B}" type="presParOf" srcId="{85C917EF-523F-443B-AA12-267B4F97B05D}" destId="{825A8865-CD0E-4AB0-B480-908F16529DF2}" srcOrd="0" destOrd="0" presId="urn:microsoft.com/office/officeart/2005/8/layout/orgChart1"/>
    <dgm:cxn modelId="{7C2DD4E9-6C98-4D84-AE5B-042E342A93D2}" type="presParOf" srcId="{85C917EF-523F-443B-AA12-267B4F97B05D}" destId="{3DEC1541-97ED-4C75-9670-0FC1A3115A4F}" srcOrd="1" destOrd="0" presId="urn:microsoft.com/office/officeart/2005/8/layout/orgChart1"/>
    <dgm:cxn modelId="{DB709955-91D1-4F1C-A286-129898DE2675}" type="presParOf" srcId="{3DEC1541-97ED-4C75-9670-0FC1A3115A4F}" destId="{79F5026C-F3DF-4C55-86D5-459D8C77C8B8}" srcOrd="0" destOrd="0" presId="urn:microsoft.com/office/officeart/2005/8/layout/orgChart1"/>
    <dgm:cxn modelId="{271B95BA-670A-4212-9235-027583747E7A}" type="presParOf" srcId="{79F5026C-F3DF-4C55-86D5-459D8C77C8B8}" destId="{D7396C4E-1D7D-47CD-A4A4-5C56D2052064}" srcOrd="0" destOrd="0" presId="urn:microsoft.com/office/officeart/2005/8/layout/orgChart1"/>
    <dgm:cxn modelId="{B68C633F-9DC3-45BC-94A7-80CB50F5B82D}" type="presParOf" srcId="{79F5026C-F3DF-4C55-86D5-459D8C77C8B8}" destId="{2CAFFBE4-DE07-4E83-ABCA-B5221D4E0855}" srcOrd="1" destOrd="0" presId="urn:microsoft.com/office/officeart/2005/8/layout/orgChart1"/>
    <dgm:cxn modelId="{49372799-B356-44E7-B214-9547B9BB1DA9}" type="presParOf" srcId="{3DEC1541-97ED-4C75-9670-0FC1A3115A4F}" destId="{1C8567FC-71E5-4437-9CDC-AE2AC37FA3C6}" srcOrd="1" destOrd="0" presId="urn:microsoft.com/office/officeart/2005/8/layout/orgChart1"/>
    <dgm:cxn modelId="{BED6B214-743F-4A93-862F-39D53CF5F4D1}" type="presParOf" srcId="{3DEC1541-97ED-4C75-9670-0FC1A3115A4F}" destId="{E9CBE015-E96A-4FB3-BF38-93C3FA22A15F}" srcOrd="2" destOrd="0" presId="urn:microsoft.com/office/officeart/2005/8/layout/orgChart1"/>
    <dgm:cxn modelId="{B790F337-77A5-4187-BDEC-C1EDA620D7DF}" type="presParOf" srcId="{85C917EF-523F-443B-AA12-267B4F97B05D}" destId="{1BECC115-A50C-46A6-A977-82CD07ED459A}" srcOrd="2" destOrd="0" presId="urn:microsoft.com/office/officeart/2005/8/layout/orgChart1"/>
    <dgm:cxn modelId="{EC9305CB-665F-4505-A4EA-F089ECDA3212}" type="presParOf" srcId="{85C917EF-523F-443B-AA12-267B4F97B05D}" destId="{6559F910-A7C5-4817-A718-BEEC03111051}" srcOrd="3" destOrd="0" presId="urn:microsoft.com/office/officeart/2005/8/layout/orgChart1"/>
    <dgm:cxn modelId="{A5B9108A-A298-49B7-8D16-2369A9477FEC}" type="presParOf" srcId="{6559F910-A7C5-4817-A718-BEEC03111051}" destId="{18A1E119-F5AA-4A9F-8119-6E5C2641CE5F}" srcOrd="0" destOrd="0" presId="urn:microsoft.com/office/officeart/2005/8/layout/orgChart1"/>
    <dgm:cxn modelId="{5B337A16-28B0-4238-8AEA-0F5AC96DD923}" type="presParOf" srcId="{18A1E119-F5AA-4A9F-8119-6E5C2641CE5F}" destId="{5BBC8186-E5A5-4793-B6A0-F56D62B34D75}" srcOrd="0" destOrd="0" presId="urn:microsoft.com/office/officeart/2005/8/layout/orgChart1"/>
    <dgm:cxn modelId="{41DB4BA2-B325-48FC-9862-B3D4C97EBAF8}" type="presParOf" srcId="{18A1E119-F5AA-4A9F-8119-6E5C2641CE5F}" destId="{5A8FEEDD-5577-43C7-A158-840FD60734DF}" srcOrd="1" destOrd="0" presId="urn:microsoft.com/office/officeart/2005/8/layout/orgChart1"/>
    <dgm:cxn modelId="{F7683D8C-D132-4212-AFE6-809C068D983B}" type="presParOf" srcId="{6559F910-A7C5-4817-A718-BEEC03111051}" destId="{2708DF81-962B-4FD6-84BD-2E9B40ACF6CE}" srcOrd="1" destOrd="0" presId="urn:microsoft.com/office/officeart/2005/8/layout/orgChart1"/>
    <dgm:cxn modelId="{4425526C-4868-49D5-94E7-86F5A35D186E}" type="presParOf" srcId="{6559F910-A7C5-4817-A718-BEEC03111051}" destId="{E247EB71-3B9B-4ECE-84B4-32D50602B156}" srcOrd="2" destOrd="0" presId="urn:microsoft.com/office/officeart/2005/8/layout/orgChart1"/>
    <dgm:cxn modelId="{45D2464D-625E-4480-BF2C-6FA667A7CA4E}" type="presParOf" srcId="{B41C655A-75C8-4830-96A7-F669F4C28A36}" destId="{667726D1-4300-4EA4-9308-734BD75A7E91}" srcOrd="2" destOrd="0" presId="urn:microsoft.com/office/officeart/2005/8/layout/orgChart1"/>
    <dgm:cxn modelId="{00035733-0A44-431A-BB88-5242EF8580FC}" type="presParOf" srcId="{99AD31B1-88E0-451B-A7D6-9CB338C8FA2B}" destId="{F5E3B2C6-CAF0-4EBA-9D2A-2AE4D0C7E85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884162-ECBA-41B1-AE45-3118B641FF6E}" type="doc">
      <dgm:prSet loTypeId="urn:microsoft.com/office/officeart/2005/8/layout/target1" loCatId="relationship" qsTypeId="urn:microsoft.com/office/officeart/2005/8/quickstyle/simple4" qsCatId="simple" csTypeId="urn:microsoft.com/office/officeart/2005/8/colors/accent5_5" csCatId="accent5" phldr="1"/>
      <dgm:spPr/>
    </dgm:pt>
    <dgm:pt modelId="{FCB64A66-E98E-4AA6-9D2B-3CF45B8B8E3C}">
      <dgm:prSet phldrT="[Text]" custT="1"/>
      <dgm:spPr/>
      <dgm:t>
        <a:bodyPr/>
        <a:lstStyle/>
        <a:p>
          <a:r>
            <a:rPr lang="en-IE" sz="1800" dirty="0"/>
            <a:t>Basic assumptions</a:t>
          </a:r>
        </a:p>
      </dgm:t>
    </dgm:pt>
    <dgm:pt modelId="{0B917CE0-E82C-4E8A-82E7-E72116FD9EC0}" type="parTrans" cxnId="{9A652A6D-42EC-4DB7-A7EE-505E7C6B49EC}">
      <dgm:prSet/>
      <dgm:spPr/>
      <dgm:t>
        <a:bodyPr/>
        <a:lstStyle/>
        <a:p>
          <a:endParaRPr lang="en-IE"/>
        </a:p>
      </dgm:t>
    </dgm:pt>
    <dgm:pt modelId="{B4F85B2B-DC0C-45A1-B031-972398F6F656}" type="sibTrans" cxnId="{9A652A6D-42EC-4DB7-A7EE-505E7C6B49EC}">
      <dgm:prSet/>
      <dgm:spPr/>
      <dgm:t>
        <a:bodyPr/>
        <a:lstStyle/>
        <a:p>
          <a:endParaRPr lang="en-IE"/>
        </a:p>
      </dgm:t>
    </dgm:pt>
    <dgm:pt modelId="{45407C6E-F6B8-48A7-8D87-A082972CB9AD}">
      <dgm:prSet phldrT="[Text]" custT="1"/>
      <dgm:spPr/>
      <dgm:t>
        <a:bodyPr/>
        <a:lstStyle/>
        <a:p>
          <a:r>
            <a:rPr lang="en-IE" sz="1800" dirty="0"/>
            <a:t>Norms and Values</a:t>
          </a:r>
        </a:p>
      </dgm:t>
    </dgm:pt>
    <dgm:pt modelId="{F3B6DEE0-0EE5-4A2E-9A76-89A226A65734}" type="parTrans" cxnId="{FEB5E61E-F4A5-4A52-8EC6-D74381F9FBAF}">
      <dgm:prSet/>
      <dgm:spPr/>
      <dgm:t>
        <a:bodyPr/>
        <a:lstStyle/>
        <a:p>
          <a:endParaRPr lang="en-IE"/>
        </a:p>
      </dgm:t>
    </dgm:pt>
    <dgm:pt modelId="{E744110D-1B37-4562-A50D-21091D10981D}" type="sibTrans" cxnId="{FEB5E61E-F4A5-4A52-8EC6-D74381F9FBAF}">
      <dgm:prSet/>
      <dgm:spPr/>
      <dgm:t>
        <a:bodyPr/>
        <a:lstStyle/>
        <a:p>
          <a:endParaRPr lang="en-IE"/>
        </a:p>
      </dgm:t>
    </dgm:pt>
    <dgm:pt modelId="{F30789A9-22FF-4ACD-9906-491FF2158765}">
      <dgm:prSet phldrT="[Text]" custT="1"/>
      <dgm:spPr/>
      <dgm:t>
        <a:bodyPr/>
        <a:lstStyle/>
        <a:p>
          <a:r>
            <a:rPr lang="en-IE" sz="1800" dirty="0"/>
            <a:t>Artifacts and products</a:t>
          </a:r>
        </a:p>
      </dgm:t>
    </dgm:pt>
    <dgm:pt modelId="{49F62C0D-8924-4188-88F0-0A0815135846}" type="parTrans" cxnId="{7DA88A92-339E-4DEC-8182-094F8C2C0886}">
      <dgm:prSet/>
      <dgm:spPr/>
      <dgm:t>
        <a:bodyPr/>
        <a:lstStyle/>
        <a:p>
          <a:endParaRPr lang="en-IE"/>
        </a:p>
      </dgm:t>
    </dgm:pt>
    <dgm:pt modelId="{8149742E-D9C4-45CE-8561-C8BFABBB9491}" type="sibTrans" cxnId="{7DA88A92-339E-4DEC-8182-094F8C2C0886}">
      <dgm:prSet/>
      <dgm:spPr/>
      <dgm:t>
        <a:bodyPr/>
        <a:lstStyle/>
        <a:p>
          <a:endParaRPr lang="en-IE"/>
        </a:p>
      </dgm:t>
    </dgm:pt>
    <dgm:pt modelId="{F9EC44F6-2A63-4C2E-8981-8149EDC5CE84}" type="pres">
      <dgm:prSet presAssocID="{41884162-ECBA-41B1-AE45-3118B641FF6E}" presName="composite" presStyleCnt="0">
        <dgm:presLayoutVars>
          <dgm:chMax val="5"/>
          <dgm:dir/>
          <dgm:resizeHandles val="exact"/>
        </dgm:presLayoutVars>
      </dgm:prSet>
      <dgm:spPr/>
    </dgm:pt>
    <dgm:pt modelId="{120AA858-D9BA-42F1-B834-D15DF06CDB20}" type="pres">
      <dgm:prSet presAssocID="{FCB64A66-E98E-4AA6-9D2B-3CF45B8B8E3C}" presName="circle1" presStyleLbl="lnNod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CE258BE-1EC2-45CA-B774-F1532127846D}" type="pres">
      <dgm:prSet presAssocID="{FCB64A66-E98E-4AA6-9D2B-3CF45B8B8E3C}" presName="text1" presStyleLbl="revTx" presStyleIdx="0" presStyleCnt="3" custScaleX="147619" custLinFactNeighborX="23016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692FCC00-899B-4F32-A69E-7441E63CE826}" type="pres">
      <dgm:prSet presAssocID="{FCB64A66-E98E-4AA6-9D2B-3CF45B8B8E3C}" presName="line1" presStyleLbl="callout" presStyleIdx="0" presStyleCnt="6"/>
      <dgm:spPr/>
    </dgm:pt>
    <dgm:pt modelId="{F6FA97A8-44A4-4594-B798-8316A281E05E}" type="pres">
      <dgm:prSet presAssocID="{FCB64A66-E98E-4AA6-9D2B-3CF45B8B8E3C}" presName="d1" presStyleLbl="callout" presStyleIdx="1" presStyleCnt="6"/>
      <dgm:spPr/>
    </dgm:pt>
    <dgm:pt modelId="{2A31137A-1DAA-4AF1-8367-DB015DCA6976}" type="pres">
      <dgm:prSet presAssocID="{45407C6E-F6B8-48A7-8D87-A082972CB9AD}" presName="circle2" presStyleLbl="lnNod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9F21AA5-494C-47BC-A5A4-EBC969A1E290}" type="pres">
      <dgm:prSet presAssocID="{45407C6E-F6B8-48A7-8D87-A082972CB9AD}" presName="text2" presStyleLbl="revTx" presStyleIdx="1" presStyleCnt="3" custScaleX="163492" custLinFactNeighborX="30952" custLinFactNeighborY="2721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0C524FB6-0ECA-4895-96F4-69A938ED9A82}" type="pres">
      <dgm:prSet presAssocID="{45407C6E-F6B8-48A7-8D87-A082972CB9AD}" presName="line2" presStyleLbl="callout" presStyleIdx="2" presStyleCnt="6"/>
      <dgm:spPr/>
    </dgm:pt>
    <dgm:pt modelId="{2BF82B6D-0D6B-44C1-912E-0F9167F28E85}" type="pres">
      <dgm:prSet presAssocID="{45407C6E-F6B8-48A7-8D87-A082972CB9AD}" presName="d2" presStyleLbl="callout" presStyleIdx="3" presStyleCnt="6"/>
      <dgm:spPr/>
    </dgm:pt>
    <dgm:pt modelId="{5C4DBB4D-C380-46D1-8723-EBE39F9F72E6}" type="pres">
      <dgm:prSet presAssocID="{F30789A9-22FF-4ACD-9906-491FF2158765}" presName="circle3" presStyleLbl="lnNod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AAC6BD5-AF3F-4DED-AAA3-37C6F4D810CE}" type="pres">
      <dgm:prSet presAssocID="{F30789A9-22FF-4ACD-9906-491FF2158765}" presName="text3" presStyleLbl="revTx" presStyleIdx="2" presStyleCnt="3" custScaleX="176190" custLinFactNeighborX="38889" custLinFactNeighborY="2721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5E93F3F2-232B-4AED-9CBE-3734BFABCB29}" type="pres">
      <dgm:prSet presAssocID="{F30789A9-22FF-4ACD-9906-491FF2158765}" presName="line3" presStyleLbl="callout" presStyleIdx="4" presStyleCnt="6"/>
      <dgm:spPr/>
    </dgm:pt>
    <dgm:pt modelId="{1750C0DD-CCF3-4958-992D-F29AF86373D1}" type="pres">
      <dgm:prSet presAssocID="{F30789A9-22FF-4ACD-9906-491FF2158765}" presName="d3" presStyleLbl="callout" presStyleIdx="5" presStyleCnt="6"/>
      <dgm:spPr/>
    </dgm:pt>
  </dgm:ptLst>
  <dgm:cxnLst>
    <dgm:cxn modelId="{7DA88A92-339E-4DEC-8182-094F8C2C0886}" srcId="{41884162-ECBA-41B1-AE45-3118B641FF6E}" destId="{F30789A9-22FF-4ACD-9906-491FF2158765}" srcOrd="2" destOrd="0" parTransId="{49F62C0D-8924-4188-88F0-0A0815135846}" sibTransId="{8149742E-D9C4-45CE-8561-C8BFABBB9491}"/>
    <dgm:cxn modelId="{68043851-ED7F-498B-AA0A-F97FEE6134E9}" type="presOf" srcId="{F30789A9-22FF-4ACD-9906-491FF2158765}" destId="{BAAC6BD5-AF3F-4DED-AAA3-37C6F4D810CE}" srcOrd="0" destOrd="0" presId="urn:microsoft.com/office/officeart/2005/8/layout/target1"/>
    <dgm:cxn modelId="{6865A7BC-C238-4CAE-B4A6-C278EC4D3266}" type="presOf" srcId="{FCB64A66-E98E-4AA6-9D2B-3CF45B8B8E3C}" destId="{ECE258BE-1EC2-45CA-B774-F1532127846D}" srcOrd="0" destOrd="0" presId="urn:microsoft.com/office/officeart/2005/8/layout/target1"/>
    <dgm:cxn modelId="{FEB5E61E-F4A5-4A52-8EC6-D74381F9FBAF}" srcId="{41884162-ECBA-41B1-AE45-3118B641FF6E}" destId="{45407C6E-F6B8-48A7-8D87-A082972CB9AD}" srcOrd="1" destOrd="0" parTransId="{F3B6DEE0-0EE5-4A2E-9A76-89A226A65734}" sibTransId="{E744110D-1B37-4562-A50D-21091D10981D}"/>
    <dgm:cxn modelId="{07FDD95B-BFF4-48CB-85A8-3DD2C27E0103}" type="presOf" srcId="{45407C6E-F6B8-48A7-8D87-A082972CB9AD}" destId="{59F21AA5-494C-47BC-A5A4-EBC969A1E290}" srcOrd="0" destOrd="0" presId="urn:microsoft.com/office/officeart/2005/8/layout/target1"/>
    <dgm:cxn modelId="{9A652A6D-42EC-4DB7-A7EE-505E7C6B49EC}" srcId="{41884162-ECBA-41B1-AE45-3118B641FF6E}" destId="{FCB64A66-E98E-4AA6-9D2B-3CF45B8B8E3C}" srcOrd="0" destOrd="0" parTransId="{0B917CE0-E82C-4E8A-82E7-E72116FD9EC0}" sibTransId="{B4F85B2B-DC0C-45A1-B031-972398F6F656}"/>
    <dgm:cxn modelId="{4F5DD556-335A-4C55-B0B3-292DA446281F}" type="presOf" srcId="{41884162-ECBA-41B1-AE45-3118B641FF6E}" destId="{F9EC44F6-2A63-4C2E-8981-8149EDC5CE84}" srcOrd="0" destOrd="0" presId="urn:microsoft.com/office/officeart/2005/8/layout/target1"/>
    <dgm:cxn modelId="{5160BDFE-E45E-49C7-94E1-FA1427FB92F1}" type="presParOf" srcId="{F9EC44F6-2A63-4C2E-8981-8149EDC5CE84}" destId="{120AA858-D9BA-42F1-B834-D15DF06CDB20}" srcOrd="0" destOrd="0" presId="urn:microsoft.com/office/officeart/2005/8/layout/target1"/>
    <dgm:cxn modelId="{22104F58-8F4E-48A5-B409-0AE100440640}" type="presParOf" srcId="{F9EC44F6-2A63-4C2E-8981-8149EDC5CE84}" destId="{ECE258BE-1EC2-45CA-B774-F1532127846D}" srcOrd="1" destOrd="0" presId="urn:microsoft.com/office/officeart/2005/8/layout/target1"/>
    <dgm:cxn modelId="{343476E7-9353-47AE-B9FB-92F774EE85D1}" type="presParOf" srcId="{F9EC44F6-2A63-4C2E-8981-8149EDC5CE84}" destId="{692FCC00-899B-4F32-A69E-7441E63CE826}" srcOrd="2" destOrd="0" presId="urn:microsoft.com/office/officeart/2005/8/layout/target1"/>
    <dgm:cxn modelId="{DCCD46DF-511B-4A3C-96C5-AAF6ECB33E40}" type="presParOf" srcId="{F9EC44F6-2A63-4C2E-8981-8149EDC5CE84}" destId="{F6FA97A8-44A4-4594-B798-8316A281E05E}" srcOrd="3" destOrd="0" presId="urn:microsoft.com/office/officeart/2005/8/layout/target1"/>
    <dgm:cxn modelId="{4BA913B9-0316-4DBD-9A91-DF11ED375CDE}" type="presParOf" srcId="{F9EC44F6-2A63-4C2E-8981-8149EDC5CE84}" destId="{2A31137A-1DAA-4AF1-8367-DB015DCA6976}" srcOrd="4" destOrd="0" presId="urn:microsoft.com/office/officeart/2005/8/layout/target1"/>
    <dgm:cxn modelId="{EDECD1DE-CB1F-4791-A424-63E90B34410D}" type="presParOf" srcId="{F9EC44F6-2A63-4C2E-8981-8149EDC5CE84}" destId="{59F21AA5-494C-47BC-A5A4-EBC969A1E290}" srcOrd="5" destOrd="0" presId="urn:microsoft.com/office/officeart/2005/8/layout/target1"/>
    <dgm:cxn modelId="{54A4C642-587C-4910-87C1-3D3EA3DB2C39}" type="presParOf" srcId="{F9EC44F6-2A63-4C2E-8981-8149EDC5CE84}" destId="{0C524FB6-0ECA-4895-96F4-69A938ED9A82}" srcOrd="6" destOrd="0" presId="urn:microsoft.com/office/officeart/2005/8/layout/target1"/>
    <dgm:cxn modelId="{D7BE01D1-597A-470A-ADDE-D8EF4A5EF56C}" type="presParOf" srcId="{F9EC44F6-2A63-4C2E-8981-8149EDC5CE84}" destId="{2BF82B6D-0D6B-44C1-912E-0F9167F28E85}" srcOrd="7" destOrd="0" presId="urn:microsoft.com/office/officeart/2005/8/layout/target1"/>
    <dgm:cxn modelId="{970D3E30-E324-45C5-84C2-1599747F3CEF}" type="presParOf" srcId="{F9EC44F6-2A63-4C2E-8981-8149EDC5CE84}" destId="{5C4DBB4D-C380-46D1-8723-EBE39F9F72E6}" srcOrd="8" destOrd="0" presId="urn:microsoft.com/office/officeart/2005/8/layout/target1"/>
    <dgm:cxn modelId="{2E4EEB28-C7C1-4E58-AF81-2B641DF1BDF4}" type="presParOf" srcId="{F9EC44F6-2A63-4C2E-8981-8149EDC5CE84}" destId="{BAAC6BD5-AF3F-4DED-AAA3-37C6F4D810CE}" srcOrd="9" destOrd="0" presId="urn:microsoft.com/office/officeart/2005/8/layout/target1"/>
    <dgm:cxn modelId="{20018B90-10D9-4A0C-9F94-22921514BED5}" type="presParOf" srcId="{F9EC44F6-2A63-4C2E-8981-8149EDC5CE84}" destId="{5E93F3F2-232B-4AED-9CBE-3734BFABCB29}" srcOrd="10" destOrd="0" presId="urn:microsoft.com/office/officeart/2005/8/layout/target1"/>
    <dgm:cxn modelId="{13C21E13-166B-4434-AE3F-527EC1CB25BE}" type="presParOf" srcId="{F9EC44F6-2A63-4C2E-8981-8149EDC5CE84}" destId="{1750C0DD-CCF3-4958-992D-F29AF86373D1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ECC115-A50C-46A6-A977-82CD07ED459A}">
      <dsp:nvSpPr>
        <dsp:cNvPr id="0" name=""/>
        <dsp:cNvSpPr/>
      </dsp:nvSpPr>
      <dsp:spPr>
        <a:xfrm>
          <a:off x="1404156" y="1577669"/>
          <a:ext cx="768420" cy="266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"/>
              </a:lnTo>
              <a:lnTo>
                <a:pt x="768420" y="133362"/>
              </a:lnTo>
              <a:lnTo>
                <a:pt x="768420" y="266724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A8865-CD0E-4AB0-B480-908F16529DF2}">
      <dsp:nvSpPr>
        <dsp:cNvPr id="0" name=""/>
        <dsp:cNvSpPr/>
      </dsp:nvSpPr>
      <dsp:spPr>
        <a:xfrm>
          <a:off x="635735" y="1577669"/>
          <a:ext cx="768420" cy="266724"/>
        </a:xfrm>
        <a:custGeom>
          <a:avLst/>
          <a:gdLst/>
          <a:ahLst/>
          <a:cxnLst/>
          <a:rect l="0" t="0" r="0" b="0"/>
          <a:pathLst>
            <a:path>
              <a:moveTo>
                <a:pt x="768420" y="0"/>
              </a:moveTo>
              <a:lnTo>
                <a:pt x="768420" y="133362"/>
              </a:lnTo>
              <a:lnTo>
                <a:pt x="0" y="133362"/>
              </a:lnTo>
              <a:lnTo>
                <a:pt x="0" y="266724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8FCB0F-8299-414F-B660-E77C7EB4E826}">
      <dsp:nvSpPr>
        <dsp:cNvPr id="0" name=""/>
        <dsp:cNvSpPr/>
      </dsp:nvSpPr>
      <dsp:spPr>
        <a:xfrm>
          <a:off x="1358436" y="675886"/>
          <a:ext cx="91440" cy="2667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672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13B384-E615-4F00-92FC-11853DB2B9BD}">
      <dsp:nvSpPr>
        <dsp:cNvPr id="0" name=""/>
        <dsp:cNvSpPr/>
      </dsp:nvSpPr>
      <dsp:spPr>
        <a:xfrm>
          <a:off x="769097" y="40827"/>
          <a:ext cx="1270116" cy="6350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IE" sz="14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rPr>
            <a:t>Management Team</a:t>
          </a:r>
          <a:endParaRPr kumimoji="0" lang="en-GB" sz="1400" b="1" i="0" u="none" strike="noStrike" kern="1200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769097" y="40827"/>
        <a:ext cx="1270116" cy="635058"/>
      </dsp:txXfrm>
    </dsp:sp>
    <dsp:sp modelId="{140FFEB5-7C9F-40CC-85C7-BE305DFBAF68}">
      <dsp:nvSpPr>
        <dsp:cNvPr id="0" name=""/>
        <dsp:cNvSpPr/>
      </dsp:nvSpPr>
      <dsp:spPr>
        <a:xfrm>
          <a:off x="769097" y="942610"/>
          <a:ext cx="1270116" cy="6350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1" i="0" u="none" strike="noStrike" kern="1200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rPr>
            <a:t>Facilitators/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1" i="0" u="none" strike="noStrike" kern="1200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rPr>
            <a:t>Co-ordinators</a:t>
          </a:r>
          <a:endParaRPr kumimoji="0" lang="en-GB" sz="1400" b="1" i="0" u="none" strike="noStrike" kern="1200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769097" y="942610"/>
        <a:ext cx="1270116" cy="635058"/>
      </dsp:txXfrm>
    </dsp:sp>
    <dsp:sp modelId="{D7396C4E-1D7D-47CD-A4A4-5C56D2052064}">
      <dsp:nvSpPr>
        <dsp:cNvPr id="0" name=""/>
        <dsp:cNvSpPr/>
      </dsp:nvSpPr>
      <dsp:spPr>
        <a:xfrm>
          <a:off x="677" y="1844393"/>
          <a:ext cx="1270116" cy="6350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IE" sz="1400" b="1" i="0" u="none" strike="noStrike" kern="1200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rPr>
            <a:t>Work Teams</a:t>
          </a:r>
          <a:endParaRPr kumimoji="0" lang="en-GB" sz="1400" b="1" i="0" u="none" strike="noStrike" kern="1200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677" y="1844393"/>
        <a:ext cx="1270116" cy="635058"/>
      </dsp:txXfrm>
    </dsp:sp>
    <dsp:sp modelId="{5BBC8186-E5A5-4793-B6A0-F56D62B34D75}">
      <dsp:nvSpPr>
        <dsp:cNvPr id="0" name=""/>
        <dsp:cNvSpPr/>
      </dsp:nvSpPr>
      <dsp:spPr>
        <a:xfrm>
          <a:off x="1537518" y="1844393"/>
          <a:ext cx="1270116" cy="6350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IE" sz="1400" b="1" i="0" u="none" strike="noStrike" kern="1200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rPr>
            <a:t>Work Teams</a:t>
          </a:r>
          <a:endParaRPr kumimoji="0" lang="en-GB" sz="1400" b="1" i="0" u="none" strike="noStrike" kern="1200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1537518" y="1844393"/>
        <a:ext cx="1270116" cy="6350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DBB4D-C380-46D1-8723-EBE39F9F72E6}">
      <dsp:nvSpPr>
        <dsp:cNvPr id="0" name=""/>
        <dsp:cNvSpPr/>
      </dsp:nvSpPr>
      <dsp:spPr>
        <a:xfrm>
          <a:off x="514351" y="800100"/>
          <a:ext cx="2400300" cy="240030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31137A-1DAA-4AF1-8367-DB015DCA6976}">
      <dsp:nvSpPr>
        <dsp:cNvPr id="0" name=""/>
        <dsp:cNvSpPr/>
      </dsp:nvSpPr>
      <dsp:spPr>
        <a:xfrm>
          <a:off x="994411" y="1280160"/>
          <a:ext cx="1440180" cy="144018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0AA858-D9BA-42F1-B834-D15DF06CDB20}">
      <dsp:nvSpPr>
        <dsp:cNvPr id="0" name=""/>
        <dsp:cNvSpPr/>
      </dsp:nvSpPr>
      <dsp:spPr>
        <a:xfrm>
          <a:off x="1474471" y="1760220"/>
          <a:ext cx="480060" cy="48006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E258BE-1EC2-45CA-B774-F1532127846D}">
      <dsp:nvSpPr>
        <dsp:cNvPr id="0" name=""/>
        <dsp:cNvSpPr/>
      </dsp:nvSpPr>
      <dsp:spPr>
        <a:xfrm>
          <a:off x="3305178" y="0"/>
          <a:ext cx="1771649" cy="700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kern="1200" dirty="0"/>
            <a:t>Basic assumptions</a:t>
          </a:r>
        </a:p>
      </dsp:txBody>
      <dsp:txXfrm>
        <a:off x="3305178" y="0"/>
        <a:ext cx="1771649" cy="700087"/>
      </dsp:txXfrm>
    </dsp:sp>
    <dsp:sp modelId="{692FCC00-899B-4F32-A69E-7441E63CE826}">
      <dsp:nvSpPr>
        <dsp:cNvPr id="0" name=""/>
        <dsp:cNvSpPr/>
      </dsp:nvSpPr>
      <dsp:spPr>
        <a:xfrm>
          <a:off x="3014663" y="350043"/>
          <a:ext cx="30003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6FA97A8-44A4-4594-B798-8316A281E05E}">
      <dsp:nvSpPr>
        <dsp:cNvPr id="0" name=""/>
        <dsp:cNvSpPr/>
      </dsp:nvSpPr>
      <dsp:spPr>
        <a:xfrm rot="5400000">
          <a:off x="1539079" y="525865"/>
          <a:ext cx="1649806" cy="1298962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9F21AA5-494C-47BC-A5A4-EBC969A1E290}">
      <dsp:nvSpPr>
        <dsp:cNvPr id="0" name=""/>
        <dsp:cNvSpPr/>
      </dsp:nvSpPr>
      <dsp:spPr>
        <a:xfrm>
          <a:off x="3305172" y="719136"/>
          <a:ext cx="1962149" cy="700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kern="1200" dirty="0"/>
            <a:t>Norms and Values</a:t>
          </a:r>
        </a:p>
      </dsp:txBody>
      <dsp:txXfrm>
        <a:off x="3305172" y="719136"/>
        <a:ext cx="1962149" cy="700087"/>
      </dsp:txXfrm>
    </dsp:sp>
    <dsp:sp modelId="{0C524FB6-0ECA-4895-96F4-69A938ED9A82}">
      <dsp:nvSpPr>
        <dsp:cNvPr id="0" name=""/>
        <dsp:cNvSpPr/>
      </dsp:nvSpPr>
      <dsp:spPr>
        <a:xfrm>
          <a:off x="3014663" y="1050131"/>
          <a:ext cx="30003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BF82B6D-0D6B-44C1-912E-0F9167F28E85}">
      <dsp:nvSpPr>
        <dsp:cNvPr id="0" name=""/>
        <dsp:cNvSpPr/>
      </dsp:nvSpPr>
      <dsp:spPr>
        <a:xfrm rot="5400000">
          <a:off x="1893203" y="1215031"/>
          <a:ext cx="1285600" cy="954919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AAC6BD5-AF3F-4DED-AAA3-37C6F4D810CE}">
      <dsp:nvSpPr>
        <dsp:cNvPr id="0" name=""/>
        <dsp:cNvSpPr/>
      </dsp:nvSpPr>
      <dsp:spPr>
        <a:xfrm>
          <a:off x="3324230" y="1419224"/>
          <a:ext cx="2114544" cy="700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800" kern="1200" dirty="0"/>
            <a:t>Artifacts and products</a:t>
          </a:r>
        </a:p>
      </dsp:txBody>
      <dsp:txXfrm>
        <a:off x="3324230" y="1419224"/>
        <a:ext cx="2114544" cy="700087"/>
      </dsp:txXfrm>
    </dsp:sp>
    <dsp:sp modelId="{5E93F3F2-232B-4AED-9CBE-3734BFABCB29}">
      <dsp:nvSpPr>
        <dsp:cNvPr id="0" name=""/>
        <dsp:cNvSpPr/>
      </dsp:nvSpPr>
      <dsp:spPr>
        <a:xfrm>
          <a:off x="3014663" y="1750218"/>
          <a:ext cx="30003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750C0DD-CCF3-4958-992D-F29AF86373D1}">
      <dsp:nvSpPr>
        <dsp:cNvPr id="0" name=""/>
        <dsp:cNvSpPr/>
      </dsp:nvSpPr>
      <dsp:spPr>
        <a:xfrm rot="5400000">
          <a:off x="2247768" y="1903637"/>
          <a:ext cx="918514" cy="610876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132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0" y="4421823"/>
            <a:ext cx="5618480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029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132" y="8842029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A6B51AA-00CF-4BAF-BB4D-A4FD88C818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7521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55FD7E-B59C-4948-85CB-AB586AADAC7A}" type="slidenum">
              <a:rPr lang="en-GB"/>
              <a:pPr/>
              <a:t>4</a:t>
            </a:fld>
            <a:endParaRPr lang="en-GB" dirty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pitchFamily="34" charset="0"/>
              </a:rPr>
              <a:t>A One product company, we refinery bauxite ore to alumina powder.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1C5030-B6A2-4BAC-B6C6-AB74DB456BEF}" type="slidenum">
              <a:rPr lang="en-IE" smtClean="0">
                <a:solidFill>
                  <a:prstClr val="black"/>
                </a:solidFill>
                <a:latin typeface="Arial" pitchFamily="34" charset="0"/>
              </a:rPr>
              <a:pPr>
                <a:defRPr/>
              </a:pPr>
              <a:t>11</a:t>
            </a:fld>
            <a:endParaRPr lang="en-IE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57313" y="879475"/>
            <a:ext cx="4351337" cy="3262313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213" y="4725989"/>
            <a:ext cx="4992688" cy="36147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1E56BC-A304-4E79-A497-BB26513AD353}" type="slidenum">
              <a:rPr lang="en-IE" smtClean="0">
                <a:solidFill>
                  <a:prstClr val="black"/>
                </a:solidFill>
              </a:rPr>
              <a:pPr/>
              <a:t>12</a:t>
            </a:fld>
            <a:endParaRPr lang="en-I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Cui8r = see you later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6B51AA-00CF-4BAF-BB4D-A4FD88C818DD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397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737526-EB0A-4460-903B-85A098D7DA08}" type="slidenum">
              <a:rPr lang="en-GB"/>
              <a:pPr/>
              <a:t>18</a:t>
            </a:fld>
            <a:endParaRPr lang="en-GB" dirty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0088"/>
            <a:ext cx="4652963" cy="348932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77" y="4418585"/>
            <a:ext cx="5160749" cy="4190807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737526-EB0A-4460-903B-85A098D7DA08}" type="slidenum">
              <a:rPr lang="en-GB"/>
              <a:pPr/>
              <a:t>20</a:t>
            </a:fld>
            <a:endParaRPr lang="en-GB" dirty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0088"/>
            <a:ext cx="4652963" cy="348932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77" y="4418585"/>
            <a:ext cx="5160749" cy="4190807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737526-EB0A-4460-903B-85A098D7DA08}" type="slidenum">
              <a:rPr lang="en-GB"/>
              <a:pPr/>
              <a:t>21</a:t>
            </a:fld>
            <a:endParaRPr lang="en-GB" dirty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0088"/>
            <a:ext cx="4652963" cy="348932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77" y="4418585"/>
            <a:ext cx="5160749" cy="4190807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737526-EB0A-4460-903B-85A098D7DA08}" type="slidenum">
              <a:rPr lang="en-GB"/>
              <a:pPr/>
              <a:t>22</a:t>
            </a:fld>
            <a:endParaRPr lang="en-GB" dirty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0088"/>
            <a:ext cx="4652963" cy="348932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77" y="4418585"/>
            <a:ext cx="5160749" cy="4190807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C &amp; D have</a:t>
            </a:r>
            <a:r>
              <a:rPr lang="en-IE" baseline="0" dirty="0" smtClean="0"/>
              <a:t> the same number of people in their social networks….but….C’s connections are connected to everyone else.  C knows what’s happening everywhere in his organisation.</a:t>
            </a:r>
          </a:p>
          <a:p>
            <a:endParaRPr lang="en-IE" baseline="0" dirty="0" smtClean="0"/>
          </a:p>
          <a:p>
            <a:endParaRPr lang="en-IE" baseline="0" dirty="0" smtClean="0"/>
          </a:p>
          <a:p>
            <a:r>
              <a:rPr lang="en-IE" baseline="0" dirty="0" smtClean="0"/>
              <a:t>D’s connections have few connections within the network/organisation.  They are of no value to him within the Organisation.</a:t>
            </a:r>
          </a:p>
          <a:p>
            <a:endParaRPr lang="en-IE" baseline="0" dirty="0" smtClean="0"/>
          </a:p>
          <a:p>
            <a:r>
              <a:rPr lang="en-IE" baseline="0" dirty="0" smtClean="0"/>
              <a:t>If you are the person on the periphery (D or beyond) you are not involved in the organisation. </a:t>
            </a:r>
          </a:p>
          <a:p>
            <a:endParaRPr lang="en-IE" baseline="0" dirty="0" smtClean="0"/>
          </a:p>
          <a:p>
            <a:endParaRPr lang="en-IE" baseline="0" dirty="0" smtClean="0"/>
          </a:p>
          <a:p>
            <a:r>
              <a:rPr lang="en-IE" dirty="0" smtClean="0"/>
              <a:t>http://www.ted.com/talks/lang/en/nicholas_christakis_the_hidden_influence_of_social_networks.html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6B51AA-00CF-4BAF-BB4D-A4FD88C818DD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903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642918"/>
          </a:xfrm>
          <a:prstGeom prst="rect">
            <a:avLst/>
          </a:prstGeom>
        </p:spPr>
        <p:txBody>
          <a:bodyPr/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785813" y="1428750"/>
            <a:ext cx="7286625" cy="49291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7380312" y="6597352"/>
            <a:ext cx="1763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b="1" i="1" dirty="0" smtClean="0"/>
              <a:t>Damien Clancy 2012</a:t>
            </a:r>
            <a:endParaRPr lang="en-IE" sz="1200" b="1" i="1" dirty="0"/>
          </a:p>
        </p:txBody>
      </p:sp>
      <p:sp>
        <p:nvSpPr>
          <p:cNvPr id="6" name="Rectangle 5"/>
          <p:cNvSpPr/>
          <p:nvPr userDrawn="1"/>
        </p:nvSpPr>
        <p:spPr>
          <a:xfrm>
            <a:off x="7740352" y="6597352"/>
            <a:ext cx="158417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Rectangle 1"/>
          <p:cNvSpPr/>
          <p:nvPr userDrawn="1"/>
        </p:nvSpPr>
        <p:spPr>
          <a:xfrm>
            <a:off x="7524328" y="6453336"/>
            <a:ext cx="1728192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ith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1343025" y="6072188"/>
            <a:ext cx="6858000" cy="4397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algn="l">
              <a:defRPr sz="2400"/>
            </a:lvl1pPr>
          </a:lstStyle>
          <a:p>
            <a:pPr algn="ctr">
              <a:defRPr/>
            </a:pPr>
            <a:endParaRPr lang="en-US" sz="16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AutoShape 8"/>
          <p:cNvSpPr>
            <a:spLocks noChangeArrowheads="1"/>
          </p:cNvSpPr>
          <p:nvPr userDrawn="1"/>
        </p:nvSpPr>
        <p:spPr bwMode="auto">
          <a:xfrm>
            <a:off x="4267200" y="5445125"/>
            <a:ext cx="100965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E1E1E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928802"/>
            <a:ext cx="7829576" cy="4197361"/>
          </a:xfrm>
          <a:prstGeom prst="rect">
            <a:avLst/>
          </a:prstGeom>
        </p:spPr>
        <p:txBody>
          <a:bodyPr/>
          <a:lstStyle>
            <a:lvl1pPr>
              <a:defRPr sz="18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785938" y="1214438"/>
            <a:ext cx="5786437" cy="428625"/>
          </a:xfrm>
          <a:prstGeom prst="rect">
            <a:avLst/>
          </a:prstGeom>
        </p:spPr>
        <p:txBody>
          <a:bodyPr/>
          <a:lstStyle>
            <a:lvl1pPr algn="ctr">
              <a:buNone/>
              <a:defRPr sz="18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1428750" y="6072188"/>
            <a:ext cx="6715125" cy="428625"/>
          </a:xfrm>
          <a:prstGeom prst="rect">
            <a:avLst/>
          </a:prstGeom>
        </p:spPr>
        <p:txBody>
          <a:bodyPr/>
          <a:lstStyle>
            <a:lvl1pPr algn="ctr">
              <a:buNone/>
              <a:defRPr sz="18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0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928688" y="2143116"/>
            <a:ext cx="3643312" cy="414329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928688" y="1714501"/>
            <a:ext cx="3643312" cy="428616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IE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5072066" y="2143103"/>
            <a:ext cx="3643312" cy="414329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5072066" y="1714488"/>
            <a:ext cx="3643312" cy="428616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</a:t>
            </a:r>
            <a:endParaRPr lang="en-IE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Box 2"/>
          <p:cNvSpPr txBox="1"/>
          <p:nvPr userDrawn="1"/>
        </p:nvSpPr>
        <p:spPr>
          <a:xfrm>
            <a:off x="7493142" y="6620603"/>
            <a:ext cx="1640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dirty="0" smtClean="0"/>
              <a:t>Damien</a:t>
            </a:r>
            <a:r>
              <a:rPr lang="en-IE" sz="1200" baseline="0" dirty="0" smtClean="0"/>
              <a:t> Clancy </a:t>
            </a:r>
            <a:r>
              <a:rPr lang="en-IE" sz="1200" dirty="0" smtClean="0"/>
              <a:t>2012</a:t>
            </a:r>
            <a:endParaRPr lang="en-IE" sz="1200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ocks with conclu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8"/>
          <p:cNvSpPr>
            <a:spLocks noChangeArrowheads="1"/>
          </p:cNvSpPr>
          <p:nvPr userDrawn="1"/>
        </p:nvSpPr>
        <p:spPr bwMode="auto">
          <a:xfrm>
            <a:off x="4429125" y="5072063"/>
            <a:ext cx="714375" cy="5048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E1E1E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0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2928926" y="1643050"/>
            <a:ext cx="1571625" cy="42862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4"/>
          </p:nvPr>
        </p:nvSpPr>
        <p:spPr>
          <a:xfrm>
            <a:off x="2928951" y="2071688"/>
            <a:ext cx="1571625" cy="192881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ctr"/>
          <a:lstStyle>
            <a:lvl1pPr>
              <a:buNone/>
              <a:defRPr sz="1600" b="1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5072066" y="1643050"/>
            <a:ext cx="1571625" cy="42862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5072091" y="2071688"/>
            <a:ext cx="1571625" cy="192881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ctr"/>
          <a:lstStyle>
            <a:lvl1pPr>
              <a:buNone/>
              <a:defRPr sz="1600" b="1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7143768" y="1643050"/>
            <a:ext cx="1571625" cy="42862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/>
          </p:nvPr>
        </p:nvSpPr>
        <p:spPr>
          <a:xfrm>
            <a:off x="7143793" y="2071688"/>
            <a:ext cx="1571625" cy="192881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ctr"/>
          <a:lstStyle>
            <a:lvl1pPr>
              <a:buNone/>
              <a:defRPr sz="1600" b="1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19"/>
          <p:cNvSpPr>
            <a:spLocks noGrp="1"/>
          </p:cNvSpPr>
          <p:nvPr>
            <p:ph type="body" sz="quarter" idx="19"/>
          </p:nvPr>
        </p:nvSpPr>
        <p:spPr>
          <a:xfrm>
            <a:off x="1000100" y="1643050"/>
            <a:ext cx="1571625" cy="42862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21"/>
          <p:cNvSpPr>
            <a:spLocks noGrp="1"/>
          </p:cNvSpPr>
          <p:nvPr>
            <p:ph type="body" sz="quarter" idx="20"/>
          </p:nvPr>
        </p:nvSpPr>
        <p:spPr>
          <a:xfrm>
            <a:off x="1000125" y="2071688"/>
            <a:ext cx="1571625" cy="192881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ctr"/>
          <a:lstStyle>
            <a:lvl1pPr>
              <a:buNone/>
              <a:defRPr sz="1600" b="1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21"/>
          </p:nvPr>
        </p:nvSpPr>
        <p:spPr>
          <a:xfrm>
            <a:off x="1071563" y="5929313"/>
            <a:ext cx="7643812" cy="571500"/>
          </a:xfrm>
          <a:prstGeom prst="rect">
            <a:avLst/>
          </a:prstGeom>
          <a:solidFill>
            <a:srgbClr val="B8B8B8"/>
          </a:solidFill>
        </p:spPr>
        <p:txBody>
          <a:bodyPr/>
          <a:lstStyle>
            <a:lvl1pPr marL="514350" indent="-514350" algn="ctr">
              <a:buFont typeface="+mj-lt"/>
              <a:buNone/>
              <a:defRPr sz="18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with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1142976" y="1571612"/>
            <a:ext cx="1357322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2643174" y="1571612"/>
            <a:ext cx="5929354" cy="428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algn="l">
              <a:buFontTx/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2"/>
          <p:cNvSpPr>
            <a:spLocks noGrp="1"/>
          </p:cNvSpPr>
          <p:nvPr>
            <p:ph type="body" sz="quarter" idx="12"/>
          </p:nvPr>
        </p:nvSpPr>
        <p:spPr>
          <a:xfrm>
            <a:off x="1142976" y="2143116"/>
            <a:ext cx="1357322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2643174" y="2143116"/>
            <a:ext cx="5929354" cy="428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algn="l">
              <a:buFontTx/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14"/>
          </p:nvPr>
        </p:nvSpPr>
        <p:spPr>
          <a:xfrm>
            <a:off x="1142976" y="2714620"/>
            <a:ext cx="1357322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 Placeholder 22"/>
          <p:cNvSpPr>
            <a:spLocks noGrp="1"/>
          </p:cNvSpPr>
          <p:nvPr>
            <p:ph type="body" sz="quarter" idx="15"/>
          </p:nvPr>
        </p:nvSpPr>
        <p:spPr>
          <a:xfrm>
            <a:off x="2643174" y="2714620"/>
            <a:ext cx="5929354" cy="428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algn="l">
              <a:buFontTx/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142976" y="3286124"/>
            <a:ext cx="1357322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Text Placeholder 22"/>
          <p:cNvSpPr>
            <a:spLocks noGrp="1"/>
          </p:cNvSpPr>
          <p:nvPr>
            <p:ph type="body" sz="quarter" idx="17"/>
          </p:nvPr>
        </p:nvSpPr>
        <p:spPr>
          <a:xfrm>
            <a:off x="2643174" y="3286124"/>
            <a:ext cx="5929354" cy="428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algn="l">
              <a:buFontTx/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18"/>
          </p:nvPr>
        </p:nvSpPr>
        <p:spPr>
          <a:xfrm>
            <a:off x="1142976" y="3857628"/>
            <a:ext cx="1357322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19"/>
          </p:nvPr>
        </p:nvSpPr>
        <p:spPr>
          <a:xfrm>
            <a:off x="2643174" y="3857628"/>
            <a:ext cx="5929354" cy="428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algn="l">
              <a:buFontTx/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 Placeholder 22"/>
          <p:cNvSpPr>
            <a:spLocks noGrp="1"/>
          </p:cNvSpPr>
          <p:nvPr>
            <p:ph type="body" sz="quarter" idx="20"/>
          </p:nvPr>
        </p:nvSpPr>
        <p:spPr>
          <a:xfrm>
            <a:off x="1142976" y="4429132"/>
            <a:ext cx="1357322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21"/>
          </p:nvPr>
        </p:nvSpPr>
        <p:spPr>
          <a:xfrm>
            <a:off x="2643174" y="4429132"/>
            <a:ext cx="5929354" cy="428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algn="l">
              <a:buFontTx/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22"/>
          </p:nvPr>
        </p:nvSpPr>
        <p:spPr>
          <a:xfrm>
            <a:off x="1142976" y="5000636"/>
            <a:ext cx="1357322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Text Placeholder 22"/>
          <p:cNvSpPr>
            <a:spLocks noGrp="1"/>
          </p:cNvSpPr>
          <p:nvPr>
            <p:ph type="body" sz="quarter" idx="23"/>
          </p:nvPr>
        </p:nvSpPr>
        <p:spPr>
          <a:xfrm>
            <a:off x="2643174" y="5000636"/>
            <a:ext cx="5929354" cy="428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algn="l">
              <a:buFontTx/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ext Placeholder 22"/>
          <p:cNvSpPr>
            <a:spLocks noGrp="1"/>
          </p:cNvSpPr>
          <p:nvPr>
            <p:ph type="body" sz="quarter" idx="24"/>
          </p:nvPr>
        </p:nvSpPr>
        <p:spPr>
          <a:xfrm>
            <a:off x="1142976" y="5572140"/>
            <a:ext cx="1357322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Text Placeholder 22"/>
          <p:cNvSpPr>
            <a:spLocks noGrp="1"/>
          </p:cNvSpPr>
          <p:nvPr>
            <p:ph type="body" sz="quarter" idx="25"/>
          </p:nvPr>
        </p:nvSpPr>
        <p:spPr>
          <a:xfrm>
            <a:off x="2643174" y="5572140"/>
            <a:ext cx="5929354" cy="428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algn="l">
              <a:buFontTx/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6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42910" y="571480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&amp; 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0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857224" y="1285860"/>
            <a:ext cx="7858180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928688" y="1928813"/>
            <a:ext cx="7786687" cy="4286250"/>
          </a:xfrm>
          <a:prstGeom prst="rect">
            <a:avLst/>
          </a:prstGeom>
        </p:spPr>
        <p:txBody>
          <a:bodyPr/>
          <a:lstStyle/>
          <a:p>
            <a:pPr lvl="0"/>
            <a:endParaRPr lang="en-IE" noProof="0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0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5143504" y="1357298"/>
            <a:ext cx="3571900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928689" y="1785926"/>
            <a:ext cx="3929064" cy="4286250"/>
          </a:xfrm>
          <a:prstGeom prst="rect">
            <a:avLst/>
          </a:prstGeom>
        </p:spPr>
        <p:txBody>
          <a:bodyPr/>
          <a:lstStyle/>
          <a:p>
            <a:pPr lvl="0"/>
            <a:endParaRPr lang="en-IE" noProof="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143500" y="1785926"/>
            <a:ext cx="3571875" cy="42862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2000" b="1"/>
            </a:lvl1pPr>
            <a:lvl2pPr>
              <a:defRPr sz="1800" b="1"/>
            </a:lvl2pPr>
            <a:lvl3pPr>
              <a:defRPr sz="16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15" name="Text Placeholder 22"/>
          <p:cNvSpPr>
            <a:spLocks noGrp="1"/>
          </p:cNvSpPr>
          <p:nvPr>
            <p:ph type="body" sz="quarter" idx="15"/>
          </p:nvPr>
        </p:nvSpPr>
        <p:spPr>
          <a:xfrm>
            <a:off x="857224" y="1357298"/>
            <a:ext cx="4000528" cy="428628"/>
          </a:xfrm>
          <a:prstGeom prst="rect">
            <a:avLst/>
          </a:prstGeom>
          <a:solidFill>
            <a:srgbClr val="C80128"/>
          </a:solidFill>
          <a:ln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B0826D8-42BC-4A02-BE7D-09E3E0E1C6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02628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56FB916-E1AC-4475-9FD4-DADCB04C3C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49513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3075" name="Arc 3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E"/>
            </a:p>
          </p:txBody>
        </p:sp>
        <p:sp>
          <p:nvSpPr>
            <p:cNvPr id="3076" name="Arc 4"/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E"/>
            </a:p>
          </p:txBody>
        </p:sp>
        <p:sp>
          <p:nvSpPr>
            <p:cNvPr id="3077" name="Arc 5"/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E"/>
            </a:p>
          </p:txBody>
        </p:sp>
        <p:sp>
          <p:nvSpPr>
            <p:cNvPr id="3078" name="AutoShape 6"/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E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867CC7-CF0B-4305-BC15-E5A26D91F2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574668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2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785813" y="1285860"/>
            <a:ext cx="6858000" cy="442914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38852221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2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785813" y="1285860"/>
            <a:ext cx="6858000" cy="442914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38852221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2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785813" y="1285860"/>
            <a:ext cx="6858000" cy="442914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38852221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2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785813" y="1285860"/>
            <a:ext cx="6858000" cy="442914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38852221"/>
      </p:ext>
    </p:extLst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2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785813" y="1285860"/>
            <a:ext cx="6858000" cy="442914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38852221"/>
      </p:ext>
    </p:extLst>
  </p:cSld>
  <p:clrMapOvr>
    <a:masterClrMapping/>
  </p:clrMapOvr>
  <p:transition spd="slow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2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785813" y="1285860"/>
            <a:ext cx="6858000" cy="442914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38852221"/>
      </p:ext>
    </p:extLst>
  </p:cSld>
  <p:clrMapOvr>
    <a:masterClrMapping/>
  </p:clrMapOvr>
  <p:transition spd="slow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2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785813" y="1285860"/>
            <a:ext cx="6858000" cy="442914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38852221"/>
      </p:ext>
    </p:extLst>
  </p:cSld>
  <p:clrMapOvr>
    <a:masterClrMapping/>
  </p:clrMapOvr>
  <p:transition spd="slow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8400" y="0"/>
            <a:ext cx="5435600" cy="9080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268413"/>
            <a:ext cx="8229600" cy="4862512"/>
          </a:xfrm>
          <a:prstGeom prst="rect">
            <a:avLst/>
          </a:prstGeom>
        </p:spPr>
        <p:txBody>
          <a:bodyPr/>
          <a:lstStyle/>
          <a:p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IE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IE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11FF56-38F8-4E21-8D17-1170C9276BA3}" type="slidenum">
              <a:rPr lang="en-IE" altLang="en-US"/>
              <a:pPr/>
              <a:t>‹#›</a:t>
            </a:fld>
            <a:endParaRPr lang="en-IE" altLang="en-US" dirty="0"/>
          </a:p>
        </p:txBody>
      </p:sp>
    </p:spTree>
    <p:extLst>
      <p:ext uri="{BB962C8B-B14F-4D97-AF65-F5344CB8AC3E}">
        <p14:creationId xmlns:p14="http://schemas.microsoft.com/office/powerpoint/2010/main" val="1159726446"/>
      </p:ext>
    </p:extLst>
  </p:cSld>
  <p:clrMapOvr>
    <a:masterClrMapping/>
  </p:clrMapOvr>
  <p:transition spd="slow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43182"/>
            <a:ext cx="4386266" cy="957268"/>
          </a:xfrm>
          <a:prstGeom prst="rect">
            <a:avLst/>
          </a:prstGeom>
        </p:spPr>
        <p:txBody>
          <a:bodyPr/>
          <a:lstStyle>
            <a:lvl1pPr algn="l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3714752"/>
            <a:ext cx="4429156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43188" y="5643563"/>
            <a:ext cx="2571750" cy="428625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1141438"/>
      </p:ext>
    </p:extLst>
  </p:cSld>
  <p:clrMapOvr>
    <a:masterClrMapping/>
  </p:clrMapOvr>
  <p:transition spd="slow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2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785813" y="1285860"/>
            <a:ext cx="6858000" cy="442914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40865257"/>
      </p:ext>
    </p:extLst>
  </p:cSld>
  <p:clrMapOvr>
    <a:masterClrMapping/>
  </p:clrMapOvr>
  <p:transition spd="slow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42938" y="0"/>
            <a:ext cx="6858000" cy="5715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910" y="571482"/>
            <a:ext cx="6786563" cy="428625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785813" y="1285860"/>
            <a:ext cx="6858000" cy="4429140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  <a:lvl2pPr>
              <a:defRPr sz="2000" b="1"/>
            </a:lvl2pPr>
            <a:lvl3pPr>
              <a:defRPr sz="18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90205731"/>
      </p:ext>
    </p:extLst>
  </p:cSld>
  <p:clrMapOvr>
    <a:masterClrMapping/>
  </p:clrMapOvr>
  <p:transition spd="slow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43608" y="1484784"/>
            <a:ext cx="7344816" cy="4525963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C00000"/>
              </a:buClr>
              <a:buFont typeface="Wingdings" pitchFamily="2" charset="2"/>
              <a:buChar char="q"/>
              <a:defRPr sz="2000" b="1"/>
            </a:lvl1pPr>
            <a:lvl2pPr>
              <a:defRPr sz="1800" b="1"/>
            </a:lvl2pPr>
            <a:lvl3pPr>
              <a:defRPr sz="16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 dirty="0" smtClean="0"/>
              <a:t>Item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420872" y="4046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588125" y="6597650"/>
            <a:ext cx="2305050" cy="26035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68297"/>
      </p:ext>
    </p:extLst>
  </p:cSld>
  <p:clrMapOvr>
    <a:masterClrMapping/>
  </p:clrMapOvr>
  <p:transition spd="slow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332285" y="6453189"/>
            <a:ext cx="1905000" cy="2873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29/11/2011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996354" y="6453189"/>
            <a:ext cx="2895600" cy="2873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1904" y="6381751"/>
            <a:ext cx="1905000" cy="3143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076D1E5-9E51-414C-A903-40CBAF844B3A}" type="slidenum">
              <a:rPr lang="en-GB"/>
              <a:pPr>
                <a:defRPr/>
              </a:pPr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14168"/>
      </p:ext>
    </p:extLst>
  </p:cSld>
  <p:clrMapOvr>
    <a:masterClrMapping/>
  </p:clrMapOvr>
  <p:transition spd="slow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954" y="115888"/>
            <a:ext cx="7137889" cy="609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677" y="1308100"/>
            <a:ext cx="7772400" cy="4711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32285" y="6453189"/>
            <a:ext cx="1905000" cy="2873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29/11/2011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96354" y="6453189"/>
            <a:ext cx="2895600" cy="2873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1904" y="6381751"/>
            <a:ext cx="1905000" cy="3143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D0EB7B-723A-4B45-8D75-F91ED06E40A4}" type="slidenum">
              <a:rPr lang="en-GB"/>
              <a:pPr>
                <a:defRPr/>
              </a:pPr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410510"/>
      </p:ext>
    </p:extLst>
  </p:cSld>
  <p:clrMapOvr>
    <a:masterClrMapping/>
  </p:clrMapOvr>
  <p:transition spd="slow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43182"/>
            <a:ext cx="4386266" cy="957268"/>
          </a:xfrm>
          <a:prstGeom prst="rect">
            <a:avLst/>
          </a:prstGeom>
        </p:spPr>
        <p:txBody>
          <a:bodyPr/>
          <a:lstStyle>
            <a:lvl1pPr algn="l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3714752"/>
            <a:ext cx="4429156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43188" y="5643563"/>
            <a:ext cx="2571750" cy="428625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954" y="115888"/>
            <a:ext cx="7139354" cy="609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677" y="1308100"/>
            <a:ext cx="7772400" cy="4711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32163" y="6453188"/>
            <a:ext cx="1905000" cy="2873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ECC33F1-2950-496F-B3AA-DEB28EE0BAED}" type="datetime1">
              <a:rPr lang="en-GB"/>
              <a:pPr>
                <a:defRPr/>
              </a:pPr>
              <a:t>02/05/2012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95988" y="6453188"/>
            <a:ext cx="2895600" cy="28733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1538" y="6381750"/>
            <a:ext cx="1905000" cy="3143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0DBEAB3-1654-46EC-8ED0-E3F36DFBC8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734425" y="6486525"/>
            <a:ext cx="1905000" cy="3143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18EDAC6-99B8-48EB-BD32-63CDA0C597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C29F8F-6248-4E45-864E-21E6F9898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</p:spTree>
  </p:cSld>
  <p:clrMapOvr>
    <a:masterClrMapping/>
  </p:clrMapOvr>
  <p:transition spd="slow"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E446163-0B38-4D31-8A9F-F330E60F27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22030"/>
      </p:ext>
    </p:extLst>
  </p:cSld>
  <p:clrMapOvr>
    <a:masterClrMapping/>
  </p:clrMapOvr>
  <p:transition spd="slow"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46" y="227707"/>
            <a:ext cx="8933845" cy="683121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3143" y="5857875"/>
            <a:ext cx="1814286" cy="428625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75429" y="5857875"/>
            <a:ext cx="2757714" cy="428625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41143" y="5857875"/>
            <a:ext cx="1814286" cy="428625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/>
            </a:lvl1pPr>
          </a:lstStyle>
          <a:p>
            <a:fld id="{B831FF4C-F7E9-4D77-8C6E-FBDCF823DD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81027"/>
      </p:ext>
    </p:extLst>
  </p:cSld>
  <p:clrMapOvr>
    <a:masterClrMapping/>
  </p:clrMapOvr>
  <p:transition spd="slow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642918"/>
          </a:xfrm>
          <a:prstGeom prst="rect">
            <a:avLst/>
          </a:prstGeom>
        </p:spPr>
        <p:txBody>
          <a:bodyPr/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785813" y="1428750"/>
            <a:ext cx="7286625" cy="49291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43387732"/>
      </p:ext>
    </p:extLst>
  </p:cSld>
  <p:clrMapOvr>
    <a:masterClrMapping/>
  </p:clrMapOvr>
  <p:transition spd="slow"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43182"/>
            <a:ext cx="4386266" cy="957268"/>
          </a:xfrm>
          <a:prstGeom prst="rect">
            <a:avLst/>
          </a:prstGeom>
        </p:spPr>
        <p:txBody>
          <a:bodyPr/>
          <a:lstStyle>
            <a:lvl1pPr algn="l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3714752"/>
            <a:ext cx="4429156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43188" y="5643563"/>
            <a:ext cx="2571750" cy="428625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380312" y="6597352"/>
            <a:ext cx="1763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1200" b="1" i="1" dirty="0" smtClean="0"/>
              <a:t>Avril Glynn 2012</a:t>
            </a:r>
            <a:endParaRPr lang="en-IE" sz="1200" b="1" i="1" dirty="0"/>
          </a:p>
        </p:txBody>
      </p:sp>
    </p:spTree>
    <p:extLst>
      <p:ext uri="{BB962C8B-B14F-4D97-AF65-F5344CB8AC3E}">
        <p14:creationId xmlns:p14="http://schemas.microsoft.com/office/powerpoint/2010/main" val="13318222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552" y="2780928"/>
            <a:ext cx="4752528" cy="1143000"/>
          </a:xfrm>
          <a:prstGeom prst="rect">
            <a:avLst/>
          </a:prstGeom>
        </p:spPr>
        <p:txBody>
          <a:bodyPr/>
          <a:lstStyle>
            <a:lvl1pPr algn="l">
              <a:defRPr sz="3200" b="1" baseline="0"/>
            </a:lvl1pPr>
          </a:lstStyle>
          <a:p>
            <a:r>
              <a:rPr lang="en-US" dirty="0" smtClean="0"/>
              <a:t>Click to Enter Presentation Title</a:t>
            </a: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11188" y="4221163"/>
            <a:ext cx="4752975" cy="792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 smtClean="0"/>
              <a:t>Click to Enter Subtitle</a:t>
            </a:r>
            <a:endParaRPr lang="en-IE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915816" y="5589240"/>
            <a:ext cx="2304703" cy="36004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/>
            </a:lvl1pPr>
          </a:lstStyle>
          <a:p>
            <a:pPr lvl="0"/>
            <a:r>
              <a:rPr lang="en-US" dirty="0" smtClean="0"/>
              <a:t>Speaker</a:t>
            </a:r>
            <a:endParaRPr lang="en-IE" dirty="0"/>
          </a:p>
        </p:txBody>
      </p:sp>
      <p:pic>
        <p:nvPicPr>
          <p:cNvPr id="6" name="Picture 5" descr="rusal_UC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1196975"/>
            <a:ext cx="748823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KOLLA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3338" y="2636838"/>
            <a:ext cx="4067175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107504" y="6644754"/>
            <a:ext cx="360040" cy="18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93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472" y="1484784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000" b="1"/>
            </a:lvl1pPr>
            <a:lvl2pPr>
              <a:defRPr sz="1800" b="1"/>
            </a:lvl2pPr>
            <a:lvl3pPr>
              <a:defRPr sz="16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99592" y="620688"/>
            <a:ext cx="6551612" cy="287337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047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ditions or Wa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31640" y="1700808"/>
            <a:ext cx="6766520" cy="36247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>
              <a:defRPr sz="1600" b="1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 smtClean="0"/>
              <a:t>Warning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060848"/>
            <a:ext cx="6768752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 algn="ctr">
              <a:buNone/>
              <a:defRPr sz="16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48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43608" y="1484784"/>
            <a:ext cx="7344816" cy="4525963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C00000"/>
              </a:buClr>
              <a:buFont typeface="Wingdings" pitchFamily="2" charset="2"/>
              <a:buChar char="q"/>
              <a:defRPr sz="2000" b="1"/>
            </a:lvl1pPr>
            <a:lvl2pPr>
              <a:defRPr sz="1800" b="1"/>
            </a:lvl2pPr>
            <a:lvl3pPr>
              <a:defRPr sz="16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 dirty="0" smtClean="0"/>
              <a:t>Item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420872" y="4046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5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99592" y="1916832"/>
            <a:ext cx="3528392" cy="38492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sz="18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4008" y="1916832"/>
            <a:ext cx="3528392" cy="38492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sz="18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44008" y="1484784"/>
            <a:ext cx="3527425" cy="43165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865" y="1484784"/>
            <a:ext cx="3527425" cy="43165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20688"/>
            <a:ext cx="6551612" cy="287337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4417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end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987824" y="148478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043608" y="148478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20688"/>
            <a:ext cx="6551612" cy="287337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IE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987824" y="202484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043608" y="202484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987824" y="256490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043608" y="256490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2987824" y="310496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1043608" y="310496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987824" y="364502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043608" y="364502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2987824" y="418508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043608" y="418508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20" name="Content Placeholder 3"/>
          <p:cNvSpPr>
            <a:spLocks noGrp="1"/>
          </p:cNvSpPr>
          <p:nvPr>
            <p:ph sz="half" idx="23" hasCustomPrompt="1"/>
          </p:nvPr>
        </p:nvSpPr>
        <p:spPr>
          <a:xfrm>
            <a:off x="2987824" y="472514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043608" y="472514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22" name="Content Placeholder 3"/>
          <p:cNvSpPr>
            <a:spLocks noGrp="1"/>
          </p:cNvSpPr>
          <p:nvPr>
            <p:ph sz="half" idx="25" hasCustomPrompt="1"/>
          </p:nvPr>
        </p:nvSpPr>
        <p:spPr>
          <a:xfrm>
            <a:off x="2987824" y="526520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043608" y="526520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7" hasCustomPrompt="1"/>
          </p:nvPr>
        </p:nvSpPr>
        <p:spPr>
          <a:xfrm>
            <a:off x="2987824" y="580526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1043608" y="580526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6986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ended List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851920" y="1916832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043608" y="1916831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20688"/>
            <a:ext cx="6551612" cy="287337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IE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851920" y="1268760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ctr">
              <a:buClr>
                <a:srgbClr val="C00000"/>
              </a:buClr>
              <a:buFont typeface="Arial" pitchFamily="34" charset="0"/>
              <a:buNone/>
              <a:defRPr sz="1600" b="1">
                <a:solidFill>
                  <a:srgbClr val="C00000"/>
                </a:solidFill>
              </a:defRPr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Extended List Title</a:t>
            </a:r>
          </a:p>
        </p:txBody>
      </p:sp>
      <p:sp>
        <p:nvSpPr>
          <p:cNvPr id="27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3851920" y="2636913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043608" y="2636912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  <p:sp>
        <p:nvSpPr>
          <p:cNvPr id="29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3851920" y="3356993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043608" y="3356992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3851920" y="4077073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043608" y="4077072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  <p:sp>
        <p:nvSpPr>
          <p:cNvPr id="33" name="Content Placeholder 3"/>
          <p:cNvSpPr>
            <a:spLocks noGrp="1"/>
          </p:cNvSpPr>
          <p:nvPr>
            <p:ph sz="half" idx="20" hasCustomPrompt="1"/>
          </p:nvPr>
        </p:nvSpPr>
        <p:spPr>
          <a:xfrm>
            <a:off x="3851920" y="4797153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043608" y="4797152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22" hasCustomPrompt="1"/>
          </p:nvPr>
        </p:nvSpPr>
        <p:spPr>
          <a:xfrm>
            <a:off x="3851920" y="5517233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043608" y="5517232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5291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06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954" y="115888"/>
            <a:ext cx="7139354" cy="609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677" y="1308100"/>
            <a:ext cx="7772400" cy="4711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3485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854B3C-5D0F-4F3F-AEA0-9C40003A8183}" type="slidenum">
              <a:rPr lang="en-IE" smtClean="0">
                <a:solidFill>
                  <a:srgbClr val="000000"/>
                </a:solidFill>
              </a:rPr>
              <a:pPr/>
              <a:t>‹#›</a:t>
            </a:fld>
            <a:endParaRPr lang="en-I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0" y="6453188"/>
            <a:ext cx="9144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E" dirty="0">
              <a:solidFill>
                <a:srgbClr val="000000"/>
              </a:solidFill>
            </a:endParaRPr>
          </a:p>
        </p:txBody>
      </p:sp>
      <p:pic>
        <p:nvPicPr>
          <p:cNvPr id="7" name="Picture 8" descr="C:\Users\brassill_c\AppData\Local\Microsoft\Windows\Temporary Internet Files\Content.Outlook\JKNUNV37\Aughinish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992" y="254000"/>
            <a:ext cx="1494692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677" y="1308100"/>
            <a:ext cx="7772400" cy="4711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257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677" y="1308100"/>
            <a:ext cx="7772400" cy="4711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7020" y="6499225"/>
            <a:ext cx="1905000" cy="2873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IE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3289" y="6486525"/>
            <a:ext cx="2895600" cy="287338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IE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2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552" y="2780928"/>
            <a:ext cx="4752528" cy="1143000"/>
          </a:xfrm>
          <a:prstGeom prst="rect">
            <a:avLst/>
          </a:prstGeom>
        </p:spPr>
        <p:txBody>
          <a:bodyPr/>
          <a:lstStyle>
            <a:lvl1pPr algn="l">
              <a:defRPr sz="3200" b="1" baseline="0"/>
            </a:lvl1pPr>
          </a:lstStyle>
          <a:p>
            <a:r>
              <a:rPr lang="en-US" dirty="0" smtClean="0"/>
              <a:t>Click to Enter Presentation Title</a:t>
            </a: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11188" y="4221163"/>
            <a:ext cx="4752975" cy="792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/>
            </a:lvl1pPr>
          </a:lstStyle>
          <a:p>
            <a:pPr lvl="0"/>
            <a:r>
              <a:rPr lang="en-US" dirty="0" smtClean="0"/>
              <a:t>Click to Enter Subtitle</a:t>
            </a:r>
            <a:endParaRPr lang="en-IE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915816" y="5589240"/>
            <a:ext cx="2304703" cy="36004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/>
            </a:lvl1pPr>
          </a:lstStyle>
          <a:p>
            <a:pPr lvl="0"/>
            <a:r>
              <a:rPr lang="en-US" dirty="0" smtClean="0"/>
              <a:t>Speaker</a:t>
            </a:r>
            <a:endParaRPr lang="en-IE" dirty="0"/>
          </a:p>
        </p:txBody>
      </p:sp>
      <p:pic>
        <p:nvPicPr>
          <p:cNvPr id="6" name="Picture 5" descr="rusal_U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96975"/>
            <a:ext cx="748823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KOLLA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2636838"/>
            <a:ext cx="4067175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475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472" y="1484784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000" b="1"/>
            </a:lvl1pPr>
            <a:lvl2pPr>
              <a:defRPr sz="1800" b="1"/>
            </a:lvl2pPr>
            <a:lvl3pPr>
              <a:defRPr sz="16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99592" y="620688"/>
            <a:ext cx="6551612" cy="287337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559412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ditions or Wa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31640" y="1700808"/>
            <a:ext cx="6766520" cy="36247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>
              <a:defRPr sz="1600" b="1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 smtClean="0"/>
              <a:t>Warning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060848"/>
            <a:ext cx="6768752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 algn="ctr">
              <a:buNone/>
              <a:defRPr sz="16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3866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43608" y="1484784"/>
            <a:ext cx="7344816" cy="4525963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C00000"/>
              </a:buClr>
              <a:buFont typeface="Wingdings" pitchFamily="2" charset="2"/>
              <a:buChar char="q"/>
              <a:defRPr sz="2000" b="1"/>
            </a:lvl1pPr>
            <a:lvl2pPr>
              <a:defRPr sz="1800" b="1"/>
            </a:lvl2pPr>
            <a:lvl3pPr>
              <a:defRPr sz="16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 dirty="0" smtClean="0"/>
              <a:t>Item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20872" y="4046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7787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99592" y="1916832"/>
            <a:ext cx="3528392" cy="38492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sz="18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4008" y="1916832"/>
            <a:ext cx="3528392" cy="38492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sz="18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44008" y="1484784"/>
            <a:ext cx="3527425" cy="43165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865" y="1484784"/>
            <a:ext cx="3527425" cy="43165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20688"/>
            <a:ext cx="6551612" cy="287337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5831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tend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987824" y="148478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043608" y="148478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20688"/>
            <a:ext cx="6551612" cy="287337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IE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987824" y="202484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043608" y="202484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987824" y="256490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043608" y="256490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2987824" y="310496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1043608" y="310496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987824" y="364502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043608" y="364502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2987824" y="418508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043608" y="418508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20" name="Content Placeholder 3"/>
          <p:cNvSpPr>
            <a:spLocks noGrp="1"/>
          </p:cNvSpPr>
          <p:nvPr>
            <p:ph sz="half" idx="23" hasCustomPrompt="1"/>
          </p:nvPr>
        </p:nvSpPr>
        <p:spPr>
          <a:xfrm>
            <a:off x="2987824" y="472514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043608" y="472514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22" name="Content Placeholder 3"/>
          <p:cNvSpPr>
            <a:spLocks noGrp="1"/>
          </p:cNvSpPr>
          <p:nvPr>
            <p:ph sz="half" idx="25" hasCustomPrompt="1"/>
          </p:nvPr>
        </p:nvSpPr>
        <p:spPr>
          <a:xfrm>
            <a:off x="2987824" y="526520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043608" y="526520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7" hasCustomPrompt="1"/>
          </p:nvPr>
        </p:nvSpPr>
        <p:spPr>
          <a:xfrm>
            <a:off x="2987824" y="5805265"/>
            <a:ext cx="5184576" cy="4320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2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1043608" y="5805264"/>
            <a:ext cx="1727919" cy="432047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245442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tended List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851920" y="1916832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043608" y="1916831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44624"/>
            <a:ext cx="7787208" cy="562074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620688"/>
            <a:ext cx="6551612" cy="287337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IE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851920" y="1268760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ctr">
              <a:buClr>
                <a:srgbClr val="C00000"/>
              </a:buClr>
              <a:buFont typeface="Arial" pitchFamily="34" charset="0"/>
              <a:buNone/>
              <a:defRPr sz="1600" b="1">
                <a:solidFill>
                  <a:srgbClr val="C00000"/>
                </a:solidFill>
              </a:defRPr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Extended List Title</a:t>
            </a:r>
          </a:p>
        </p:txBody>
      </p:sp>
      <p:sp>
        <p:nvSpPr>
          <p:cNvPr id="27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3851920" y="2636913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043608" y="2636912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  <p:sp>
        <p:nvSpPr>
          <p:cNvPr id="29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3851920" y="3356993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043608" y="3356992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3851920" y="4077073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043608" y="4077072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  <p:sp>
        <p:nvSpPr>
          <p:cNvPr id="33" name="Content Placeholder 3"/>
          <p:cNvSpPr>
            <a:spLocks noGrp="1"/>
          </p:cNvSpPr>
          <p:nvPr>
            <p:ph sz="half" idx="20" hasCustomPrompt="1"/>
          </p:nvPr>
        </p:nvSpPr>
        <p:spPr>
          <a:xfrm>
            <a:off x="3851920" y="4797153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043608" y="4797152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22" hasCustomPrompt="1"/>
          </p:nvPr>
        </p:nvSpPr>
        <p:spPr>
          <a:xfrm>
            <a:off x="3851920" y="5517233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buClr>
                <a:srgbClr val="C00000"/>
              </a:buClr>
              <a:buFont typeface="Arial" pitchFamily="34" charset="0"/>
              <a:buChar char="•"/>
              <a:defRPr sz="1400" b="1"/>
            </a:lvl1pPr>
            <a:lvl2pPr>
              <a:defRPr sz="1600" b="1"/>
            </a:lvl2pPr>
            <a:lvl3pPr>
              <a:defRPr sz="1400" b="1"/>
            </a:lvl3pPr>
            <a:lvl4pPr>
              <a:defRPr sz="1200" b="1"/>
            </a:lvl4pPr>
            <a:lvl5pPr>
              <a:defRPr sz="12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Enter Text</a:t>
            </a: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043608" y="5517232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1400" b="1">
                <a:solidFill>
                  <a:srgbClr val="C80128"/>
                </a:solidFill>
              </a:defRPr>
            </a:lvl1pPr>
          </a:lstStyle>
          <a:p>
            <a:pPr lvl="0"/>
            <a:r>
              <a:rPr lang="en-US" dirty="0" smtClean="0"/>
              <a:t>Item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621220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DC354B-5D5D-45E6-8EA2-0552DE2A4464}" type="datetimeFigureOut">
              <a:rPr lang="en-IE" smtClean="0">
                <a:solidFill>
                  <a:srgbClr val="04617B">
                    <a:shade val="90000"/>
                  </a:srgbClr>
                </a:solidFill>
              </a:rPr>
              <a:pPr/>
              <a:t>02/05/2012</a:t>
            </a:fld>
            <a:endParaRPr lang="en-IE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lang="en-IE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B38BE672-D5D0-43D3-9540-D75BF7514AD2}" type="slidenum">
              <a:rPr lang="en-IE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IE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30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RANICI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0" y="0"/>
            <a:ext cx="918845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_engl 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7632700" y="0"/>
            <a:ext cx="15113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107950" y="6597650"/>
            <a:ext cx="3698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fld id="{334BF533-8CCB-4B9A-88BE-135776FB9A2D}" type="slidenum">
              <a:rPr lang="ru-RU" sz="1200">
                <a:cs typeface="+mn-cs"/>
              </a:rPr>
              <a:pPr>
                <a:defRPr/>
              </a:pPr>
              <a:t>‹#›</a:t>
            </a:fld>
            <a:endParaRPr lang="ru-RU" sz="12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22" r:id="rId2"/>
    <p:sldLayoutId id="2147483815" r:id="rId3"/>
    <p:sldLayoutId id="2147483816" r:id="rId4"/>
    <p:sldLayoutId id="2147483823" r:id="rId5"/>
    <p:sldLayoutId id="2147483817" r:id="rId6"/>
    <p:sldLayoutId id="2147483818" r:id="rId7"/>
    <p:sldLayoutId id="2147483819" r:id="rId8"/>
    <p:sldLayoutId id="2147483848" r:id="rId9"/>
    <p:sldLayoutId id="2147483858" r:id="rId10"/>
    <p:sldLayoutId id="2147483859" r:id="rId11"/>
    <p:sldLayoutId id="2147483863" r:id="rId12"/>
    <p:sldLayoutId id="2147483865" r:id="rId13"/>
    <p:sldLayoutId id="2147483866" r:id="rId14"/>
    <p:sldLayoutId id="2147483867" r:id="rId15"/>
    <p:sldLayoutId id="2147483868" r:id="rId16"/>
    <p:sldLayoutId id="2147483869" r:id="rId17"/>
    <p:sldLayoutId id="2147483870" r:id="rId18"/>
    <p:sldLayoutId id="2147483874" r:id="rId19"/>
    <p:sldLayoutId id="2147483875" r:id="rId20"/>
    <p:sldLayoutId id="2147483877" r:id="rId21"/>
    <p:sldLayoutId id="2147483878" r:id="rId22"/>
    <p:sldLayoutId id="2147483880" r:id="rId23"/>
    <p:sldLayoutId id="2147483881" r:id="rId24"/>
    <p:sldLayoutId id="2147483882" r:id="rId25"/>
  </p:sldLayoutIdLst>
  <p:transition spd="slow">
    <p:wipe dir="r"/>
  </p:transition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TRANICI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8845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Logo_engl 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32700" y="0"/>
            <a:ext cx="15113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KOLLA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13338" y="2636838"/>
            <a:ext cx="4067175" cy="39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rusal_UC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4213" y="1196975"/>
            <a:ext cx="7488237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6" r:id="rId2"/>
    <p:sldLayoutId id="2147483827" r:id="rId3"/>
    <p:sldLayoutId id="2147483833" r:id="rId4"/>
    <p:sldLayoutId id="2147483834" r:id="rId5"/>
    <p:sldLayoutId id="2147483847" r:id="rId6"/>
    <p:sldLayoutId id="2147483851" r:id="rId7"/>
    <p:sldLayoutId id="2147483861" r:id="rId8"/>
    <p:sldLayoutId id="2147483862" r:id="rId9"/>
  </p:sldLayoutIdLst>
  <p:transition spd="slow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RANICI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8450" cy="689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Logo_engl 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2700" y="0"/>
            <a:ext cx="15113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07950" y="6597650"/>
            <a:ext cx="3698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665196ED-8CEC-4D54-AC70-2F74CC4E54F2}" type="slidenum">
              <a:rPr lang="ru-RU" sz="1200">
                <a:solidFill>
                  <a:srgbClr val="000000"/>
                </a:solidFill>
              </a:rPr>
              <a:pPr/>
              <a:t>‹#›</a:t>
            </a:fld>
            <a:endParaRPr lang="ru-RU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3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RANICI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8450" cy="689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Logo_engl 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00" y="0"/>
            <a:ext cx="15113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07950" y="6597650"/>
            <a:ext cx="3698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665196ED-8CEC-4D54-AC70-2F74CC4E54F2}" type="slidenum">
              <a:rPr lang="ru-RU" sz="1200">
                <a:solidFill>
                  <a:srgbClr val="000000"/>
                </a:solidFill>
              </a:rPr>
              <a:pPr/>
              <a:t>‹#›</a:t>
            </a:fld>
            <a:endParaRPr lang="ru-RU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490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55576" y="3284984"/>
            <a:ext cx="4386266" cy="957268"/>
          </a:xfrm>
        </p:spPr>
        <p:txBody>
          <a:bodyPr/>
          <a:lstStyle/>
          <a:p>
            <a:pPr algn="ctr"/>
            <a:r>
              <a:rPr lang="en-IE" sz="3200" dirty="0" smtClean="0"/>
              <a:t>Our Experience of </a:t>
            </a:r>
            <a:br>
              <a:rPr lang="en-IE" sz="3200" dirty="0" smtClean="0"/>
            </a:br>
            <a:r>
              <a:rPr lang="en-IE" sz="3200" dirty="0" smtClean="0"/>
              <a:t>Graduates</a:t>
            </a:r>
            <a:endParaRPr lang="en-IE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60910" y="5445224"/>
            <a:ext cx="3019202" cy="428625"/>
          </a:xfrm>
        </p:spPr>
        <p:txBody>
          <a:bodyPr/>
          <a:lstStyle/>
          <a:p>
            <a:r>
              <a:rPr lang="en-IE" dirty="0" smtClean="0"/>
              <a:t>Damien Clancy</a:t>
            </a:r>
          </a:p>
          <a:p>
            <a:r>
              <a:rPr lang="en-IE" dirty="0" smtClean="0"/>
              <a:t>Managing Director</a:t>
            </a:r>
          </a:p>
          <a:p>
            <a:r>
              <a:rPr lang="en-IE" dirty="0" err="1" smtClean="0"/>
              <a:t>Rusal</a:t>
            </a:r>
            <a:r>
              <a:rPr lang="en-IE" dirty="0" smtClean="0"/>
              <a:t> </a:t>
            </a:r>
            <a:r>
              <a:rPr lang="en-IE" dirty="0" err="1" smtClean="0"/>
              <a:t>Aughinish</a:t>
            </a:r>
            <a:r>
              <a:rPr lang="en-IE" dirty="0"/>
              <a:t> </a:t>
            </a:r>
            <a:r>
              <a:rPr lang="en-IE" dirty="0" smtClean="0"/>
              <a:t>Alumina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954246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E" sz="2400" dirty="0" smtClean="0"/>
              <a:t>Introduction to Aughinish</a:t>
            </a:r>
          </a:p>
          <a:p>
            <a:pPr>
              <a:lnSpc>
                <a:spcPct val="150000"/>
              </a:lnSpc>
            </a:pPr>
            <a:r>
              <a:rPr lang="en-IE" sz="2400" dirty="0" smtClean="0"/>
              <a:t>The Challenge</a:t>
            </a:r>
          </a:p>
          <a:p>
            <a:pPr>
              <a:lnSpc>
                <a:spcPct val="150000"/>
              </a:lnSpc>
            </a:pPr>
            <a:r>
              <a:rPr lang="en-IE" sz="2400" dirty="0" smtClean="0"/>
              <a:t>How we meet the Challenge</a:t>
            </a:r>
          </a:p>
          <a:p>
            <a:pPr>
              <a:lnSpc>
                <a:spcPct val="150000"/>
              </a:lnSpc>
            </a:pPr>
            <a:r>
              <a:rPr lang="en-IE" sz="2400" dirty="0" smtClean="0"/>
              <a:t>Our “take” on the UL Graduate Attributes</a:t>
            </a:r>
          </a:p>
          <a:p>
            <a:pPr>
              <a:lnSpc>
                <a:spcPct val="150000"/>
              </a:lnSpc>
            </a:pPr>
            <a:r>
              <a:rPr lang="en-IE" sz="2400" dirty="0" smtClean="0"/>
              <a:t>What stops a graduate from being hired?</a:t>
            </a:r>
          </a:p>
          <a:p>
            <a:pPr>
              <a:lnSpc>
                <a:spcPct val="150000"/>
              </a:lnSpc>
            </a:pPr>
            <a:r>
              <a:rPr lang="en-IE" sz="2400" dirty="0" smtClean="0"/>
              <a:t>The Ideal</a:t>
            </a:r>
            <a:endParaRPr lang="en-IE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260648"/>
            <a:ext cx="36118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b="1" dirty="0" smtClean="0">
                <a:solidFill>
                  <a:schemeClr val="tx2"/>
                </a:solidFill>
              </a:rPr>
              <a:t>Table of Contents</a:t>
            </a:r>
            <a:endParaRPr lang="en-IE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1395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27584" y="3429000"/>
            <a:ext cx="4386266" cy="957268"/>
          </a:xfrm>
        </p:spPr>
        <p:txBody>
          <a:bodyPr/>
          <a:lstStyle/>
          <a:p>
            <a:pPr algn="ctr"/>
            <a:r>
              <a:rPr lang="en-IE" sz="3200" dirty="0" smtClean="0"/>
              <a:t>Introduction to Aughinish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712444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9120"/>
            <a:ext cx="7137889" cy="609600"/>
          </a:xfrm>
        </p:spPr>
        <p:txBody>
          <a:bodyPr/>
          <a:lstStyle/>
          <a:p>
            <a:r>
              <a:rPr lang="en-GB" sz="3200" dirty="0" smtClean="0">
                <a:solidFill>
                  <a:srgbClr val="C00000"/>
                </a:solidFill>
                <a:latin typeface="+mn-lt"/>
              </a:rPr>
              <a:t>Bauxite to Alumina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916209" y="1340768"/>
          <a:ext cx="7311582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Photo Editor Photo" r:id="rId4" imgW="9752381" imgH="7314286" progId="">
                  <p:embed/>
                </p:oleObj>
              </mc:Choice>
              <mc:Fallback>
                <p:oleObj name="Photo Editor Photo" r:id="rId4" imgW="9752381" imgH="7314286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209" y="1340768"/>
                        <a:ext cx="7311582" cy="50405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 rot="196391">
            <a:off x="1371600" y="1973374"/>
            <a:ext cx="3200400" cy="181588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rgbClr val="996633"/>
                </a:solidFill>
              </a:rPr>
              <a:t>Bauxite Rock from West Africa and South America</a:t>
            </a:r>
            <a:endParaRPr lang="en-GB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 rot="331779">
            <a:off x="5541066" y="4739910"/>
            <a:ext cx="2614818" cy="830997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GB" sz="4800" b="1" dirty="0">
                <a:solidFill>
                  <a:schemeClr val="bg2"/>
                </a:solidFill>
              </a:rPr>
              <a:t>Alumina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78817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39552" y="337220"/>
            <a:ext cx="6858000" cy="571500"/>
          </a:xfrm>
        </p:spPr>
        <p:txBody>
          <a:bodyPr/>
          <a:lstStyle/>
          <a:p>
            <a:r>
              <a:rPr lang="en-IE" sz="3200" dirty="0" smtClean="0"/>
              <a:t>Aerial View</a:t>
            </a:r>
            <a:endParaRPr lang="en-IE" sz="3200" dirty="0"/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49741" y="1268760"/>
            <a:ext cx="737805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785234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Importance to the Region</a:t>
            </a:r>
            <a:br>
              <a:rPr lang="en-IE" dirty="0" smtClean="0"/>
            </a:br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85813" y="1428750"/>
            <a:ext cx="8250683" cy="49291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E" dirty="0" smtClean="0"/>
              <a:t>€</a:t>
            </a:r>
            <a:r>
              <a:rPr lang="en-IE" dirty="0" smtClean="0">
                <a:solidFill>
                  <a:srgbClr val="C00000"/>
                </a:solidFill>
              </a:rPr>
              <a:t>40.0</a:t>
            </a:r>
            <a:r>
              <a:rPr lang="en-IE" dirty="0" smtClean="0"/>
              <a:t> million in Aughinish salaries alone</a:t>
            </a:r>
          </a:p>
          <a:p>
            <a:pPr>
              <a:lnSpc>
                <a:spcPct val="150000"/>
              </a:lnSpc>
            </a:pPr>
            <a:r>
              <a:rPr lang="en-IE" dirty="0" smtClean="0"/>
              <a:t>€</a:t>
            </a:r>
            <a:r>
              <a:rPr lang="en-IE" dirty="0" smtClean="0">
                <a:solidFill>
                  <a:srgbClr val="C00000"/>
                </a:solidFill>
              </a:rPr>
              <a:t>55.0</a:t>
            </a:r>
            <a:r>
              <a:rPr lang="en-IE" dirty="0" smtClean="0"/>
              <a:t> million in Materials and Services in Ireland</a:t>
            </a:r>
          </a:p>
          <a:p>
            <a:pPr>
              <a:lnSpc>
                <a:spcPct val="150000"/>
              </a:lnSpc>
            </a:pPr>
            <a:r>
              <a:rPr lang="en-IE" dirty="0" smtClean="0"/>
              <a:t>€</a:t>
            </a:r>
            <a:r>
              <a:rPr lang="en-IE" dirty="0" smtClean="0">
                <a:solidFill>
                  <a:srgbClr val="C00000"/>
                </a:solidFill>
              </a:rPr>
              <a:t>20.0</a:t>
            </a:r>
            <a:r>
              <a:rPr lang="en-IE" dirty="0" smtClean="0"/>
              <a:t> million Capital Investment 2011</a:t>
            </a:r>
          </a:p>
          <a:p>
            <a:pPr>
              <a:lnSpc>
                <a:spcPct val="150000"/>
              </a:lnSpc>
            </a:pPr>
            <a:r>
              <a:rPr lang="en-IE" dirty="0" smtClean="0"/>
              <a:t>€ </a:t>
            </a:r>
            <a:r>
              <a:rPr lang="en-IE" dirty="0" smtClean="0">
                <a:solidFill>
                  <a:srgbClr val="C00000"/>
                </a:solidFill>
              </a:rPr>
              <a:t>3.3</a:t>
            </a:r>
            <a:r>
              <a:rPr lang="en-IE" dirty="0" smtClean="0"/>
              <a:t>  million in rates to Limerick County Council</a:t>
            </a:r>
          </a:p>
          <a:p>
            <a:pPr lvl="1">
              <a:lnSpc>
                <a:spcPct val="150000"/>
              </a:lnSpc>
            </a:pPr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124313788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39552" y="337220"/>
            <a:ext cx="6858000" cy="571500"/>
          </a:xfrm>
        </p:spPr>
        <p:txBody>
          <a:bodyPr/>
          <a:lstStyle/>
          <a:p>
            <a:r>
              <a:rPr lang="en-IE" sz="3200" dirty="0" smtClean="0">
                <a:solidFill>
                  <a:srgbClr val="D60000"/>
                </a:solidFill>
              </a:rPr>
              <a:t>Impact on the </a:t>
            </a:r>
            <a:r>
              <a:rPr lang="en-IE" sz="3200" dirty="0">
                <a:solidFill>
                  <a:srgbClr val="D60000"/>
                </a:solidFill>
              </a:rPr>
              <a:t>R</a:t>
            </a:r>
            <a:r>
              <a:rPr lang="en-IE" sz="3200" dirty="0" smtClean="0">
                <a:solidFill>
                  <a:srgbClr val="D60000"/>
                </a:solidFill>
              </a:rPr>
              <a:t>egion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9552" y="1556792"/>
            <a:ext cx="8604448" cy="5112568"/>
          </a:xfrm>
        </p:spPr>
        <p:txBody>
          <a:bodyPr/>
          <a:lstStyle/>
          <a:p>
            <a:r>
              <a:rPr lang="en-IE" sz="2000" b="0" dirty="0" smtClean="0"/>
              <a:t>450 Aughinish Employees</a:t>
            </a:r>
          </a:p>
          <a:p>
            <a:r>
              <a:rPr lang="en-IE" sz="2000" b="0" dirty="0" smtClean="0"/>
              <a:t>250 Full-time Service Contractors</a:t>
            </a:r>
            <a:endParaRPr lang="en-IE" b="0" dirty="0" smtClean="0"/>
          </a:p>
          <a:p>
            <a:r>
              <a:rPr lang="en-IE" sz="2000" b="0" dirty="0" smtClean="0"/>
              <a:t>  50 Ancillary Services:  </a:t>
            </a:r>
          </a:p>
          <a:p>
            <a:pPr lvl="1"/>
            <a:r>
              <a:rPr lang="en-IE" b="0" dirty="0" smtClean="0">
                <a:solidFill>
                  <a:srgbClr val="FF0000"/>
                </a:solidFill>
              </a:rPr>
              <a:t>Canteen </a:t>
            </a:r>
          </a:p>
          <a:p>
            <a:pPr lvl="1"/>
            <a:r>
              <a:rPr lang="en-IE" b="0" dirty="0" smtClean="0">
                <a:solidFill>
                  <a:srgbClr val="FF0000"/>
                </a:solidFill>
              </a:rPr>
              <a:t>Cleaning Services</a:t>
            </a:r>
          </a:p>
          <a:p>
            <a:pPr lvl="1"/>
            <a:r>
              <a:rPr lang="en-IE" b="0" dirty="0" smtClean="0">
                <a:solidFill>
                  <a:srgbClr val="FF0000"/>
                </a:solidFill>
              </a:rPr>
              <a:t>Landscaping</a:t>
            </a:r>
          </a:p>
          <a:p>
            <a:pPr lvl="1"/>
            <a:endParaRPr lang="en-IE" dirty="0"/>
          </a:p>
          <a:p>
            <a:pPr>
              <a:buFont typeface="Wingdings" pitchFamily="2" charset="2"/>
              <a:buChar char="ü"/>
            </a:pPr>
            <a:r>
              <a:rPr lang="en-IE" b="0" dirty="0" smtClean="0">
                <a:solidFill>
                  <a:srgbClr val="C00000"/>
                </a:solidFill>
              </a:rPr>
              <a:t>Over 700 jobs on-site</a:t>
            </a:r>
          </a:p>
          <a:p>
            <a:pPr lvl="1"/>
            <a:r>
              <a:rPr lang="en-IE" b="0" dirty="0" smtClean="0">
                <a:solidFill>
                  <a:srgbClr val="C00000"/>
                </a:solidFill>
              </a:rPr>
              <a:t>Over half of these have third-level qualifications in a variety of disciplines</a:t>
            </a:r>
          </a:p>
          <a:p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14592378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356992"/>
            <a:ext cx="4386266" cy="957268"/>
          </a:xfrm>
        </p:spPr>
        <p:txBody>
          <a:bodyPr/>
          <a:lstStyle/>
          <a:p>
            <a:pPr algn="ctr"/>
            <a:r>
              <a:rPr lang="en-IE" sz="3200" dirty="0" smtClean="0"/>
              <a:t>The Challenge - Communication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24541873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/>
          <p:cNvSpPr>
            <a:spLocks noGrp="1" noChangeArrowheads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Organisation Design</a:t>
            </a:r>
            <a:endParaRPr lang="en-US" dirty="0"/>
          </a:p>
        </p:txBody>
      </p:sp>
      <p:sp>
        <p:nvSpPr>
          <p:cNvPr id="113669" name="Rectangle 5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sz="2000" dirty="0" smtClean="0"/>
              <a:t>Values and Principles</a:t>
            </a:r>
          </a:p>
          <a:p>
            <a:pPr lvl="1"/>
            <a:r>
              <a:rPr lang="en-IE" sz="1800" dirty="0" smtClean="0">
                <a:solidFill>
                  <a:srgbClr val="FF0000"/>
                </a:solidFill>
              </a:rPr>
              <a:t>Performance, Accountability, Recognition, Integrity, Trust</a:t>
            </a:r>
          </a:p>
          <a:p>
            <a:pPr lvl="1"/>
            <a:endParaRPr lang="en-IE" sz="1800" dirty="0" smtClean="0"/>
          </a:p>
          <a:p>
            <a:r>
              <a:rPr lang="en-IE" sz="2000" dirty="0" smtClean="0"/>
              <a:t>Flat organisation </a:t>
            </a:r>
          </a:p>
          <a:p>
            <a:pPr lvl="1"/>
            <a:r>
              <a:rPr lang="en-IE" sz="1800" dirty="0" smtClean="0">
                <a:solidFill>
                  <a:srgbClr val="FF0000"/>
                </a:solidFill>
              </a:rPr>
              <a:t>Self Directed </a:t>
            </a:r>
          </a:p>
          <a:p>
            <a:pPr lvl="1"/>
            <a:r>
              <a:rPr lang="en-US" sz="1800" dirty="0" smtClean="0">
                <a:solidFill>
                  <a:srgbClr val="FF0000"/>
                </a:solidFill>
              </a:rPr>
              <a:t>50 “self managed teams” (5-8 members)</a:t>
            </a:r>
          </a:p>
          <a:p>
            <a:pPr lvl="1"/>
            <a:r>
              <a:rPr lang="en-IE" sz="1800" dirty="0" smtClean="0">
                <a:solidFill>
                  <a:srgbClr val="FF0000"/>
                </a:solidFill>
              </a:rPr>
              <a:t>Teamwork based</a:t>
            </a:r>
          </a:p>
          <a:p>
            <a:pPr lvl="1"/>
            <a:r>
              <a:rPr lang="en-IE" sz="1800" dirty="0" smtClean="0">
                <a:solidFill>
                  <a:srgbClr val="FF0000"/>
                </a:solidFill>
              </a:rPr>
              <a:t>Reduced supervision</a:t>
            </a:r>
          </a:p>
          <a:p>
            <a:pPr lvl="1"/>
            <a:r>
              <a:rPr lang="en-IE" sz="1800" dirty="0" smtClean="0">
                <a:solidFill>
                  <a:srgbClr val="FF0000"/>
                </a:solidFill>
              </a:rPr>
              <a:t>Accountable autonomy</a:t>
            </a:r>
            <a:endParaRPr lang="en-IE" sz="1800" dirty="0">
              <a:solidFill>
                <a:srgbClr val="FF0000"/>
              </a:solidFill>
            </a:endParaRPr>
          </a:p>
          <a:p>
            <a:pPr lvl="1"/>
            <a:r>
              <a:rPr lang="en-IE" sz="1800" dirty="0" smtClean="0">
                <a:solidFill>
                  <a:srgbClr val="FF0000"/>
                </a:solidFill>
              </a:rPr>
              <a:t>Increased </a:t>
            </a:r>
            <a:r>
              <a:rPr lang="en-IE" sz="1800" dirty="0">
                <a:solidFill>
                  <a:srgbClr val="FF0000"/>
                </a:solidFill>
              </a:rPr>
              <a:t>engagement </a:t>
            </a:r>
          </a:p>
          <a:p>
            <a:pPr marL="457200" lvl="1" indent="0">
              <a:buNone/>
            </a:pPr>
            <a:endParaRPr lang="en-IE" sz="1800" dirty="0" smtClean="0"/>
          </a:p>
          <a:p>
            <a:r>
              <a:rPr lang="en-IE" sz="2000" dirty="0" smtClean="0"/>
              <a:t>Business Management Systems</a:t>
            </a:r>
          </a:p>
          <a:p>
            <a:endParaRPr lang="en-IE" sz="2000" dirty="0"/>
          </a:p>
          <a:p>
            <a:r>
              <a:rPr lang="en-IE" sz="2000" dirty="0" smtClean="0"/>
              <a:t>Continuous Improvement Focus</a:t>
            </a:r>
            <a:endParaRPr lang="en-US" sz="1800" dirty="0" smtClean="0"/>
          </a:p>
          <a:p>
            <a:endParaRPr lang="en-IE" sz="2000" dirty="0" smtClean="0"/>
          </a:p>
          <a:p>
            <a:endParaRPr lang="en-US" sz="20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01242019"/>
              </p:ext>
            </p:extLst>
          </p:nvPr>
        </p:nvGraphicFramePr>
        <p:xfrm>
          <a:off x="5868144" y="2492896"/>
          <a:ext cx="2808312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63847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39552" y="404664"/>
            <a:ext cx="6786563" cy="428625"/>
          </a:xfrm>
        </p:spPr>
        <p:txBody>
          <a:bodyPr/>
          <a:lstStyle/>
          <a:p>
            <a:r>
              <a:rPr lang="en-US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</a:t>
            </a:r>
            <a:r>
              <a:rPr lang="ru-RU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 </a:t>
            </a:r>
            <a:r>
              <a:rPr lang="en-US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RUSAL: </a:t>
            </a:r>
            <a:r>
              <a:rPr lang="en-US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Moscow centered</a:t>
            </a:r>
            <a:endParaRPr lang="en-IE" sz="2400" dirty="0"/>
          </a:p>
        </p:txBody>
      </p:sp>
      <p:pic>
        <p:nvPicPr>
          <p:cNvPr id="7173" name="Picture 102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9" y="1527662"/>
            <a:ext cx="8038402" cy="470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9509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7" name="Group 19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7553488"/>
              </p:ext>
            </p:extLst>
          </p:nvPr>
        </p:nvGraphicFramePr>
        <p:xfrm>
          <a:off x="755576" y="1412776"/>
          <a:ext cx="8125728" cy="468471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071958"/>
                <a:gridCol w="1948891"/>
                <a:gridCol w="1042766"/>
                <a:gridCol w="1041294"/>
                <a:gridCol w="1042767"/>
                <a:gridCol w="978052"/>
              </a:tblGrid>
              <a:tr h="741484"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horzOverflow="overflow">
                    <a:solidFill>
                      <a:srgbClr val="C90128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IE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1983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rgbClr val="C90128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IE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1985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rgbClr val="C90128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IE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1995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rgbClr val="C90128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IE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1999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rgbClr val="C90128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IE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2007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rgbClr val="C90128"/>
                    </a:solidFill>
                  </a:tcPr>
                </a:tc>
              </a:tr>
              <a:tr h="789116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Anaconda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horzOverflow="overflow">
                    <a:solidFill>
                      <a:srgbClr val="C90128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25%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8528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Billiton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horzOverflow="overflow">
                    <a:solidFill>
                      <a:srgbClr val="C90128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35%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35%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8528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Alcan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horzOverflow="overflow">
                    <a:solidFill>
                      <a:srgbClr val="C90128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40%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65%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100%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anchorCtr="1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8528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Glencore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horzOverflow="overflow">
                    <a:solidFill>
                      <a:srgbClr val="C90128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100%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85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IE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United Company RUSAL</a:t>
                      </a:r>
                      <a:endParaRPr kumimoji="0" lang="en-IE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horzOverflow="overflow">
                    <a:solidFill>
                      <a:srgbClr val="C90128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chemeClr val="tx2"/>
                        </a:buClr>
                        <a:buSzPct val="12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100%</a:t>
                      </a:r>
                      <a:endParaRPr kumimoji="0" lang="en-IE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193"/>
          <p:cNvSpPr>
            <a:spLocks noGrp="1" noChangeArrowheads="1"/>
          </p:cNvSpPr>
          <p:nvPr>
            <p:ph type="title" idx="4294967295"/>
          </p:nvPr>
        </p:nvSpPr>
        <p:spPr>
          <a:xfrm>
            <a:off x="526165" y="250244"/>
            <a:ext cx="7200000" cy="648000"/>
          </a:xfrm>
          <a:prstGeom prst="rect">
            <a:avLst/>
          </a:prstGeom>
        </p:spPr>
        <p:txBody>
          <a:bodyPr anchor="ctr"/>
          <a:lstStyle/>
          <a:p>
            <a:pPr algn="l" eaLnBrk="1" hangingPunct="1"/>
            <a:r>
              <a:rPr lang="en-IE" sz="3200" b="1" dirty="0" smtClean="0">
                <a:latin typeface="+mn-lt"/>
              </a:rPr>
              <a:t>Fifth Owner</a:t>
            </a:r>
          </a:p>
        </p:txBody>
      </p:sp>
    </p:spTree>
    <p:extLst>
      <p:ext uri="{BB962C8B-B14F-4D97-AF65-F5344CB8AC3E}">
        <p14:creationId xmlns:p14="http://schemas.microsoft.com/office/powerpoint/2010/main" val="27759235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7769"/>
            <a:ext cx="8085584" cy="648000"/>
          </a:xfrm>
        </p:spPr>
        <p:txBody>
          <a:bodyPr anchor="ctr"/>
          <a:lstStyle/>
          <a:p>
            <a:pPr algn="l"/>
            <a:r>
              <a:rPr lang="en-IE" sz="3200" b="1" dirty="0" smtClean="0"/>
              <a:t>Communication assumptions</a:t>
            </a:r>
            <a:endParaRPr lang="en-IE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40768"/>
            <a:ext cx="8075240" cy="4983832"/>
          </a:xfrm>
        </p:spPr>
        <p:txBody>
          <a:bodyPr>
            <a:normAutofit/>
          </a:bodyPr>
          <a:lstStyle/>
          <a:p>
            <a:pPr marL="0" indent="0">
              <a:buClr>
                <a:schemeClr val="tx2"/>
              </a:buClr>
              <a:buNone/>
            </a:pPr>
            <a:endParaRPr lang="en-IE" sz="2400" b="1" dirty="0"/>
          </a:p>
          <a:p>
            <a:pPr>
              <a:buClr>
                <a:schemeClr val="tx2"/>
              </a:buClr>
            </a:pPr>
            <a:r>
              <a:rPr lang="en-IE" sz="2400" b="1" dirty="0" smtClean="0"/>
              <a:t>Culture model</a:t>
            </a:r>
          </a:p>
          <a:p>
            <a:pPr>
              <a:buNone/>
            </a:pPr>
            <a:endParaRPr lang="en-IE" sz="2400" b="1" dirty="0" smtClean="0"/>
          </a:p>
          <a:p>
            <a:pPr>
              <a:buNone/>
            </a:pPr>
            <a:endParaRPr lang="en-IE" sz="2400" b="1" dirty="0" smtClean="0"/>
          </a:p>
          <a:p>
            <a:pPr>
              <a:buClr>
                <a:schemeClr val="tx2"/>
              </a:buClr>
            </a:pPr>
            <a:r>
              <a:rPr lang="en-IE" sz="2400" b="1" dirty="0"/>
              <a:t>Cultural compatibility</a:t>
            </a:r>
          </a:p>
          <a:p>
            <a:pPr marL="0" indent="0">
              <a:buNone/>
            </a:pPr>
            <a:endParaRPr lang="en-IE" sz="2400" b="1" dirty="0" smtClean="0"/>
          </a:p>
          <a:p>
            <a:pPr marL="0" indent="0">
              <a:buNone/>
            </a:pPr>
            <a:endParaRPr lang="en-IE" sz="2400" b="1" dirty="0" smtClean="0"/>
          </a:p>
          <a:p>
            <a:pPr>
              <a:buClr>
                <a:schemeClr val="tx2"/>
              </a:buClr>
            </a:pPr>
            <a:r>
              <a:rPr lang="en-IE" sz="2400" b="1" dirty="0"/>
              <a:t>Bridging cultural </a:t>
            </a:r>
            <a:r>
              <a:rPr lang="en-IE" sz="2400" b="1" dirty="0" smtClean="0"/>
              <a:t>gap</a:t>
            </a:r>
          </a:p>
          <a:p>
            <a:pPr>
              <a:buClr>
                <a:schemeClr val="tx2"/>
              </a:buClr>
            </a:pPr>
            <a:endParaRPr lang="en-IE" sz="2400" b="1" dirty="0" smtClean="0"/>
          </a:p>
          <a:p>
            <a:pPr>
              <a:buClr>
                <a:schemeClr val="tx2"/>
              </a:buClr>
            </a:pPr>
            <a:endParaRPr lang="en-IE" sz="2400" b="1" dirty="0"/>
          </a:p>
          <a:p>
            <a:pPr>
              <a:buClr>
                <a:schemeClr val="tx2"/>
              </a:buClr>
            </a:pPr>
            <a:r>
              <a:rPr lang="en-IE" sz="2400" b="1" dirty="0" smtClean="0"/>
              <a:t>“</a:t>
            </a:r>
            <a:r>
              <a:rPr lang="en-IE" sz="2400" b="1" dirty="0"/>
              <a:t>They” can be Owners, Government Bodies </a:t>
            </a:r>
            <a:r>
              <a:rPr lang="en-IE" sz="2400" b="1" dirty="0" err="1"/>
              <a:t>etc</a:t>
            </a:r>
            <a:endParaRPr lang="en-IE" sz="2400" b="1" dirty="0"/>
          </a:p>
          <a:p>
            <a:endParaRPr lang="en-IE" dirty="0"/>
          </a:p>
          <a:p>
            <a:endParaRPr lang="en-IE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00306061"/>
              </p:ext>
            </p:extLst>
          </p:nvPr>
        </p:nvGraphicFramePr>
        <p:xfrm>
          <a:off x="3838128" y="1340768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0754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356992"/>
            <a:ext cx="4824536" cy="957268"/>
          </a:xfrm>
        </p:spPr>
        <p:txBody>
          <a:bodyPr/>
          <a:lstStyle/>
          <a:p>
            <a:pPr algn="ctr"/>
            <a:r>
              <a:rPr lang="en-IE" sz="3200" dirty="0" smtClean="0"/>
              <a:t>How We Meet the </a:t>
            </a:r>
            <a:br>
              <a:rPr lang="en-IE" sz="3200" dirty="0" smtClean="0"/>
            </a:br>
            <a:r>
              <a:rPr lang="en-IE" sz="3200" dirty="0" smtClean="0"/>
              <a:t>Challenge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37209745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39552" y="288032"/>
            <a:ext cx="7384334" cy="1052736"/>
          </a:xfrm>
        </p:spPr>
        <p:txBody>
          <a:bodyPr/>
          <a:lstStyle/>
          <a:p>
            <a:r>
              <a:rPr lang="en-IE" dirty="0" smtClean="0"/>
              <a:t>Educational Requirements</a:t>
            </a:r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9552" y="1428750"/>
            <a:ext cx="8424935" cy="4929188"/>
          </a:xfrm>
        </p:spPr>
        <p:txBody>
          <a:bodyPr/>
          <a:lstStyle/>
          <a:p>
            <a:r>
              <a:rPr lang="en-IE" dirty="0" smtClean="0"/>
              <a:t>Ever increasing number of roles requiring Degree and above</a:t>
            </a: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Mechanical Engineers</a:t>
            </a: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Chemical Engineers</a:t>
            </a: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R&amp;D Engineers</a:t>
            </a: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Electrical and Instrumentation Engineers</a:t>
            </a: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Control Systems Engineers</a:t>
            </a: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Industrial Chemists</a:t>
            </a: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Administration</a:t>
            </a:r>
            <a:endParaRPr lang="en-IE" dirty="0">
              <a:solidFill>
                <a:srgbClr val="FF0000"/>
              </a:solidFill>
            </a:endParaRP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Increasingly – operator positions are becoming gateway positions</a:t>
            </a:r>
          </a:p>
          <a:p>
            <a:pPr lvl="2"/>
            <a:endParaRPr lang="en-IE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9673376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39552" y="337220"/>
            <a:ext cx="6858000" cy="571500"/>
          </a:xfrm>
        </p:spPr>
        <p:txBody>
          <a:bodyPr/>
          <a:lstStyle/>
          <a:p>
            <a:r>
              <a:rPr lang="en-IE" sz="3200" dirty="0" smtClean="0"/>
              <a:t>Graduate Key Skills and Abilities </a:t>
            </a:r>
            <a:endParaRPr lang="en-IE" sz="3200" dirty="0"/>
          </a:p>
        </p:txBody>
      </p:sp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96993">
            <a:off x="1192356" y="1770326"/>
            <a:ext cx="2971850" cy="431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851919" y="1285860"/>
            <a:ext cx="4974091" cy="5095468"/>
          </a:xfrm>
        </p:spPr>
        <p:txBody>
          <a:bodyPr/>
          <a:lstStyle/>
          <a:p>
            <a:r>
              <a:rPr lang="en-IE" sz="2000" b="0" dirty="0" smtClean="0"/>
              <a:t>Strong report writing and presentation </a:t>
            </a:r>
          </a:p>
          <a:p>
            <a:pPr lvl="0"/>
            <a:r>
              <a:rPr lang="en-GB" sz="2000" b="0" dirty="0"/>
              <a:t>Good communication and </a:t>
            </a:r>
            <a:r>
              <a:rPr lang="en-GB" sz="2000" b="0" dirty="0" smtClean="0"/>
              <a:t>mediation</a:t>
            </a:r>
          </a:p>
          <a:p>
            <a:r>
              <a:rPr lang="en-GB" sz="2000" b="0" dirty="0" smtClean="0"/>
              <a:t>Ability to listen</a:t>
            </a:r>
          </a:p>
          <a:p>
            <a:r>
              <a:rPr lang="en-GB" sz="2000" b="0" dirty="0" smtClean="0"/>
              <a:t>Development </a:t>
            </a:r>
            <a:r>
              <a:rPr lang="en-GB" sz="2000" b="0" dirty="0"/>
              <a:t>and delivery of training </a:t>
            </a:r>
            <a:r>
              <a:rPr lang="en-GB" sz="2000" b="0" dirty="0" smtClean="0"/>
              <a:t>packages</a:t>
            </a:r>
            <a:endParaRPr lang="en-IE" sz="2000" b="0" dirty="0"/>
          </a:p>
          <a:p>
            <a:r>
              <a:rPr lang="en-GB" sz="2000" b="0" dirty="0" smtClean="0"/>
              <a:t> </a:t>
            </a:r>
            <a:r>
              <a:rPr lang="en-GB" sz="2000" b="0" dirty="0"/>
              <a:t>Ability to work on own initiative in a team </a:t>
            </a:r>
            <a:r>
              <a:rPr lang="en-GB" sz="2000" b="0" dirty="0" smtClean="0"/>
              <a:t>environment</a:t>
            </a:r>
          </a:p>
          <a:p>
            <a:pPr lvl="0"/>
            <a:r>
              <a:rPr lang="en-GB" sz="2000" b="0" dirty="0"/>
              <a:t>Ability to influence </a:t>
            </a:r>
            <a:endParaRPr lang="en-IE" sz="2000" b="0" dirty="0"/>
          </a:p>
          <a:p>
            <a:pPr lvl="0"/>
            <a:r>
              <a:rPr lang="en-GB" sz="2000" b="0" dirty="0"/>
              <a:t>Ability to conduct efficient and effective meetings and </a:t>
            </a:r>
            <a:r>
              <a:rPr lang="en-GB" sz="2000" b="0" dirty="0" smtClean="0"/>
              <a:t>reviews</a:t>
            </a:r>
            <a:endParaRPr lang="en-IE" sz="2000" b="0" dirty="0"/>
          </a:p>
          <a:p>
            <a:pPr lvl="0"/>
            <a:r>
              <a:rPr lang="en-GB" sz="2000" b="0" dirty="0" smtClean="0"/>
              <a:t>Ability </a:t>
            </a:r>
            <a:r>
              <a:rPr lang="en-GB" sz="2000" b="0" dirty="0"/>
              <a:t>to work under pressure, speed and accuracy</a:t>
            </a:r>
            <a:endParaRPr lang="en-IE" sz="2000" b="0" dirty="0"/>
          </a:p>
          <a:p>
            <a:pPr lvl="0"/>
            <a:r>
              <a:rPr lang="en-GB" sz="2000" b="0" dirty="0"/>
              <a:t>Ability to multi-task</a:t>
            </a:r>
            <a:endParaRPr lang="en-IE" sz="2000" b="0" dirty="0"/>
          </a:p>
          <a:p>
            <a:endParaRPr lang="en-IE" sz="1800" dirty="0"/>
          </a:p>
          <a:p>
            <a:pPr lvl="0"/>
            <a:endParaRPr lang="en-IE" sz="1800" dirty="0"/>
          </a:p>
          <a:p>
            <a:endParaRPr lang="en-IE" sz="1800" dirty="0"/>
          </a:p>
        </p:txBody>
      </p:sp>
    </p:spTree>
    <p:extLst>
      <p:ext uri="{BB962C8B-B14F-4D97-AF65-F5344CB8AC3E}">
        <p14:creationId xmlns:p14="http://schemas.microsoft.com/office/powerpoint/2010/main" val="34922620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39552" y="337220"/>
            <a:ext cx="6858000" cy="571500"/>
          </a:xfrm>
        </p:spPr>
        <p:txBody>
          <a:bodyPr/>
          <a:lstStyle/>
          <a:p>
            <a:r>
              <a:rPr lang="en-IE" sz="3200" dirty="0" smtClean="0"/>
              <a:t>Information Reliant</a:t>
            </a:r>
            <a:endParaRPr lang="en-IE" sz="3200" dirty="0"/>
          </a:p>
        </p:txBody>
      </p: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20471">
            <a:off x="857572" y="1871524"/>
            <a:ext cx="4426551" cy="3777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641042" y="1592148"/>
            <a:ext cx="3323446" cy="4429140"/>
          </a:xfrm>
        </p:spPr>
        <p:txBody>
          <a:bodyPr/>
          <a:lstStyle/>
          <a:p>
            <a:r>
              <a:rPr lang="en-IE" b="0" dirty="0" smtClean="0"/>
              <a:t>Day to day working</a:t>
            </a:r>
          </a:p>
          <a:p>
            <a:r>
              <a:rPr lang="en-IE" b="0" dirty="0" smtClean="0"/>
              <a:t>Requires succinct approach</a:t>
            </a:r>
          </a:p>
          <a:p>
            <a:r>
              <a:rPr lang="en-IE" b="0" dirty="0" smtClean="0"/>
              <a:t>Accuracy</a:t>
            </a:r>
          </a:p>
          <a:p>
            <a:r>
              <a:rPr lang="en-IE" b="0" dirty="0" smtClean="0"/>
              <a:t>Good use of text</a:t>
            </a:r>
          </a:p>
          <a:p>
            <a:r>
              <a:rPr lang="en-IE" b="0" dirty="0" smtClean="0"/>
              <a:t>Grammar</a:t>
            </a:r>
          </a:p>
          <a:p>
            <a:r>
              <a:rPr lang="en-IE" b="0" dirty="0" smtClean="0"/>
              <a:t>Spelling </a:t>
            </a:r>
          </a:p>
          <a:p>
            <a:pPr lvl="1"/>
            <a:r>
              <a:rPr lang="en-IE" sz="1800" b="0" dirty="0" smtClean="0"/>
              <a:t>Not text-speak</a:t>
            </a:r>
            <a:endParaRPr lang="en-IE" sz="1800" b="0" dirty="0"/>
          </a:p>
        </p:txBody>
      </p:sp>
    </p:spTree>
    <p:extLst>
      <p:ext uri="{BB962C8B-B14F-4D97-AF65-F5344CB8AC3E}">
        <p14:creationId xmlns:p14="http://schemas.microsoft.com/office/powerpoint/2010/main" val="38670485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A Taste Of The Issues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85813" y="1428750"/>
            <a:ext cx="7818635" cy="4929188"/>
          </a:xfrm>
        </p:spPr>
        <p:txBody>
          <a:bodyPr/>
          <a:lstStyle/>
          <a:p>
            <a:r>
              <a:rPr lang="en-IE" sz="2000" dirty="0" smtClean="0"/>
              <a:t>Report writing – no student writes reports</a:t>
            </a:r>
            <a:r>
              <a:rPr lang="en-IE" sz="2000" i="1" dirty="0" smtClean="0"/>
              <a:t>….same ones in circulation since I was in College</a:t>
            </a:r>
          </a:p>
          <a:p>
            <a:r>
              <a:rPr lang="en-IE" sz="2000" dirty="0"/>
              <a:t>Difficulty understanding that “not a graduate” does not mean “not an expert”</a:t>
            </a:r>
          </a:p>
          <a:p>
            <a:r>
              <a:rPr lang="en-IE" sz="2000" dirty="0" smtClean="0"/>
              <a:t>Need to understand </a:t>
            </a:r>
            <a:r>
              <a:rPr lang="en-IE" sz="2000" dirty="0"/>
              <a:t>that “Wikipedia” is not always right!</a:t>
            </a:r>
          </a:p>
          <a:p>
            <a:r>
              <a:rPr lang="en-IE" sz="2000" dirty="0"/>
              <a:t>Dependency on </a:t>
            </a:r>
            <a:r>
              <a:rPr lang="en-IE" sz="2000" dirty="0" smtClean="0"/>
              <a:t>twitter/texting language… </a:t>
            </a:r>
            <a:r>
              <a:rPr lang="en-IE" sz="2000" b="1" i="1" dirty="0" smtClean="0">
                <a:solidFill>
                  <a:srgbClr val="C00000"/>
                </a:solidFill>
              </a:rPr>
              <a:t>cul8r</a:t>
            </a:r>
          </a:p>
          <a:p>
            <a:pPr marL="0" indent="0">
              <a:buNone/>
            </a:pPr>
            <a:endParaRPr lang="en-IE" sz="2000" dirty="0" smtClean="0"/>
          </a:p>
          <a:p>
            <a:pPr marL="0" indent="0">
              <a:buNone/>
            </a:pPr>
            <a:r>
              <a:rPr lang="en-IE" sz="2000" dirty="0" smtClean="0"/>
              <a:t>The reality of work</a:t>
            </a:r>
          </a:p>
          <a:p>
            <a:r>
              <a:rPr lang="en-IE" sz="2000" i="1" dirty="0" smtClean="0"/>
              <a:t>“I don’t like all this paperwork”</a:t>
            </a:r>
          </a:p>
          <a:p>
            <a:r>
              <a:rPr lang="en-IE" sz="2000" i="1" dirty="0" smtClean="0"/>
              <a:t>“Why do I have to explain what I’m doing”</a:t>
            </a:r>
          </a:p>
          <a:p>
            <a:r>
              <a:rPr lang="en-IE" sz="2000" i="1" dirty="0" smtClean="0"/>
              <a:t>“Why do I have to go to all these meetings”</a:t>
            </a:r>
          </a:p>
          <a:p>
            <a:r>
              <a:rPr lang="en-IE" sz="2000" i="1" dirty="0" smtClean="0"/>
              <a:t>“I’m an engineer – I don’t have to be good at grammar”</a:t>
            </a:r>
            <a:endParaRPr lang="en-IE" sz="2000" i="1" dirty="0"/>
          </a:p>
          <a:p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17711574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2444995" y="620564"/>
            <a:ext cx="3323446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endParaRPr lang="ru-RU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1182085" y="1340768"/>
            <a:ext cx="6381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IE" sz="12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US" dirty="0" smtClean="0"/>
              <a:t>General Writing Skills</a:t>
            </a:r>
            <a:r>
              <a:rPr lang="ru-RU" dirty="0" smtClean="0"/>
              <a:t/>
            </a:r>
            <a:br>
              <a:rPr lang="ru-RU" dirty="0" smtClean="0"/>
            </a:b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en-IE" sz="2400" dirty="0" smtClean="0"/>
              <a:t>A review of “Requests For Appropriation” of funds (Capital Spend) over the past year has identified the following top 5 list of poor writing skills</a:t>
            </a:r>
          </a:p>
          <a:p>
            <a:endParaRPr lang="en-IE" sz="24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IE" sz="2000" dirty="0" smtClean="0"/>
              <a:t>Use of jargon/technical words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IE" sz="2000" dirty="0" smtClean="0"/>
              <a:t>Poor spelling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IE" sz="2000" dirty="0" smtClean="0"/>
              <a:t>Poor grammar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IE" sz="2000" dirty="0" smtClean="0"/>
              <a:t>No key message/poor awareness of target audience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IE" sz="2000" dirty="0" smtClean="0"/>
              <a:t>Not following guidelines</a:t>
            </a:r>
            <a:endParaRPr lang="en-IE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1905000" cy="314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076D1E5-9E51-414C-A903-40CBAF844B3A}" type="slidenum">
              <a:rPr lang="en-GB" smtClean="0"/>
              <a:pPr>
                <a:defRPr/>
              </a:pPr>
              <a:t>18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8376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Why clear and concise matters…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85813" y="1428750"/>
            <a:ext cx="7674619" cy="4929188"/>
          </a:xfrm>
        </p:spPr>
        <p:txBody>
          <a:bodyPr/>
          <a:lstStyle/>
          <a:p>
            <a:r>
              <a:rPr lang="en-IE" sz="2400" dirty="0" smtClean="0"/>
              <a:t>It must justify </a:t>
            </a:r>
            <a:r>
              <a:rPr lang="en-IE" sz="2400" dirty="0" smtClean="0">
                <a:solidFill>
                  <a:srgbClr val="C00000"/>
                </a:solidFill>
              </a:rPr>
              <a:t>WHY</a:t>
            </a:r>
            <a:r>
              <a:rPr lang="en-IE" sz="2400" dirty="0" smtClean="0"/>
              <a:t> we have to spend money </a:t>
            </a:r>
            <a:r>
              <a:rPr lang="en-IE" sz="2400" dirty="0" smtClean="0">
                <a:solidFill>
                  <a:srgbClr val="C00000"/>
                </a:solidFill>
              </a:rPr>
              <a:t>NOW</a:t>
            </a:r>
            <a:r>
              <a:rPr lang="en-IE" sz="2400" dirty="0" smtClean="0"/>
              <a:t>.</a:t>
            </a:r>
          </a:p>
          <a:p>
            <a:r>
              <a:rPr lang="en-IE" sz="2400" dirty="0" smtClean="0"/>
              <a:t>It has to make sense to: 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the originator/sponsor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the people operating the equipment (is it what they want?)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the manager  - that it fits the business priorities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the financiers/purse string holders - that it stacks up against the many other demands</a:t>
            </a:r>
          </a:p>
          <a:p>
            <a:r>
              <a:rPr lang="en-IE" sz="2400" dirty="0" smtClean="0"/>
              <a:t>The approver 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may be in another country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have a different first language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have a different academic background</a:t>
            </a:r>
          </a:p>
          <a:p>
            <a:pPr marL="457200" lvl="1" indent="0">
              <a:buNone/>
            </a:pPr>
            <a:endParaRPr lang="en-IE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1905000" cy="314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D0EB7B-723A-4B45-8D75-F91ED06E40A4}" type="slidenum">
              <a:rPr lang="en-GB" smtClean="0"/>
              <a:pPr>
                <a:defRPr/>
              </a:pPr>
              <a:t>19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6817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US" dirty="0" smtClean="0"/>
              <a:t>Use of Jargon / Technical Terms</a:t>
            </a:r>
            <a:r>
              <a:rPr lang="ru-RU" dirty="0" smtClean="0"/>
              <a:t/>
            </a:r>
            <a:br>
              <a:rPr lang="ru-RU" dirty="0" smtClean="0"/>
            </a:b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85813" y="1124744"/>
            <a:ext cx="8178675" cy="5233194"/>
          </a:xfrm>
        </p:spPr>
        <p:txBody>
          <a:bodyPr/>
          <a:lstStyle/>
          <a:p>
            <a:r>
              <a:rPr lang="en-IE" sz="2400" dirty="0" smtClean="0"/>
              <a:t>We need Engineers to assume the reader: 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has only a limited knowledge of the project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does not know the Aughinish plant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knows little of the process in the plant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is not an engineer</a:t>
            </a:r>
          </a:p>
          <a:p>
            <a:endParaRPr lang="en-IE" sz="2000" dirty="0" smtClean="0"/>
          </a:p>
          <a:p>
            <a:r>
              <a:rPr lang="en-IE" sz="2400" dirty="0"/>
              <a:t>Problem: 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High usage of technical terms and plant specific terminology without adequate referencing </a:t>
            </a:r>
            <a:endParaRPr lang="en-IE" sz="2000" dirty="0" smtClean="0">
              <a:solidFill>
                <a:srgbClr val="FF0000"/>
              </a:solidFill>
            </a:endParaRPr>
          </a:p>
          <a:p>
            <a:pPr lvl="1"/>
            <a:endParaRPr lang="en-IE" sz="2000" dirty="0"/>
          </a:p>
          <a:p>
            <a:r>
              <a:rPr lang="en-IE" sz="2400" dirty="0"/>
              <a:t>Examples</a:t>
            </a:r>
            <a:r>
              <a:rPr lang="en-IE" sz="2000" dirty="0" smtClean="0"/>
              <a:t>: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HFO : Heavy Fuel Oil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EPA : Environmental Protection Agency</a:t>
            </a:r>
          </a:p>
          <a:p>
            <a:endParaRPr lang="en-IE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1905000" cy="314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076D1E5-9E51-414C-A903-40CBAF844B3A}" type="slidenum">
              <a:rPr lang="en-GB" smtClean="0"/>
              <a:pPr>
                <a:defRPr/>
              </a:pPr>
              <a:t>20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121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US" dirty="0" smtClean="0"/>
              <a:t>Spelling</a:t>
            </a:r>
            <a:r>
              <a:rPr lang="ru-RU" dirty="0" smtClean="0"/>
              <a:t/>
            </a:r>
            <a:br>
              <a:rPr lang="ru-RU" dirty="0" smtClean="0"/>
            </a:b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sz="2400" dirty="0" smtClean="0"/>
              <a:t>Common misspelling/misuse of words, particularly similar-sounding words e.g.  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effects/affects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It’s (It is) / Its (belongs to..)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Their)/They’re (they are)/There (that place)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Been/being</a:t>
            </a:r>
          </a:p>
          <a:p>
            <a:pPr marL="457200" lvl="1" indent="0">
              <a:buNone/>
            </a:pPr>
            <a:endParaRPr lang="en-IE" sz="2000" dirty="0" smtClean="0"/>
          </a:p>
          <a:p>
            <a:r>
              <a:rPr lang="en-IE" sz="2400" dirty="0" smtClean="0"/>
              <a:t>Over-reliance on spell checker </a:t>
            </a:r>
          </a:p>
          <a:p>
            <a:pPr lvl="1" indent="-342900"/>
            <a:r>
              <a:rPr lang="en-IE" sz="2000" dirty="0" smtClean="0"/>
              <a:t>‘</a:t>
            </a:r>
            <a:r>
              <a:rPr lang="en-IE" sz="2000" dirty="0" smtClean="0">
                <a:solidFill>
                  <a:srgbClr val="C00000"/>
                </a:solidFill>
              </a:rPr>
              <a:t>Their</a:t>
            </a:r>
            <a:r>
              <a:rPr lang="en-IE" sz="2000" dirty="0" smtClean="0"/>
              <a:t> coming too see if its </a:t>
            </a:r>
            <a:r>
              <a:rPr lang="en-IE" sz="2000" dirty="0" smtClean="0">
                <a:solidFill>
                  <a:srgbClr val="C00000"/>
                </a:solidFill>
              </a:rPr>
              <a:t>reel</a:t>
            </a:r>
            <a:r>
              <a:rPr lang="en-IE" sz="2000" dirty="0" smtClean="0"/>
              <a:t>’ …will pass spell check</a:t>
            </a:r>
          </a:p>
          <a:p>
            <a:pPr marL="0" indent="0">
              <a:buNone/>
            </a:pPr>
            <a:r>
              <a:rPr lang="en-IE" sz="2400" dirty="0" smtClean="0"/>
              <a:t> </a:t>
            </a:r>
          </a:p>
          <a:p>
            <a:endParaRPr lang="en-IE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1905000" cy="314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076D1E5-9E51-414C-A903-40CBAF844B3A}" type="slidenum">
              <a:rPr lang="en-GB" smtClean="0"/>
              <a:pPr>
                <a:defRPr/>
              </a:pPr>
              <a:t>21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4673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74638"/>
            <a:ext cx="8229600" cy="1143000"/>
          </a:xfrm>
        </p:spPr>
        <p:txBody>
          <a:bodyPr/>
          <a:lstStyle/>
          <a:p>
            <a:r>
              <a:rPr lang="en-IE" sz="3200" dirty="0" smtClean="0"/>
              <a:t>Precision</a:t>
            </a:r>
            <a:endParaRPr lang="en-IE" sz="32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27584" y="2143116"/>
            <a:ext cx="4032448" cy="4143297"/>
          </a:xfrm>
        </p:spPr>
        <p:txBody>
          <a:bodyPr/>
          <a:lstStyle/>
          <a:p>
            <a:r>
              <a:rPr lang="en-IE" sz="2000" dirty="0" smtClean="0"/>
              <a:t>Soon</a:t>
            </a:r>
          </a:p>
          <a:p>
            <a:r>
              <a:rPr lang="en-IE" sz="2000" dirty="0"/>
              <a:t>As soon as </a:t>
            </a:r>
            <a:r>
              <a:rPr lang="en-IE" sz="2000" dirty="0" smtClean="0"/>
              <a:t>possible</a:t>
            </a:r>
          </a:p>
          <a:p>
            <a:r>
              <a:rPr lang="en-IE" sz="2000" dirty="0"/>
              <a:t>A daily output of 750 per day 	</a:t>
            </a:r>
            <a:endParaRPr lang="en-IE" sz="2000" dirty="0" smtClean="0"/>
          </a:p>
          <a:p>
            <a:r>
              <a:rPr lang="en-IE" sz="2000" dirty="0" smtClean="0"/>
              <a:t>Correspondence</a:t>
            </a:r>
          </a:p>
          <a:p>
            <a:r>
              <a:rPr lang="en-IE" sz="2000" dirty="0"/>
              <a:t>Illustration	</a:t>
            </a:r>
            <a:endParaRPr lang="en-IE" sz="2000" dirty="0" smtClean="0"/>
          </a:p>
          <a:p>
            <a:r>
              <a:rPr lang="en-IE" sz="2000" dirty="0"/>
              <a:t>Communication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E" dirty="0" smtClean="0"/>
              <a:t>Instead of…</a:t>
            </a:r>
          </a:p>
          <a:p>
            <a:r>
              <a:rPr lang="en-IE" dirty="0" smtClean="0"/>
              <a:t>:	</a:t>
            </a:r>
            <a:endParaRPr lang="en-IE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IE" sz="2000" dirty="0" smtClean="0"/>
              <a:t>Tomorrow/ </a:t>
            </a:r>
            <a:r>
              <a:rPr lang="en-IE" sz="2000" dirty="0"/>
              <a:t>next week</a:t>
            </a:r>
          </a:p>
          <a:p>
            <a:r>
              <a:rPr lang="en-IE" sz="2000" dirty="0" smtClean="0"/>
              <a:t>Before  </a:t>
            </a:r>
            <a:r>
              <a:rPr lang="en-IE" sz="2000" dirty="0"/>
              <a:t>Friday </a:t>
            </a:r>
            <a:r>
              <a:rPr lang="en-IE" sz="2000" dirty="0" smtClean="0"/>
              <a:t>13</a:t>
            </a:r>
            <a:r>
              <a:rPr lang="en-IE" sz="2000" baseline="30000" dirty="0" smtClean="0"/>
              <a:t>th</a:t>
            </a:r>
          </a:p>
          <a:p>
            <a:r>
              <a:rPr lang="en-IE" sz="2000" dirty="0"/>
              <a:t>a daily output of 750</a:t>
            </a:r>
            <a:r>
              <a:rPr lang="en-IE" sz="2000" dirty="0" smtClean="0"/>
              <a:t>.</a:t>
            </a:r>
          </a:p>
          <a:p>
            <a:r>
              <a:rPr lang="en-IE" sz="2000" dirty="0" smtClean="0"/>
              <a:t>E-mail</a:t>
            </a:r>
            <a:r>
              <a:rPr lang="en-IE" sz="2000" dirty="0"/>
              <a:t>,</a:t>
            </a:r>
          </a:p>
          <a:p>
            <a:r>
              <a:rPr lang="en-IE" sz="2000" dirty="0" smtClean="0"/>
              <a:t>Graph</a:t>
            </a:r>
          </a:p>
          <a:p>
            <a:r>
              <a:rPr lang="en-IE" sz="2000" dirty="0" smtClean="0"/>
              <a:t>Report</a:t>
            </a:r>
            <a:r>
              <a:rPr lang="en-IE" sz="2000" dirty="0"/>
              <a:t>, telephone call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E" dirty="0" smtClean="0"/>
              <a:t>Use…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1905000" cy="314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076D1E5-9E51-414C-A903-40CBAF844B3A}" type="slidenum">
              <a:rPr lang="en-GB" smtClean="0"/>
              <a:pPr>
                <a:defRPr/>
              </a:pPr>
              <a:t>22</a:t>
            </a:fld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31640" y="5589240"/>
            <a:ext cx="698477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 smtClean="0">
                <a:solidFill>
                  <a:srgbClr val="C00000"/>
                </a:solidFill>
              </a:rPr>
              <a:t>At all times – think of the Reader</a:t>
            </a:r>
            <a:endParaRPr lang="en-IE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1849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However..</a:t>
            </a:r>
            <a:endParaRPr lang="en-IE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sz="2400" dirty="0" smtClean="0"/>
              <a:t>Poor writing and communication skills will limit your career “outside” </a:t>
            </a:r>
            <a:r>
              <a:rPr lang="en-IE" sz="2400" dirty="0" err="1" smtClean="0"/>
              <a:t>Aughinish</a:t>
            </a:r>
            <a:endParaRPr lang="en-IE" sz="2400" dirty="0" smtClean="0"/>
          </a:p>
          <a:p>
            <a:pPr marL="0" indent="0">
              <a:buNone/>
            </a:pPr>
            <a:endParaRPr lang="en-IE" sz="2400" dirty="0" smtClean="0"/>
          </a:p>
          <a:p>
            <a:r>
              <a:rPr lang="en-IE" sz="2400" dirty="0" smtClean="0"/>
              <a:t>Poor writing and communication skills may limit your career “inside” </a:t>
            </a:r>
            <a:r>
              <a:rPr lang="en-IE" sz="2400" dirty="0" err="1" smtClean="0"/>
              <a:t>Aughinish</a:t>
            </a:r>
            <a:r>
              <a:rPr lang="en-IE" sz="2400" dirty="0" smtClean="0"/>
              <a:t>….</a:t>
            </a:r>
          </a:p>
          <a:p>
            <a:pPr marL="0" indent="0">
              <a:buNone/>
            </a:pPr>
            <a:endParaRPr lang="en-IE" sz="2400" dirty="0"/>
          </a:p>
          <a:p>
            <a:pPr marL="0" indent="0">
              <a:buNone/>
            </a:pPr>
            <a:r>
              <a:rPr lang="en-IE" sz="2400" dirty="0" smtClean="0"/>
              <a:t>	but they are unlikely to get you fired.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691103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7312326" cy="908720"/>
          </a:xfrm>
        </p:spPr>
        <p:txBody>
          <a:bodyPr/>
          <a:lstStyle/>
          <a:p>
            <a:r>
              <a:rPr lang="en-IE" sz="2800" dirty="0" smtClean="0"/>
              <a:t>Where do you  fit in in the social network in your organisation?</a:t>
            </a:r>
            <a:endParaRPr lang="en-IE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77" y="1268759"/>
            <a:ext cx="8649323" cy="5328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4675" y="6258798"/>
            <a:ext cx="86493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b="1" dirty="0">
                <a:solidFill>
                  <a:schemeClr val="bg1"/>
                </a:solidFill>
              </a:rPr>
              <a:t>Nicholas Christakis: The hidden influence of social </a:t>
            </a:r>
            <a:r>
              <a:rPr lang="en-IE" sz="1400" b="1" dirty="0" smtClean="0">
                <a:solidFill>
                  <a:schemeClr val="bg1"/>
                </a:solidFill>
              </a:rPr>
              <a:t>networks.  TED May 2010</a:t>
            </a:r>
            <a:endParaRPr lang="en-I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480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blog.srssoft.com/wp-content/uploads/2010/08/left-out2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6" b="14137"/>
          <a:stretch/>
        </p:blipFill>
        <p:spPr bwMode="auto">
          <a:xfrm>
            <a:off x="1403648" y="3356992"/>
            <a:ext cx="6912768" cy="319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Ability to interact and fit-in is crucial</a:t>
            </a:r>
            <a:endParaRPr lang="en-I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85813" y="1428750"/>
            <a:ext cx="7890643" cy="4929188"/>
          </a:xfrm>
        </p:spPr>
        <p:txBody>
          <a:bodyPr/>
          <a:lstStyle/>
          <a:p>
            <a:r>
              <a:rPr lang="en-IE" sz="2400" dirty="0" smtClean="0"/>
              <a:t>This person will not have a future in the organisation.</a:t>
            </a:r>
          </a:p>
          <a:p>
            <a:r>
              <a:rPr lang="en-IE" sz="2400" dirty="0" smtClean="0"/>
              <a:t>It’s down to poor social skills</a:t>
            </a:r>
          </a:p>
          <a:p>
            <a:r>
              <a:rPr lang="en-IE" sz="2400" dirty="0" smtClean="0"/>
              <a:t>How can the University assist this individual during his undergraduate studies?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15208853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9552" y="265802"/>
            <a:ext cx="8229600" cy="642918"/>
          </a:xfrm>
        </p:spPr>
        <p:txBody>
          <a:bodyPr/>
          <a:lstStyle/>
          <a:p>
            <a:r>
              <a:rPr lang="en-IE" dirty="0" smtClean="0"/>
              <a:t>Communicating with others</a:t>
            </a:r>
            <a:r>
              <a:rPr lang="en-IE" dirty="0"/>
              <a:t/>
            </a:r>
            <a:br>
              <a:rPr lang="en-IE" dirty="0"/>
            </a:br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55576" y="1412776"/>
            <a:ext cx="8280920" cy="4929188"/>
          </a:xfrm>
        </p:spPr>
        <p:txBody>
          <a:bodyPr/>
          <a:lstStyle/>
          <a:p>
            <a:r>
              <a:rPr lang="en-IE" sz="2400" dirty="0" smtClean="0"/>
              <a:t>Because of the Plant size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E-mail is the preferred tool 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Intranet based logs/forms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Standardised reports</a:t>
            </a:r>
          </a:p>
          <a:p>
            <a:pPr marL="457200" lvl="1" indent="0">
              <a:buNone/>
            </a:pPr>
            <a:endParaRPr lang="en-IE" sz="2000" dirty="0" smtClean="0"/>
          </a:p>
          <a:p>
            <a:r>
              <a:rPr lang="en-IE" sz="2400" dirty="0" smtClean="0"/>
              <a:t>Far too easy for a graduate to fall into the trap of only using IT-based communication</a:t>
            </a:r>
          </a:p>
          <a:p>
            <a:pPr marL="0" indent="0">
              <a:buNone/>
            </a:pPr>
            <a:endParaRPr lang="en-IE" sz="2400" dirty="0" smtClean="0"/>
          </a:p>
          <a:p>
            <a:r>
              <a:rPr lang="en-IE" sz="2400" dirty="0" smtClean="0">
                <a:solidFill>
                  <a:srgbClr val="C00000"/>
                </a:solidFill>
              </a:rPr>
              <a:t>Danger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No real personal relationships with others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No ability to influence on key issues </a:t>
            </a:r>
            <a:r>
              <a:rPr lang="en-IE" sz="2000" dirty="0" smtClean="0">
                <a:solidFill>
                  <a:srgbClr val="FF0000"/>
                </a:solidFill>
              </a:rPr>
              <a:t> – face-to-face discussion</a:t>
            </a:r>
            <a:endParaRPr lang="en-IE" sz="2000" dirty="0">
              <a:solidFill>
                <a:srgbClr val="FF0000"/>
              </a:solidFill>
            </a:endParaRP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Missing out </a:t>
            </a:r>
            <a:r>
              <a:rPr lang="en-IE" sz="2000" dirty="0">
                <a:solidFill>
                  <a:srgbClr val="FF0000"/>
                </a:solidFill>
              </a:rPr>
              <a:t>on those who don’t use IT</a:t>
            </a:r>
          </a:p>
          <a:p>
            <a:pPr lvl="1"/>
            <a:endParaRPr lang="en-IE" sz="2000" dirty="0" smtClean="0"/>
          </a:p>
          <a:p>
            <a:pPr lvl="1"/>
            <a:endParaRPr lang="en-IE" sz="2000" dirty="0" smtClean="0"/>
          </a:p>
          <a:p>
            <a:pPr lvl="1"/>
            <a:endParaRPr lang="en-IE" sz="2000" dirty="0" smtClean="0"/>
          </a:p>
          <a:p>
            <a:pPr lvl="1"/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29043691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IE" dirty="0" smtClean="0"/>
              <a:t>Our “take” on the UL Graduate Attributes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714752"/>
            <a:ext cx="2875760" cy="2666576"/>
          </a:xfrm>
        </p:spPr>
        <p:txBody>
          <a:bodyPr/>
          <a:lstStyle/>
          <a:p>
            <a:r>
              <a:rPr lang="en-IE" dirty="0" smtClean="0"/>
              <a:t>Responsible</a:t>
            </a:r>
          </a:p>
          <a:p>
            <a:r>
              <a:rPr lang="en-IE" dirty="0" smtClean="0"/>
              <a:t>Articulate</a:t>
            </a:r>
          </a:p>
          <a:p>
            <a:r>
              <a:rPr lang="en-IE" dirty="0" smtClean="0"/>
              <a:t>Proactive</a:t>
            </a:r>
          </a:p>
          <a:p>
            <a:r>
              <a:rPr lang="en-IE" dirty="0" smtClean="0"/>
              <a:t>Creative</a:t>
            </a:r>
          </a:p>
          <a:p>
            <a:r>
              <a:rPr lang="en-IE" dirty="0" smtClean="0"/>
              <a:t>Collaborative</a:t>
            </a:r>
          </a:p>
          <a:p>
            <a:r>
              <a:rPr lang="en-IE" dirty="0" smtClean="0"/>
              <a:t>Knowledgeable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016520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Responsible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E" sz="2400" dirty="0" smtClean="0"/>
              <a:t>In our organisation – responsibility comes quickly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No supervisors – we facilitate </a:t>
            </a:r>
          </a:p>
          <a:p>
            <a:pPr lvl="1"/>
            <a:endParaRPr lang="en-IE" sz="2000" dirty="0" smtClean="0"/>
          </a:p>
          <a:p>
            <a:r>
              <a:rPr lang="en-IE" sz="2400" dirty="0" smtClean="0"/>
              <a:t>Reliance on good engineering standards  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No “police” 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N</a:t>
            </a:r>
            <a:r>
              <a:rPr lang="en-IE" sz="2000" dirty="0" smtClean="0">
                <a:solidFill>
                  <a:srgbClr val="FF0000"/>
                </a:solidFill>
              </a:rPr>
              <a:t>o bureaucracy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High on accountability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High on Knowledge Management</a:t>
            </a:r>
          </a:p>
          <a:p>
            <a:pPr lvl="1"/>
            <a:endParaRPr lang="en-IE" dirty="0"/>
          </a:p>
          <a:p>
            <a:pPr marL="0" indent="0" algn="ctr">
              <a:buNone/>
            </a:pPr>
            <a:r>
              <a:rPr lang="en-IE" sz="2400" b="1" i="1" dirty="0" smtClean="0">
                <a:solidFill>
                  <a:srgbClr val="C00000"/>
                </a:solidFill>
              </a:rPr>
              <a:t>Engineers need to be self-driven, honest, personally accountable</a:t>
            </a:r>
            <a:endParaRPr lang="en-IE" sz="2400" b="1" i="1" dirty="0">
              <a:solidFill>
                <a:srgbClr val="C00000"/>
              </a:solidFill>
            </a:endParaRPr>
          </a:p>
          <a:p>
            <a:endParaRPr lang="en-IE" sz="2800" dirty="0"/>
          </a:p>
          <a:p>
            <a:endParaRPr lang="en-IE" sz="2800" dirty="0"/>
          </a:p>
          <a:p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566188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Articulate</a:t>
            </a:r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9553" y="1428750"/>
            <a:ext cx="8424936" cy="4929188"/>
          </a:xfrm>
        </p:spPr>
        <p:txBody>
          <a:bodyPr/>
          <a:lstStyle/>
          <a:p>
            <a:r>
              <a:rPr lang="en-IE" sz="2400" dirty="0" smtClean="0"/>
              <a:t>Decision makers are not their peers - dealing with others is key:</a:t>
            </a:r>
          </a:p>
          <a:p>
            <a:pPr lvl="1"/>
            <a:r>
              <a:rPr lang="en-IE" sz="2000" dirty="0" smtClean="0"/>
              <a:t>“Outside” agencies	-- 	Operators</a:t>
            </a:r>
          </a:p>
          <a:p>
            <a:pPr lvl="1"/>
            <a:r>
              <a:rPr lang="en-IE" sz="2000" dirty="0" smtClean="0"/>
              <a:t>Managers		--	 Craftspeople</a:t>
            </a:r>
          </a:p>
          <a:p>
            <a:pPr lvl="1"/>
            <a:endParaRPr lang="en-IE" sz="2000" dirty="0" smtClean="0"/>
          </a:p>
          <a:p>
            <a:r>
              <a:rPr lang="en-IE" sz="2400" dirty="0" smtClean="0"/>
              <a:t>Information Technology 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Over-dependence on IT-based communication</a:t>
            </a:r>
          </a:p>
          <a:p>
            <a:pPr marL="457200" lvl="1" indent="0">
              <a:buNone/>
            </a:pPr>
            <a:endParaRPr lang="en-IE" sz="2000" dirty="0" smtClean="0"/>
          </a:p>
          <a:p>
            <a:r>
              <a:rPr lang="en-IE" sz="2400" dirty="0" smtClean="0"/>
              <a:t>Inability to tailor the message to suit the audience</a:t>
            </a:r>
          </a:p>
          <a:p>
            <a:pPr>
              <a:buNone/>
            </a:pPr>
            <a:endParaRPr lang="en-IE" sz="2400" dirty="0" smtClean="0"/>
          </a:p>
          <a:p>
            <a:r>
              <a:rPr lang="en-IE" sz="2400" dirty="0" smtClean="0"/>
              <a:t>Lack of face-to-face people skills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Insufficent collaboration and meeting practice</a:t>
            </a:r>
          </a:p>
          <a:p>
            <a:endParaRPr lang="en-IE" sz="2400" dirty="0" smtClean="0"/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36318101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Proactive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85813" y="1428750"/>
            <a:ext cx="7674619" cy="4929188"/>
          </a:xfrm>
        </p:spPr>
        <p:txBody>
          <a:bodyPr/>
          <a:lstStyle/>
          <a:p>
            <a:r>
              <a:rPr lang="en-IE" sz="2400" dirty="0" smtClean="0"/>
              <a:t>Graduate programmes no longer include a map to “where you will be in 10 years time”</a:t>
            </a:r>
          </a:p>
          <a:p>
            <a:endParaRPr lang="en-IE" sz="2400" dirty="0" smtClean="0"/>
          </a:p>
          <a:p>
            <a:r>
              <a:rPr lang="en-IE" sz="2400" dirty="0" smtClean="0"/>
              <a:t>Organisational horizons are much shorter</a:t>
            </a:r>
          </a:p>
          <a:p>
            <a:endParaRPr lang="en-IE" sz="2400" dirty="0" smtClean="0"/>
          </a:p>
          <a:p>
            <a:r>
              <a:rPr lang="en-IE" sz="2400" dirty="0" smtClean="0"/>
              <a:t>To ensure employability graduates must: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be self-driven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h</a:t>
            </a:r>
            <a:r>
              <a:rPr lang="en-IE" sz="2000" dirty="0" smtClean="0">
                <a:solidFill>
                  <a:srgbClr val="FF0000"/>
                </a:solidFill>
              </a:rPr>
              <a:t>ave a thirst for knowledge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h</a:t>
            </a:r>
            <a:r>
              <a:rPr lang="en-IE" sz="2000" dirty="0" smtClean="0">
                <a:solidFill>
                  <a:srgbClr val="FF0000"/>
                </a:solidFill>
              </a:rPr>
              <a:t>ave a commitment to their employability growth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understand the benefits of horizontal career moves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s</a:t>
            </a:r>
            <a:r>
              <a:rPr lang="en-IE" sz="2000" dirty="0" smtClean="0">
                <a:solidFill>
                  <a:srgbClr val="FF0000"/>
                </a:solidFill>
              </a:rPr>
              <a:t>eek learning wherever they can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r</a:t>
            </a:r>
            <a:r>
              <a:rPr lang="en-IE" sz="2000" dirty="0" smtClean="0">
                <a:solidFill>
                  <a:srgbClr val="FF0000"/>
                </a:solidFill>
              </a:rPr>
              <a:t>ecognise that learning is a life-long pursuit</a:t>
            </a:r>
          </a:p>
          <a:p>
            <a:endParaRPr lang="en-IE" sz="2400" dirty="0" smtClean="0"/>
          </a:p>
          <a:p>
            <a:pPr marL="0" indent="0">
              <a:buNone/>
            </a:pP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2921799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Creative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85813" y="1196752"/>
            <a:ext cx="7286625" cy="5328592"/>
          </a:xfrm>
        </p:spPr>
        <p:txBody>
          <a:bodyPr/>
          <a:lstStyle/>
          <a:p>
            <a:r>
              <a:rPr lang="en-IE" sz="2400" dirty="0" smtClean="0"/>
              <a:t>Confidence in ability to challenge the status quo</a:t>
            </a:r>
          </a:p>
          <a:p>
            <a:pPr marL="0" indent="0">
              <a:buNone/>
            </a:pPr>
            <a:endParaRPr lang="en-IE" sz="2400" dirty="0" smtClean="0"/>
          </a:p>
          <a:p>
            <a:r>
              <a:rPr lang="en-IE" sz="2400" dirty="0" smtClean="0"/>
              <a:t>Not “afraid to fail” but recognise the “above and below the waterline” issues</a:t>
            </a:r>
          </a:p>
          <a:p>
            <a:pPr marL="0" indent="0">
              <a:buNone/>
            </a:pPr>
            <a:endParaRPr lang="en-IE" sz="2400" dirty="0" smtClean="0"/>
          </a:p>
          <a:p>
            <a:r>
              <a:rPr lang="en-IE" sz="2400" dirty="0" smtClean="0"/>
              <a:t>Bring and share new ideas</a:t>
            </a:r>
          </a:p>
          <a:p>
            <a:pPr marL="0" indent="0">
              <a:buNone/>
            </a:pPr>
            <a:endParaRPr lang="en-IE" sz="2400" dirty="0" smtClean="0"/>
          </a:p>
          <a:p>
            <a:r>
              <a:rPr lang="en-IE" sz="2400" dirty="0" smtClean="0"/>
              <a:t>Comfortable with new technologies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Bring the team with them</a:t>
            </a:r>
          </a:p>
          <a:p>
            <a:pPr lvl="1"/>
            <a:endParaRPr lang="en-IE" sz="2000" dirty="0" smtClean="0"/>
          </a:p>
          <a:p>
            <a:r>
              <a:rPr lang="en-IE" sz="2400" dirty="0" smtClean="0"/>
              <a:t>Embrace change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Cushion it for others</a:t>
            </a:r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82112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Collaborative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1268760"/>
            <a:ext cx="7848872" cy="5040560"/>
          </a:xfrm>
        </p:spPr>
        <p:txBody>
          <a:bodyPr/>
          <a:lstStyle/>
          <a:p>
            <a:r>
              <a:rPr lang="en-IE" sz="2400" dirty="0" smtClean="0"/>
              <a:t>Graduating is not the end – it is the start</a:t>
            </a:r>
          </a:p>
          <a:p>
            <a:pPr lvl="1"/>
            <a:r>
              <a:rPr lang="en-IE" sz="2000" i="1" dirty="0" smtClean="0">
                <a:solidFill>
                  <a:srgbClr val="FF0000"/>
                </a:solidFill>
              </a:rPr>
              <a:t>“You are the 17</a:t>
            </a:r>
            <a:r>
              <a:rPr lang="en-IE" sz="2000" i="1" baseline="30000" dirty="0" smtClean="0">
                <a:solidFill>
                  <a:srgbClr val="FF0000"/>
                </a:solidFill>
              </a:rPr>
              <a:t>th</a:t>
            </a:r>
            <a:r>
              <a:rPr lang="en-IE" sz="2000" i="1" dirty="0" smtClean="0">
                <a:solidFill>
                  <a:srgbClr val="FF0000"/>
                </a:solidFill>
              </a:rPr>
              <a:t> Chemical Engineer that I have dealt with in this section; what are you going tell me that you think I don’t know already?”   </a:t>
            </a:r>
          </a:p>
          <a:p>
            <a:pPr marL="457200" lvl="1" indent="0" algn="r">
              <a:buNone/>
            </a:pPr>
            <a:r>
              <a:rPr lang="en-IE" sz="1600" dirty="0" smtClean="0"/>
              <a:t>Question posed by a 30-year operating veteran</a:t>
            </a:r>
            <a:endParaRPr lang="en-IE" sz="1800" dirty="0" smtClean="0"/>
          </a:p>
          <a:p>
            <a:endParaRPr lang="en-IE" sz="2400" dirty="0" smtClean="0"/>
          </a:p>
          <a:p>
            <a:r>
              <a:rPr lang="en-IE" sz="2400" dirty="0" smtClean="0"/>
              <a:t>The views of experienced colleagues/operators/crafts people are key….but  </a:t>
            </a:r>
          </a:p>
          <a:p>
            <a:pPr lvl="1"/>
            <a:r>
              <a:rPr lang="en-IE" sz="2000" dirty="0" smtClean="0"/>
              <a:t>Ability to listen and make an informed decision is critical</a:t>
            </a:r>
          </a:p>
          <a:p>
            <a:pPr lvl="1"/>
            <a:r>
              <a:rPr lang="en-IE" sz="2000" dirty="0" smtClean="0"/>
              <a:t>Not everything people say is of value</a:t>
            </a:r>
          </a:p>
          <a:p>
            <a:pPr lvl="1"/>
            <a:r>
              <a:rPr lang="en-IE" sz="2000" dirty="0" smtClean="0"/>
              <a:t>Re-inventing the wheel can be a great past-time of graduates</a:t>
            </a: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This is often a source of entertainment for the veterans</a:t>
            </a:r>
          </a:p>
          <a:p>
            <a:pPr lvl="1"/>
            <a:r>
              <a:rPr lang="en-IE" sz="2200" dirty="0" smtClean="0"/>
              <a:t>Who and what to rely on is a key judgement call</a:t>
            </a:r>
          </a:p>
          <a:p>
            <a:pPr lvl="1"/>
            <a:endParaRPr lang="en-IE" sz="2000" dirty="0" smtClean="0"/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18881768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9552" y="1196752"/>
            <a:ext cx="8424935" cy="5161186"/>
          </a:xfrm>
        </p:spPr>
        <p:txBody>
          <a:bodyPr/>
          <a:lstStyle/>
          <a:p>
            <a:r>
              <a:rPr lang="en-IE" dirty="0"/>
              <a:t>Critical Thinking &amp; Problem </a:t>
            </a:r>
            <a:r>
              <a:rPr lang="en-IE" dirty="0" smtClean="0"/>
              <a:t>Solving</a:t>
            </a:r>
          </a:p>
          <a:p>
            <a:r>
              <a:rPr lang="en-IE" dirty="0" smtClean="0"/>
              <a:t>The role of an engineer is primarily problem-solving</a:t>
            </a:r>
          </a:p>
          <a:p>
            <a:pPr lvl="1"/>
            <a:r>
              <a:rPr lang="en-IE" sz="2000" dirty="0" smtClean="0"/>
              <a:t>Able to apply knowledge to a situation</a:t>
            </a:r>
          </a:p>
          <a:p>
            <a:pPr lvl="1"/>
            <a:r>
              <a:rPr lang="en-IE" sz="2000" dirty="0" smtClean="0"/>
              <a:t>Able to investigate</a:t>
            </a: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What the data says</a:t>
            </a:r>
          </a:p>
          <a:p>
            <a:pPr lvl="2"/>
            <a:r>
              <a:rPr lang="en-IE" dirty="0" smtClean="0">
                <a:solidFill>
                  <a:srgbClr val="FF0000"/>
                </a:solidFill>
              </a:rPr>
              <a:t>What the people say</a:t>
            </a:r>
          </a:p>
          <a:p>
            <a:pPr lvl="1"/>
            <a:r>
              <a:rPr lang="en-IE" sz="2000" dirty="0" smtClean="0"/>
              <a:t>Able to provide a solution</a:t>
            </a:r>
          </a:p>
          <a:p>
            <a:pPr lvl="1"/>
            <a:r>
              <a:rPr lang="en-IE" sz="2000" dirty="0" smtClean="0"/>
              <a:t>Confident in selling it</a:t>
            </a:r>
          </a:p>
          <a:p>
            <a:pPr lvl="1"/>
            <a:endParaRPr lang="en-IE" sz="2000" dirty="0" smtClean="0"/>
          </a:p>
          <a:p>
            <a:endParaRPr lang="en-IE" dirty="0"/>
          </a:p>
        </p:txBody>
      </p:sp>
      <p:sp>
        <p:nvSpPr>
          <p:cNvPr id="5" name="Rectangle 4"/>
          <p:cNvSpPr/>
          <p:nvPr/>
        </p:nvSpPr>
        <p:spPr>
          <a:xfrm>
            <a:off x="539552" y="323945"/>
            <a:ext cx="31886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IE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Knowledgeable</a:t>
            </a:r>
          </a:p>
        </p:txBody>
      </p:sp>
    </p:spTree>
    <p:extLst>
      <p:ext uri="{BB962C8B-B14F-4D97-AF65-F5344CB8AC3E}">
        <p14:creationId xmlns:p14="http://schemas.microsoft.com/office/powerpoint/2010/main" val="11749496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573016"/>
            <a:ext cx="4968552" cy="1656184"/>
          </a:xfrm>
        </p:spPr>
        <p:txBody>
          <a:bodyPr/>
          <a:lstStyle/>
          <a:p>
            <a:pPr algn="ctr"/>
            <a:r>
              <a:rPr lang="en-IE" sz="3200" dirty="0" smtClean="0"/>
              <a:t>What stops a graduate from being hired?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293525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Immediate “No” at the interview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124744"/>
            <a:ext cx="7704856" cy="5328592"/>
          </a:xfrm>
        </p:spPr>
        <p:txBody>
          <a:bodyPr/>
          <a:lstStyle/>
          <a:p>
            <a:r>
              <a:rPr lang="en-IE" sz="2400" dirty="0" smtClean="0"/>
              <a:t>Answers to technical questions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“It’s about that size” 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“It was a big blue one”</a:t>
            </a:r>
          </a:p>
          <a:p>
            <a:r>
              <a:rPr lang="en-IE" sz="2400" dirty="0"/>
              <a:t>Attitude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“Well you wouldn’t really understand this”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Dismissive of the non-engineer on the interviewing panel</a:t>
            </a:r>
          </a:p>
          <a:p>
            <a:r>
              <a:rPr lang="en-IE" sz="2400" dirty="0"/>
              <a:t>Lack of interaction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Head down, mono-syllabic answers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Overly nervous – unable to cope with interview stress</a:t>
            </a:r>
          </a:p>
          <a:p>
            <a:r>
              <a:rPr lang="en-IE" sz="2400" dirty="0" err="1"/>
              <a:t>Insuccinct</a:t>
            </a:r>
            <a:endParaRPr lang="en-IE" sz="2400" dirty="0"/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Rambling answers to simple questions</a:t>
            </a:r>
          </a:p>
          <a:p>
            <a:r>
              <a:rPr lang="en-IE" sz="2400" dirty="0"/>
              <a:t>Lies</a:t>
            </a:r>
          </a:p>
          <a:p>
            <a:pPr lvl="1"/>
            <a:r>
              <a:rPr lang="en-IE" sz="2000" dirty="0">
                <a:solidFill>
                  <a:srgbClr val="FF0000"/>
                </a:solidFill>
              </a:rPr>
              <a:t>Usually caught on the simple things</a:t>
            </a:r>
          </a:p>
        </p:txBody>
      </p:sp>
    </p:spTree>
    <p:extLst>
      <p:ext uri="{BB962C8B-B14F-4D97-AF65-F5344CB8AC3E}">
        <p14:creationId xmlns:p14="http://schemas.microsoft.com/office/powerpoint/2010/main" val="42367709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“No” during Co-op/Probation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124744"/>
            <a:ext cx="7962651" cy="5328592"/>
          </a:xfrm>
        </p:spPr>
        <p:txBody>
          <a:bodyPr/>
          <a:lstStyle/>
          <a:p>
            <a:r>
              <a:rPr lang="en-IE" sz="2400" dirty="0"/>
              <a:t>Not self-starter</a:t>
            </a:r>
          </a:p>
          <a:p>
            <a:r>
              <a:rPr lang="en-IE" sz="2400" dirty="0"/>
              <a:t>Individualistic rather than </a:t>
            </a:r>
            <a:r>
              <a:rPr lang="en-IE" sz="2400" dirty="0" smtClean="0"/>
              <a:t>team</a:t>
            </a:r>
          </a:p>
          <a:p>
            <a:r>
              <a:rPr lang="en-IE" sz="2400" dirty="0" smtClean="0"/>
              <a:t>Does not create relationships</a:t>
            </a:r>
          </a:p>
          <a:p>
            <a:r>
              <a:rPr lang="en-IE" sz="2400" dirty="0" smtClean="0"/>
              <a:t>Does not create any impression - </a:t>
            </a:r>
            <a:r>
              <a:rPr lang="en-IE" sz="2400" i="1" dirty="0" smtClean="0"/>
              <a:t>forgettable</a:t>
            </a:r>
            <a:endParaRPr lang="en-IE" sz="2400" i="1" dirty="0"/>
          </a:p>
          <a:p>
            <a:r>
              <a:rPr lang="en-IE" sz="2400" dirty="0"/>
              <a:t>Comes with problems and not solutions</a:t>
            </a:r>
          </a:p>
          <a:p>
            <a:r>
              <a:rPr lang="en-IE" sz="2400" dirty="0"/>
              <a:t>Difficulty coping with range of </a:t>
            </a:r>
            <a:r>
              <a:rPr lang="en-IE" sz="2400" dirty="0" smtClean="0"/>
              <a:t>ages/disciplines</a:t>
            </a:r>
            <a:endParaRPr lang="en-IE" sz="2400" dirty="0"/>
          </a:p>
          <a:p>
            <a:r>
              <a:rPr lang="en-IE" sz="2400" dirty="0"/>
              <a:t>Attendance</a:t>
            </a:r>
          </a:p>
          <a:p>
            <a:r>
              <a:rPr lang="en-IE" sz="2400" dirty="0" smtClean="0"/>
              <a:t>Texting 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at lecture – seemingly accepted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at a work meeting – not excusable</a:t>
            </a:r>
          </a:p>
          <a:p>
            <a:r>
              <a:rPr lang="en-IE" sz="2400" dirty="0"/>
              <a:t>Answering mobile phone </a:t>
            </a:r>
            <a:r>
              <a:rPr lang="en-IE" sz="2400" dirty="0" smtClean="0"/>
              <a:t>during meeting</a:t>
            </a:r>
          </a:p>
          <a:p>
            <a:r>
              <a:rPr lang="en-IE" sz="2400" dirty="0" smtClean="0"/>
              <a:t>“Tuning-out”</a:t>
            </a:r>
            <a:endParaRPr lang="en-IE" sz="2400" dirty="0"/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19297893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0648"/>
            <a:ext cx="8229600" cy="1143000"/>
          </a:xfrm>
        </p:spPr>
        <p:txBody>
          <a:bodyPr/>
          <a:lstStyle/>
          <a:p>
            <a:r>
              <a:rPr lang="en-IE" sz="3200" dirty="0" smtClean="0"/>
              <a:t>The Conundrum</a:t>
            </a:r>
            <a:endParaRPr lang="en-I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755576" y="2143116"/>
            <a:ext cx="3960440" cy="4143297"/>
          </a:xfrm>
        </p:spPr>
        <p:txBody>
          <a:bodyPr/>
          <a:lstStyle/>
          <a:p>
            <a:r>
              <a:rPr lang="en-IE" sz="2000" dirty="0" smtClean="0">
                <a:solidFill>
                  <a:srgbClr val="C00000"/>
                </a:solidFill>
              </a:rPr>
              <a:t>QCA of over 3.5</a:t>
            </a:r>
          </a:p>
          <a:p>
            <a:r>
              <a:rPr lang="en-IE" sz="2000" dirty="0" smtClean="0">
                <a:solidFill>
                  <a:srgbClr val="C00000"/>
                </a:solidFill>
              </a:rPr>
              <a:t>Second Primary Degree in related area - technically </a:t>
            </a:r>
            <a:r>
              <a:rPr lang="en-IE" sz="2000" dirty="0">
                <a:solidFill>
                  <a:srgbClr val="C00000"/>
                </a:solidFill>
              </a:rPr>
              <a:t>brilliant</a:t>
            </a:r>
          </a:p>
          <a:p>
            <a:r>
              <a:rPr lang="en-IE" sz="2000" dirty="0" smtClean="0">
                <a:solidFill>
                  <a:srgbClr val="C00000"/>
                </a:solidFill>
              </a:rPr>
              <a:t>Little collaborative </a:t>
            </a:r>
            <a:r>
              <a:rPr lang="en-IE" sz="2000" dirty="0">
                <a:solidFill>
                  <a:srgbClr val="C00000"/>
                </a:solidFill>
              </a:rPr>
              <a:t>work </a:t>
            </a:r>
            <a:r>
              <a:rPr lang="en-IE" sz="2000" dirty="0" smtClean="0">
                <a:solidFill>
                  <a:srgbClr val="C00000"/>
                </a:solidFill>
              </a:rPr>
              <a:t>experience</a:t>
            </a:r>
            <a:endParaRPr lang="en-IE" sz="20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IE" sz="2000" dirty="0" smtClean="0"/>
              <a:t>At work…</a:t>
            </a:r>
          </a:p>
          <a:p>
            <a:r>
              <a:rPr lang="en-IE" sz="2000" dirty="0" smtClean="0"/>
              <a:t>Did not interact</a:t>
            </a:r>
          </a:p>
          <a:p>
            <a:r>
              <a:rPr lang="en-IE" sz="2000" dirty="0" smtClean="0"/>
              <a:t>Did not ask questions</a:t>
            </a:r>
          </a:p>
          <a:p>
            <a:r>
              <a:rPr lang="en-IE" sz="2000" dirty="0" smtClean="0"/>
              <a:t>Preferred office to field</a:t>
            </a:r>
          </a:p>
          <a:p>
            <a:r>
              <a:rPr lang="en-IE" sz="2000" dirty="0" smtClean="0"/>
              <a:t>Don’t know if he got “it”?</a:t>
            </a:r>
          </a:p>
          <a:p>
            <a:endParaRPr lang="en-IE" sz="2000" dirty="0" smtClean="0"/>
          </a:p>
          <a:p>
            <a:endParaRPr lang="en-IE" sz="20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E" dirty="0" smtClean="0"/>
              <a:t>Graduate Engineer A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5072066" y="2143103"/>
            <a:ext cx="3820414" cy="4143297"/>
          </a:xfrm>
        </p:spPr>
        <p:txBody>
          <a:bodyPr/>
          <a:lstStyle/>
          <a:p>
            <a:r>
              <a:rPr lang="en-IE" sz="2000" dirty="0">
                <a:solidFill>
                  <a:srgbClr val="C00000"/>
                </a:solidFill>
              </a:rPr>
              <a:t>QCA of just over 2.0</a:t>
            </a:r>
          </a:p>
          <a:p>
            <a:r>
              <a:rPr lang="en-IE" sz="2000" dirty="0" smtClean="0">
                <a:solidFill>
                  <a:srgbClr val="C00000"/>
                </a:solidFill>
              </a:rPr>
              <a:t>Limited technical knowledge</a:t>
            </a:r>
          </a:p>
          <a:p>
            <a:r>
              <a:rPr lang="en-IE" sz="2000" dirty="0" smtClean="0">
                <a:solidFill>
                  <a:srgbClr val="C00000"/>
                </a:solidFill>
              </a:rPr>
              <a:t>Extensive </a:t>
            </a:r>
            <a:r>
              <a:rPr lang="en-IE" sz="2000" dirty="0">
                <a:solidFill>
                  <a:srgbClr val="C00000"/>
                </a:solidFill>
              </a:rPr>
              <a:t>collaborative work-experience</a:t>
            </a:r>
          </a:p>
          <a:p>
            <a:pPr marL="0" indent="0">
              <a:buNone/>
            </a:pPr>
            <a:r>
              <a:rPr lang="en-IE" sz="2000" dirty="0" smtClean="0"/>
              <a:t>At work…</a:t>
            </a:r>
            <a:endParaRPr lang="en-IE" sz="2000" dirty="0"/>
          </a:p>
          <a:p>
            <a:r>
              <a:rPr lang="en-IE" sz="2000" dirty="0"/>
              <a:t>Communicates well</a:t>
            </a:r>
          </a:p>
          <a:p>
            <a:r>
              <a:rPr lang="en-IE" sz="2000" dirty="0"/>
              <a:t>Creates relationships</a:t>
            </a:r>
          </a:p>
          <a:p>
            <a:r>
              <a:rPr lang="en-IE" sz="2000" dirty="0"/>
              <a:t>Explains himself</a:t>
            </a:r>
          </a:p>
          <a:p>
            <a:r>
              <a:rPr lang="en-IE" sz="2000" dirty="0" smtClean="0"/>
              <a:t>Happy to get hands dirty</a:t>
            </a:r>
          </a:p>
          <a:p>
            <a:r>
              <a:rPr lang="en-IE" sz="2000" dirty="0" smtClean="0"/>
              <a:t>Can </a:t>
            </a:r>
            <a:r>
              <a:rPr lang="en-IE" sz="2000" dirty="0"/>
              <a:t>explain the why of suggested solutions – and gets </a:t>
            </a:r>
            <a:r>
              <a:rPr lang="en-IE" sz="2000" dirty="0" smtClean="0"/>
              <a:t>money to action</a:t>
            </a:r>
            <a:endParaRPr lang="en-IE" sz="2000" dirty="0"/>
          </a:p>
          <a:p>
            <a:endParaRPr lang="en-I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IE" dirty="0"/>
              <a:t>Graduate </a:t>
            </a:r>
            <a:r>
              <a:rPr lang="en-IE" dirty="0" smtClean="0"/>
              <a:t>Engineer B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570889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/>
              <a:t>Confidence in Applying Knowledge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428750"/>
            <a:ext cx="8208912" cy="4929188"/>
          </a:xfrm>
        </p:spPr>
        <p:txBody>
          <a:bodyPr/>
          <a:lstStyle/>
          <a:p>
            <a:r>
              <a:rPr lang="en-IE" sz="2400" dirty="0" smtClean="0"/>
              <a:t>Technical skills are a given</a:t>
            </a:r>
          </a:p>
          <a:p>
            <a:r>
              <a:rPr lang="en-IE" sz="2400" dirty="0" smtClean="0"/>
              <a:t>Other skills are what differentiates</a:t>
            </a:r>
          </a:p>
          <a:p>
            <a:r>
              <a:rPr lang="en-IE" sz="2400" dirty="0" smtClean="0"/>
              <a:t>Being technically exemplar does not mean you will succeed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Does not mean you will get the job</a:t>
            </a:r>
          </a:p>
          <a:p>
            <a:r>
              <a:rPr lang="en-IE" sz="2400" dirty="0" smtClean="0"/>
              <a:t>Co-op exposure is a distinct advantage</a:t>
            </a:r>
          </a:p>
          <a:p>
            <a:pPr lvl="1"/>
            <a:r>
              <a:rPr lang="en-IE" sz="2000" dirty="0" smtClean="0">
                <a:solidFill>
                  <a:srgbClr val="FF0000"/>
                </a:solidFill>
              </a:rPr>
              <a:t>Part-time/summer work in any sphere helps</a:t>
            </a:r>
          </a:p>
          <a:p>
            <a:r>
              <a:rPr lang="en-IE" sz="2400" dirty="0"/>
              <a:t>Graduates do not “know it all” – but many believe they do</a:t>
            </a:r>
          </a:p>
          <a:p>
            <a:r>
              <a:rPr lang="en-IE" sz="2400" dirty="0"/>
              <a:t>Those who succeed </a:t>
            </a:r>
            <a:r>
              <a:rPr lang="en-IE" sz="2400" dirty="0" smtClean="0"/>
              <a:t>are those who accept they must continue </a:t>
            </a:r>
            <a:r>
              <a:rPr lang="en-IE" sz="2400" dirty="0"/>
              <a:t>to learn</a:t>
            </a:r>
          </a:p>
          <a:p>
            <a:pPr lvl="1"/>
            <a:endParaRPr lang="en-IE" sz="2000" dirty="0" smtClean="0"/>
          </a:p>
        </p:txBody>
      </p:sp>
    </p:spTree>
    <p:extLst>
      <p:ext uri="{BB962C8B-B14F-4D97-AF65-F5344CB8AC3E}">
        <p14:creationId xmlns:p14="http://schemas.microsoft.com/office/powerpoint/2010/main" val="38140470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3789040"/>
            <a:ext cx="4386266" cy="957268"/>
          </a:xfrm>
        </p:spPr>
        <p:txBody>
          <a:bodyPr/>
          <a:lstStyle/>
          <a:p>
            <a:pPr algn="ctr"/>
            <a:r>
              <a:rPr lang="en-IE" sz="3200" dirty="0" smtClean="0"/>
              <a:t>The Ideal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20155696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The Ideal</a:t>
            </a:r>
            <a:endParaRPr lang="en-IE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785813" y="1668164"/>
            <a:ext cx="8358187" cy="4929188"/>
          </a:xfrm>
        </p:spPr>
        <p:txBody>
          <a:bodyPr/>
          <a:lstStyle/>
          <a:p>
            <a:r>
              <a:rPr lang="en-IE" sz="2400" dirty="0" smtClean="0"/>
              <a:t>Technical ability</a:t>
            </a:r>
          </a:p>
          <a:p>
            <a:r>
              <a:rPr lang="en-IE" sz="2400" dirty="0" smtClean="0"/>
              <a:t>Helpful</a:t>
            </a:r>
          </a:p>
          <a:p>
            <a:r>
              <a:rPr lang="en-IE" sz="2400" dirty="0" smtClean="0"/>
              <a:t>Responsive</a:t>
            </a:r>
          </a:p>
          <a:p>
            <a:r>
              <a:rPr lang="en-IE" sz="2400" dirty="0" smtClean="0"/>
              <a:t>Builds relationships</a:t>
            </a:r>
          </a:p>
          <a:p>
            <a:r>
              <a:rPr lang="en-IE" sz="2400" dirty="0" smtClean="0"/>
              <a:t>Multi-</a:t>
            </a:r>
            <a:r>
              <a:rPr lang="en-IE" sz="2400" dirty="0" err="1" smtClean="0"/>
              <a:t>tasker</a:t>
            </a:r>
            <a:endParaRPr lang="en-IE" sz="2400" dirty="0" smtClean="0"/>
          </a:p>
          <a:p>
            <a:r>
              <a:rPr lang="en-IE" sz="2400" dirty="0" smtClean="0"/>
              <a:t>Versatile – mundane and complex tasks equally diligently</a:t>
            </a:r>
          </a:p>
          <a:p>
            <a:r>
              <a:rPr lang="en-IE" sz="2400" dirty="0" smtClean="0"/>
              <a:t>Works on “fitting-in”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 smtClean="0"/>
          </a:p>
          <a:p>
            <a:endParaRPr lang="en-IE" dirty="0" smtClean="0"/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352807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5802"/>
            <a:ext cx="8229600" cy="642918"/>
          </a:xfrm>
        </p:spPr>
        <p:txBody>
          <a:bodyPr/>
          <a:lstStyle/>
          <a:p>
            <a:r>
              <a:rPr lang="en-IE" dirty="0" smtClean="0"/>
              <a:t>The UL Graduate Attributes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sz="quarter" idx="13"/>
          </p:nvPr>
        </p:nvSpPr>
        <p:spPr>
          <a:xfrm>
            <a:off x="467544" y="1196752"/>
            <a:ext cx="8856984" cy="4929188"/>
          </a:xfrm>
        </p:spPr>
        <p:txBody>
          <a:bodyPr/>
          <a:lstStyle/>
          <a:p>
            <a:r>
              <a:rPr lang="en-IE" dirty="0" smtClean="0"/>
              <a:t>Responsible</a:t>
            </a:r>
          </a:p>
          <a:p>
            <a:r>
              <a:rPr lang="en-IE" dirty="0" smtClean="0"/>
              <a:t>Articulate</a:t>
            </a:r>
          </a:p>
          <a:p>
            <a:r>
              <a:rPr lang="en-IE" dirty="0" smtClean="0"/>
              <a:t>Proactive</a:t>
            </a:r>
          </a:p>
          <a:p>
            <a:r>
              <a:rPr lang="en-IE" dirty="0" smtClean="0"/>
              <a:t>Creative</a:t>
            </a:r>
          </a:p>
          <a:p>
            <a:r>
              <a:rPr lang="en-IE" dirty="0" smtClean="0"/>
              <a:t>Collaborative</a:t>
            </a:r>
          </a:p>
          <a:p>
            <a:r>
              <a:rPr lang="en-IE" dirty="0" smtClean="0"/>
              <a:t>Knowledgeable</a:t>
            </a:r>
          </a:p>
          <a:p>
            <a:endParaRPr lang="en-IE" dirty="0"/>
          </a:p>
          <a:p>
            <a:r>
              <a:rPr lang="en-IE" b="1" i="1" dirty="0" smtClean="0">
                <a:solidFill>
                  <a:srgbClr val="C00000"/>
                </a:solidFill>
              </a:rPr>
              <a:t>Quality </a:t>
            </a:r>
            <a:r>
              <a:rPr lang="en-IE" b="1" i="1" dirty="0">
                <a:solidFill>
                  <a:srgbClr val="C00000"/>
                </a:solidFill>
              </a:rPr>
              <a:t>w</a:t>
            </a:r>
            <a:r>
              <a:rPr lang="en-IE" b="1" i="1" dirty="0" smtClean="0">
                <a:solidFill>
                  <a:srgbClr val="C00000"/>
                </a:solidFill>
              </a:rPr>
              <a:t>riting and communication are key to all</a:t>
            </a:r>
          </a:p>
          <a:p>
            <a:r>
              <a:rPr lang="en-IE" b="1" i="1" dirty="0" smtClean="0">
                <a:solidFill>
                  <a:srgbClr val="C00000"/>
                </a:solidFill>
              </a:rPr>
              <a:t>You have identified the potential gaps</a:t>
            </a:r>
          </a:p>
          <a:p>
            <a:r>
              <a:rPr lang="en-IE" b="1" i="1" dirty="0" smtClean="0">
                <a:solidFill>
                  <a:srgbClr val="C00000"/>
                </a:solidFill>
              </a:rPr>
              <a:t>You need to ensure that they are filled</a:t>
            </a:r>
            <a:endParaRPr lang="en-IE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4692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3119804"/>
            <a:ext cx="4386266" cy="957268"/>
          </a:xfrm>
        </p:spPr>
        <p:txBody>
          <a:bodyPr/>
          <a:lstStyle/>
          <a:p>
            <a:r>
              <a:rPr lang="en-IE" dirty="0" smtClean="0">
                <a:solidFill>
                  <a:srgbClr val="C00000"/>
                </a:solidFill>
              </a:rPr>
              <a:t>Thank you</a:t>
            </a:r>
            <a:endParaRPr lang="en-IE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6588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BL">
  <a:themeElements>
    <a:clrScheme name="1_OBL 14">
      <a:dk1>
        <a:srgbClr val="000000"/>
      </a:dk1>
      <a:lt1>
        <a:srgbClr val="FFFFFF"/>
      </a:lt1>
      <a:dk2>
        <a:srgbClr val="C90128"/>
      </a:dk2>
      <a:lt2>
        <a:srgbClr val="666666"/>
      </a:lt2>
      <a:accent1>
        <a:srgbClr val="F3F3F3"/>
      </a:accent1>
      <a:accent2>
        <a:srgbClr val="B8B8B8"/>
      </a:accent2>
      <a:accent3>
        <a:srgbClr val="FFFFFF"/>
      </a:accent3>
      <a:accent4>
        <a:srgbClr val="000000"/>
      </a:accent4>
      <a:accent5>
        <a:srgbClr val="F8F8F8"/>
      </a:accent5>
      <a:accent6>
        <a:srgbClr val="A6A6A6"/>
      </a:accent6>
      <a:hlink>
        <a:srgbClr val="C90128"/>
      </a:hlink>
      <a:folHlink>
        <a:srgbClr val="6666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B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3">
        <a:dk1>
          <a:srgbClr val="000000"/>
        </a:dk1>
        <a:lt1>
          <a:srgbClr val="FFFFFF"/>
        </a:lt1>
        <a:dk2>
          <a:srgbClr val="C90128"/>
        </a:dk2>
        <a:lt2>
          <a:srgbClr val="666666"/>
        </a:lt2>
        <a:accent1>
          <a:srgbClr val="F3F3F3"/>
        </a:accent1>
        <a:accent2>
          <a:srgbClr val="B8B8B8"/>
        </a:accent2>
        <a:accent3>
          <a:srgbClr val="FFFFFF"/>
        </a:accent3>
        <a:accent4>
          <a:srgbClr val="000000"/>
        </a:accent4>
        <a:accent5>
          <a:srgbClr val="F8F8F8"/>
        </a:accent5>
        <a:accent6>
          <a:srgbClr val="A6A6A6"/>
        </a:accent6>
        <a:hlink>
          <a:srgbClr val="C90128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14">
        <a:dk1>
          <a:srgbClr val="000000"/>
        </a:dk1>
        <a:lt1>
          <a:srgbClr val="FFFFFF"/>
        </a:lt1>
        <a:dk2>
          <a:srgbClr val="C90128"/>
        </a:dk2>
        <a:lt2>
          <a:srgbClr val="666666"/>
        </a:lt2>
        <a:accent1>
          <a:srgbClr val="F3F3F3"/>
        </a:accent1>
        <a:accent2>
          <a:srgbClr val="B8B8B8"/>
        </a:accent2>
        <a:accent3>
          <a:srgbClr val="FFFFFF"/>
        </a:accent3>
        <a:accent4>
          <a:srgbClr val="000000"/>
        </a:accent4>
        <a:accent5>
          <a:srgbClr val="F8F8F8"/>
        </a:accent5>
        <a:accent6>
          <a:srgbClr val="A6A6A6"/>
        </a:accent6>
        <a:hlink>
          <a:srgbClr val="C90128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NGLISH">
  <a:themeElements>
    <a:clrScheme name="ENGLISH 14">
      <a:dk1>
        <a:srgbClr val="000000"/>
      </a:dk1>
      <a:lt1>
        <a:srgbClr val="FFFFFF"/>
      </a:lt1>
      <a:dk2>
        <a:srgbClr val="C90128"/>
      </a:dk2>
      <a:lt2>
        <a:srgbClr val="666666"/>
      </a:lt2>
      <a:accent1>
        <a:srgbClr val="F3F3F3"/>
      </a:accent1>
      <a:accent2>
        <a:srgbClr val="B8B8B8"/>
      </a:accent2>
      <a:accent3>
        <a:srgbClr val="FFFFFF"/>
      </a:accent3>
      <a:accent4>
        <a:srgbClr val="000000"/>
      </a:accent4>
      <a:accent5>
        <a:srgbClr val="F8F8F8"/>
      </a:accent5>
      <a:accent6>
        <a:srgbClr val="A6A6A6"/>
      </a:accent6>
      <a:hlink>
        <a:srgbClr val="C90128"/>
      </a:hlink>
      <a:folHlink>
        <a:srgbClr val="666666"/>
      </a:folHlink>
    </a:clrScheme>
    <a:fontScheme name="ENGLIS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NGLIS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GLIS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GLIS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GLIS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GLIS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GLIS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GLIS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GLIS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GLIS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GLIS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GLIS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GLIS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GLISH 13">
        <a:dk1>
          <a:srgbClr val="000000"/>
        </a:dk1>
        <a:lt1>
          <a:srgbClr val="FFFFFF"/>
        </a:lt1>
        <a:dk2>
          <a:srgbClr val="C90128"/>
        </a:dk2>
        <a:lt2>
          <a:srgbClr val="666666"/>
        </a:lt2>
        <a:accent1>
          <a:srgbClr val="F3F3F3"/>
        </a:accent1>
        <a:accent2>
          <a:srgbClr val="B8B8B8"/>
        </a:accent2>
        <a:accent3>
          <a:srgbClr val="FFFFFF"/>
        </a:accent3>
        <a:accent4>
          <a:srgbClr val="000000"/>
        </a:accent4>
        <a:accent5>
          <a:srgbClr val="F8F8F8"/>
        </a:accent5>
        <a:accent6>
          <a:srgbClr val="A6A6A6"/>
        </a:accent6>
        <a:hlink>
          <a:srgbClr val="C90128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GLISH 14">
        <a:dk1>
          <a:srgbClr val="000000"/>
        </a:dk1>
        <a:lt1>
          <a:srgbClr val="FFFFFF"/>
        </a:lt1>
        <a:dk2>
          <a:srgbClr val="C90128"/>
        </a:dk2>
        <a:lt2>
          <a:srgbClr val="666666"/>
        </a:lt2>
        <a:accent1>
          <a:srgbClr val="F3F3F3"/>
        </a:accent1>
        <a:accent2>
          <a:srgbClr val="B8B8B8"/>
        </a:accent2>
        <a:accent3>
          <a:srgbClr val="FFFFFF"/>
        </a:accent3>
        <a:accent4>
          <a:srgbClr val="000000"/>
        </a:accent4>
        <a:accent5>
          <a:srgbClr val="F8F8F8"/>
        </a:accent5>
        <a:accent6>
          <a:srgbClr val="A6A6A6"/>
        </a:accent6>
        <a:hlink>
          <a:srgbClr val="C90128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BS at Aughinish">
  <a:themeElements>
    <a:clrScheme name="1_OBL 13">
      <a:dk1>
        <a:srgbClr val="000000"/>
      </a:dk1>
      <a:lt1>
        <a:srgbClr val="FFFFFF"/>
      </a:lt1>
      <a:dk2>
        <a:srgbClr val="C90128"/>
      </a:dk2>
      <a:lt2>
        <a:srgbClr val="666666"/>
      </a:lt2>
      <a:accent1>
        <a:srgbClr val="F3F3F3"/>
      </a:accent1>
      <a:accent2>
        <a:srgbClr val="B8B8B8"/>
      </a:accent2>
      <a:accent3>
        <a:srgbClr val="FFFFFF"/>
      </a:accent3>
      <a:accent4>
        <a:srgbClr val="000000"/>
      </a:accent4>
      <a:accent5>
        <a:srgbClr val="F8F8F8"/>
      </a:accent5>
      <a:accent6>
        <a:srgbClr val="A6A6A6"/>
      </a:accent6>
      <a:hlink>
        <a:srgbClr val="C90128"/>
      </a:hlink>
      <a:folHlink>
        <a:srgbClr val="000000"/>
      </a:folHlink>
    </a:clrScheme>
    <a:fontScheme name="1_OB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B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3">
        <a:dk1>
          <a:srgbClr val="000000"/>
        </a:dk1>
        <a:lt1>
          <a:srgbClr val="FFFFFF"/>
        </a:lt1>
        <a:dk2>
          <a:srgbClr val="C90128"/>
        </a:dk2>
        <a:lt2>
          <a:srgbClr val="666666"/>
        </a:lt2>
        <a:accent1>
          <a:srgbClr val="F3F3F3"/>
        </a:accent1>
        <a:accent2>
          <a:srgbClr val="B8B8B8"/>
        </a:accent2>
        <a:accent3>
          <a:srgbClr val="FFFFFF"/>
        </a:accent3>
        <a:accent4>
          <a:srgbClr val="000000"/>
        </a:accent4>
        <a:accent5>
          <a:srgbClr val="F8F8F8"/>
        </a:accent5>
        <a:accent6>
          <a:srgbClr val="A6A6A6"/>
        </a:accent6>
        <a:hlink>
          <a:srgbClr val="C90128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14">
        <a:dk1>
          <a:srgbClr val="000000"/>
        </a:dk1>
        <a:lt1>
          <a:srgbClr val="FFFFFF"/>
        </a:lt1>
        <a:dk2>
          <a:srgbClr val="C90128"/>
        </a:dk2>
        <a:lt2>
          <a:srgbClr val="666666"/>
        </a:lt2>
        <a:accent1>
          <a:srgbClr val="F3F3F3"/>
        </a:accent1>
        <a:accent2>
          <a:srgbClr val="B8B8B8"/>
        </a:accent2>
        <a:accent3>
          <a:srgbClr val="FFFFFF"/>
        </a:accent3>
        <a:accent4>
          <a:srgbClr val="000000"/>
        </a:accent4>
        <a:accent5>
          <a:srgbClr val="F8F8F8"/>
        </a:accent5>
        <a:accent6>
          <a:srgbClr val="A6A6A6"/>
        </a:accent6>
        <a:hlink>
          <a:srgbClr val="C90128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RUSAL Template 2012">
  <a:themeElements>
    <a:clrScheme name="1_OBL 13">
      <a:dk1>
        <a:srgbClr val="000000"/>
      </a:dk1>
      <a:lt1>
        <a:srgbClr val="FFFFFF"/>
      </a:lt1>
      <a:dk2>
        <a:srgbClr val="C90128"/>
      </a:dk2>
      <a:lt2>
        <a:srgbClr val="666666"/>
      </a:lt2>
      <a:accent1>
        <a:srgbClr val="F3F3F3"/>
      </a:accent1>
      <a:accent2>
        <a:srgbClr val="B8B8B8"/>
      </a:accent2>
      <a:accent3>
        <a:srgbClr val="FFFFFF"/>
      </a:accent3>
      <a:accent4>
        <a:srgbClr val="000000"/>
      </a:accent4>
      <a:accent5>
        <a:srgbClr val="F8F8F8"/>
      </a:accent5>
      <a:accent6>
        <a:srgbClr val="A6A6A6"/>
      </a:accent6>
      <a:hlink>
        <a:srgbClr val="C90128"/>
      </a:hlink>
      <a:folHlink>
        <a:srgbClr val="000000"/>
      </a:folHlink>
    </a:clrScheme>
    <a:fontScheme name="1_OB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B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L 13">
        <a:dk1>
          <a:srgbClr val="000000"/>
        </a:dk1>
        <a:lt1>
          <a:srgbClr val="FFFFFF"/>
        </a:lt1>
        <a:dk2>
          <a:srgbClr val="C90128"/>
        </a:dk2>
        <a:lt2>
          <a:srgbClr val="666666"/>
        </a:lt2>
        <a:accent1>
          <a:srgbClr val="F3F3F3"/>
        </a:accent1>
        <a:accent2>
          <a:srgbClr val="B8B8B8"/>
        </a:accent2>
        <a:accent3>
          <a:srgbClr val="FFFFFF"/>
        </a:accent3>
        <a:accent4>
          <a:srgbClr val="000000"/>
        </a:accent4>
        <a:accent5>
          <a:srgbClr val="F8F8F8"/>
        </a:accent5>
        <a:accent6>
          <a:srgbClr val="A6A6A6"/>
        </a:accent6>
        <a:hlink>
          <a:srgbClr val="C90128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L 14">
        <a:dk1>
          <a:srgbClr val="000000"/>
        </a:dk1>
        <a:lt1>
          <a:srgbClr val="FFFFFF"/>
        </a:lt1>
        <a:dk2>
          <a:srgbClr val="C90128"/>
        </a:dk2>
        <a:lt2>
          <a:srgbClr val="666666"/>
        </a:lt2>
        <a:accent1>
          <a:srgbClr val="F3F3F3"/>
        </a:accent1>
        <a:accent2>
          <a:srgbClr val="B8B8B8"/>
        </a:accent2>
        <a:accent3>
          <a:srgbClr val="FFFFFF"/>
        </a:accent3>
        <a:accent4>
          <a:srgbClr val="000000"/>
        </a:accent4>
        <a:accent5>
          <a:srgbClr val="F8F8F8"/>
        </a:accent5>
        <a:accent6>
          <a:srgbClr val="A6A6A6"/>
        </a:accent6>
        <a:hlink>
          <a:srgbClr val="C90128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ENGLISH</Template>
  <TotalTime>62793</TotalTime>
  <Words>1701</Words>
  <Application>Microsoft Office PowerPoint</Application>
  <PresentationFormat>On-screen Show (4:3)</PresentationFormat>
  <Paragraphs>395</Paragraphs>
  <Slides>42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1_OBL</vt:lpstr>
      <vt:lpstr>ENGLISH</vt:lpstr>
      <vt:lpstr>RBS at Aughinish</vt:lpstr>
      <vt:lpstr>RUSAL Template 2012</vt:lpstr>
      <vt:lpstr>Photo Editor Photo</vt:lpstr>
      <vt:lpstr>Our Experience of  Graduates</vt:lpstr>
      <vt:lpstr>PowerPoint Presentation</vt:lpstr>
      <vt:lpstr>Introduction to Aughinish</vt:lpstr>
      <vt:lpstr>Bauxite to Alumina</vt:lpstr>
      <vt:lpstr>PowerPoint Presentation</vt:lpstr>
      <vt:lpstr>Importance to the Region </vt:lpstr>
      <vt:lpstr>PowerPoint Presentation</vt:lpstr>
      <vt:lpstr>The Challenge - Communication</vt:lpstr>
      <vt:lpstr>Organisation Design</vt:lpstr>
      <vt:lpstr>PowerPoint Presentation</vt:lpstr>
      <vt:lpstr>Fifth Owner</vt:lpstr>
      <vt:lpstr>Communication assumptions</vt:lpstr>
      <vt:lpstr>How We Meet the  Challenge</vt:lpstr>
      <vt:lpstr>Educational Requirements</vt:lpstr>
      <vt:lpstr>PowerPoint Presentation</vt:lpstr>
      <vt:lpstr>PowerPoint Presentation</vt:lpstr>
      <vt:lpstr>A Taste Of The Issues</vt:lpstr>
      <vt:lpstr>General Writing Skills </vt:lpstr>
      <vt:lpstr>Why clear and concise matters…</vt:lpstr>
      <vt:lpstr>Use of Jargon / Technical Terms </vt:lpstr>
      <vt:lpstr>Spelling </vt:lpstr>
      <vt:lpstr>Precision</vt:lpstr>
      <vt:lpstr>However..</vt:lpstr>
      <vt:lpstr>Where do you  fit in in the social network in your organisation?</vt:lpstr>
      <vt:lpstr>Ability to interact and fit-in is crucial</vt:lpstr>
      <vt:lpstr>Communicating with others </vt:lpstr>
      <vt:lpstr>Our “take” on the UL Graduate Attributes</vt:lpstr>
      <vt:lpstr>Responsible</vt:lpstr>
      <vt:lpstr>Articulate</vt:lpstr>
      <vt:lpstr>Proactive</vt:lpstr>
      <vt:lpstr>Creative </vt:lpstr>
      <vt:lpstr>Collaborative</vt:lpstr>
      <vt:lpstr>PowerPoint Presentation</vt:lpstr>
      <vt:lpstr>What stops a graduate from being hired?</vt:lpstr>
      <vt:lpstr>Immediate “No” at the interview</vt:lpstr>
      <vt:lpstr>“No” during Co-op/Probation</vt:lpstr>
      <vt:lpstr>The Conundrum</vt:lpstr>
      <vt:lpstr>Confidence in Applying Knowledge</vt:lpstr>
      <vt:lpstr>The Ideal</vt:lpstr>
      <vt:lpstr>The Ideal</vt:lpstr>
      <vt:lpstr>The UL Graduate Attributes</vt:lpstr>
      <vt:lpstr>Thank you</vt:lpstr>
    </vt:vector>
  </TitlesOfParts>
  <Company>ОАО "Русский алюминий"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MS Windows XP Pro</dc:creator>
  <cp:lastModifiedBy>IS &amp; IT</cp:lastModifiedBy>
  <cp:revision>2928</cp:revision>
  <cp:lastPrinted>2012-04-23T10:49:43Z</cp:lastPrinted>
  <dcterms:created xsi:type="dcterms:W3CDTF">2008-05-29T06:08:25Z</dcterms:created>
  <dcterms:modified xsi:type="dcterms:W3CDTF">2012-05-02T10:42:28Z</dcterms:modified>
</cp:coreProperties>
</file>