
<file path=[Content_Types].xml><?xml version="1.0" encoding="utf-8"?>
<Types xmlns="http://schemas.openxmlformats.org/package/2006/content-types">
  <Override PartName="/ppt/slides/slide17.xml" ContentType="application/vnd.openxmlformats-officedocument.presentationml.slide+xml"/>
  <Override PartName="/ppt/notesSlides/notesSlide2.xml" ContentType="application/vnd.openxmlformats-officedocument.presentationml.notesSlide+xml"/>
  <Override PartName="/ppt/slideLayouts/slideLayout4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slides/slide5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heme/theme3.xml" ContentType="application/vnd.openxmlformats-officedocument.theme+xml"/>
  <Override PartName="/ppt/presProps.xml" ContentType="application/vnd.openxmlformats-officedocument.presentationml.presProps+xml"/>
  <Default Extension="jpeg" ContentType="image/jpeg"/>
  <Override PartName="/ppt/slideLayouts/slideLayout3.xml" ContentType="application/vnd.openxmlformats-officedocument.presentationml.slideLayout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Layouts/slideLayout5.xml" ContentType="application/vnd.openxmlformats-officedocument.presentationml.slideLayout+xml"/>
  <Default Extension="png" ContentType="image/png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Default Extension="xml" ContentType="application/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Masters/slideMaster1.xml" ContentType="application/vnd.openxmlformats-officedocument.presentationml.slideMaster+xml"/>
  <Override PartName="/ppt/slides/slide15.xml" ContentType="application/vnd.openxmlformats-officedocument.presentationml.slide+xml"/>
  <Override PartName="/ppt/viewProps.xml" ContentType="application/vnd.openxmlformats-officedocument.presentationml.viewProps+xml"/>
  <Default Extension="bin" ContentType="application/vnd.openxmlformats-officedocument.presentationml.printerSettings"/>
  <Default Extension="rels" ContentType="application/vnd.openxmlformats-package.relationships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6.xml" ContentType="application/vnd.openxmlformats-officedocument.presentationml.slide+xml"/>
  <Override PartName="/ppt/slides/slide16.xml" ContentType="application/vnd.openxmlformats-officedocument.presentationml.slide+xml"/>
  <Override PartName="/ppt/slides/slide12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>
  <p:sldMasterIdLst>
    <p:sldMasterId id="2147483852" r:id="rId1"/>
  </p:sldMasterIdLst>
  <p:notesMasterIdLst>
    <p:notesMasterId r:id="rId19"/>
  </p:notesMasterIdLst>
  <p:handoutMasterIdLst>
    <p:handoutMasterId r:id="rId20"/>
  </p:handoutMasterIdLst>
  <p:sldIdLst>
    <p:sldId id="256" r:id="rId2"/>
    <p:sldId id="264" r:id="rId3"/>
    <p:sldId id="258" r:id="rId4"/>
    <p:sldId id="265" r:id="rId5"/>
    <p:sldId id="259" r:id="rId6"/>
    <p:sldId id="260" r:id="rId7"/>
    <p:sldId id="261" r:id="rId8"/>
    <p:sldId id="267" r:id="rId9"/>
    <p:sldId id="262" r:id="rId10"/>
    <p:sldId id="268" r:id="rId11"/>
    <p:sldId id="263" r:id="rId12"/>
    <p:sldId id="270" r:id="rId13"/>
    <p:sldId id="269" r:id="rId14"/>
    <p:sldId id="271" r:id="rId15"/>
    <p:sldId id="272" r:id="rId16"/>
    <p:sldId id="273" r:id="rId17"/>
    <p:sldId id="266" r:id="rId18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>
    <p:restoredLeft sz="15620"/>
    <p:restoredTop sz="94660"/>
  </p:normalViewPr>
  <p:slideViewPr>
    <p:cSldViewPr>
      <p:cViewPr varScale="1">
        <p:scale>
          <a:sx n="97" d="100"/>
          <a:sy n="97" d="100"/>
        </p:scale>
        <p:origin x="-440" y="-10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7" Type="http://schemas.openxmlformats.org/officeDocument/2006/relationships/slide" Target="slides/slide6.xml"/><Relationship Id="rId1" Type="http://schemas.openxmlformats.org/officeDocument/2006/relationships/slideMaster" Target="slideMasters/slideMaster1.xml"/><Relationship Id="rId24" Type="http://schemas.openxmlformats.org/officeDocument/2006/relationships/theme" Target="theme/theme1.xml"/><Relationship Id="rId25" Type="http://schemas.openxmlformats.org/officeDocument/2006/relationships/tableStyles" Target="tableStyles.xml"/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0" Type="http://schemas.openxmlformats.org/officeDocument/2006/relationships/slide" Target="slides/slide9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9" Type="http://schemas.openxmlformats.org/officeDocument/2006/relationships/slide" Target="slides/slide8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14" Type="http://schemas.openxmlformats.org/officeDocument/2006/relationships/slide" Target="slides/slide13.xml"/><Relationship Id="rId23" Type="http://schemas.openxmlformats.org/officeDocument/2006/relationships/viewProps" Target="viewProps.xml"/><Relationship Id="rId4" Type="http://schemas.openxmlformats.org/officeDocument/2006/relationships/slide" Target="slides/slide3.xml"/><Relationship Id="rId11" Type="http://schemas.openxmlformats.org/officeDocument/2006/relationships/slide" Target="slides/slide10.xml"/><Relationship Id="rId6" Type="http://schemas.openxmlformats.org/officeDocument/2006/relationships/slide" Target="slides/slide5.xml"/><Relationship Id="rId16" Type="http://schemas.openxmlformats.org/officeDocument/2006/relationships/slide" Target="slides/slide15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9" Type="http://schemas.openxmlformats.org/officeDocument/2006/relationships/notesMaster" Target="notesMasters/notesMaster1.xml"/><Relationship Id="rId20" Type="http://schemas.openxmlformats.org/officeDocument/2006/relationships/handoutMaster" Target="handoutMasters/handoutMaster1.xml"/><Relationship Id="rId22" Type="http://schemas.openxmlformats.org/officeDocument/2006/relationships/presProps" Target="presProps.xml"/><Relationship Id="rId21" Type="http://schemas.openxmlformats.org/officeDocument/2006/relationships/printerSettings" Target="printerSettings/printerSettings1.bin"/><Relationship Id="rId2" Type="http://schemas.openxmlformats.org/officeDocument/2006/relationships/slide" Target="slides/slid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999DE6CC-40F7-470D-80CF-E60D86845C71}" type="datetimeFigureOut">
              <a:rPr lang="en-GB"/>
              <a:pPr>
                <a:defRPr/>
              </a:pPr>
              <a:t>2/21/13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A5CEBD24-C2C8-44BE-862D-0245429C2A3E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4E7196CC-7129-4AFF-BFA1-E0ED2059C634}" type="datetimeFigureOut">
              <a:rPr lang="en-GB"/>
              <a:pPr>
                <a:defRPr/>
              </a:pPr>
              <a:t>2/21/13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GB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D19CB6A4-4398-47B9-B2F2-25FE50068B10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ＭＳ Ｐゴシック" charset="-128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602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n-GB" smtClean="0"/>
              <a:t>Feedback can help students get from where they are to where they want to be</a:t>
            </a:r>
          </a:p>
        </p:txBody>
      </p:sp>
      <p:sp>
        <p:nvSpPr>
          <p:cNvPr id="25603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7ADEE112-AD75-4A9A-9389-33B2E4A9C001}" type="slidenum">
              <a:rPr lang="en-GB">
                <a:ea typeface="ＭＳ Ｐゴシック" charset="-128"/>
                <a:cs typeface="ＭＳ Ｐゴシック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9</a:t>
            </a:fld>
            <a:endParaRPr lang="en-GB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698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n-GB" smtClean="0"/>
              <a:t>Learned dependence stops students from being able to develop their own understandings of quality.</a:t>
            </a:r>
          </a:p>
        </p:txBody>
      </p:sp>
      <p:sp>
        <p:nvSpPr>
          <p:cNvPr id="29699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4EEE4847-BB67-42D2-8433-AF99508EEA0B}" type="slidenum">
              <a:rPr lang="en-GB">
                <a:ea typeface="ＭＳ Ｐゴシック" charset="-128"/>
                <a:cs typeface="ＭＳ Ｐゴシック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12</a:t>
            </a:fld>
            <a:endParaRPr lang="en-GB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2770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n-GB" smtClean="0"/>
              <a:t>And collect reflections. What did participants learn for reading and commenting on the three texts? How did variation help them understand standards? </a:t>
            </a:r>
          </a:p>
          <a:p>
            <a:pPr>
              <a:spcBef>
                <a:spcPct val="0"/>
              </a:spcBef>
            </a:pPr>
            <a:r>
              <a:rPr lang="en-GB" smtClean="0"/>
              <a:t>What about composing feedback comments – more ‘cognitively demanding’ (Nicole) than receiving them.</a:t>
            </a:r>
          </a:p>
        </p:txBody>
      </p:sp>
      <p:sp>
        <p:nvSpPr>
          <p:cNvPr id="32771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1B70C8B3-C833-432C-8498-90722EAEFFBA}" type="slidenum">
              <a:rPr lang="en-GB">
                <a:ea typeface="ＭＳ Ｐゴシック" charset="-128"/>
                <a:cs typeface="ＭＳ Ｐゴシック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14</a:t>
            </a:fld>
            <a:endParaRPr lang="en-GB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ight Triangle 3"/>
          <p:cNvSpPr/>
          <p:nvPr/>
        </p:nvSpPr>
        <p:spPr>
          <a:xfrm>
            <a:off x="0" y="4664075"/>
            <a:ext cx="9150350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5" name="Group 15"/>
          <p:cNvGrpSpPr>
            <a:grpSpLocks/>
          </p:cNvGrpSpPr>
          <p:nvPr/>
        </p:nvGrpSpPr>
        <p:grpSpPr bwMode="auto">
          <a:xfrm>
            <a:off x="-3175" y="4953000"/>
            <a:ext cx="9147175" cy="1911350"/>
            <a:chOff x="-3765" y="4832896"/>
            <a:chExt cx="9147765" cy="2032192"/>
          </a:xfrm>
        </p:grpSpPr>
        <p:sp>
          <p:nvSpPr>
            <p:cNvPr id="6" name="Freeform 5"/>
            <p:cNvSpPr>
              <a:spLocks/>
            </p:cNvSpPr>
            <p:nvPr/>
          </p:nvSpPr>
          <p:spPr bwMode="auto">
            <a:xfrm>
              <a:off x="1687032" y="4832896"/>
              <a:ext cx="7456968" cy="51817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ea typeface="+mn-ea"/>
                <a:cs typeface="+mn-cs"/>
              </a:endParaRPr>
            </a:p>
          </p:txBody>
        </p:sp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35926" y="5135025"/>
              <a:ext cx="9108074" cy="838869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ea typeface="+mn-ea"/>
                <a:cs typeface="+mn-cs"/>
              </a:endParaRPr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cxnSp>
          <p:nvCxnSpPr>
            <p:cNvPr id="10" name="Straight Connector 9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anchor="b"/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11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5112551C-B761-4DC2-900A-EA4BC9A538AA}" type="datetimeFigureOut">
              <a:rPr lang="en-GB"/>
              <a:pPr>
                <a:defRPr/>
              </a:pPr>
              <a:t>2/21/13</a:t>
            </a:fld>
            <a:endParaRPr lang="en-GB"/>
          </a:p>
        </p:txBody>
      </p:sp>
      <p:sp>
        <p:nvSpPr>
          <p:cNvPr id="12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3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8CA460C0-7D8F-4B9B-9E58-4E86244466FD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C050F0-6C1A-4D86-9FFB-41CDC439DD39}" type="datetimeFigureOut">
              <a:rPr lang="en-GB"/>
              <a:pPr>
                <a:defRPr/>
              </a:pPr>
              <a:t>2/21/13</a:t>
            </a:fld>
            <a:endParaRPr lang="en-GB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14EC8D-FB4F-4756-A5AD-EB00A2A84737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F34267-505B-4E60-956F-5E36161AA6E4}" type="datetimeFigureOut">
              <a:rPr lang="en-GB"/>
              <a:pPr>
                <a:defRPr/>
              </a:pPr>
              <a:t>2/21/13</a:t>
            </a:fld>
            <a:endParaRPr lang="en-GB"/>
          </a:p>
        </p:txBody>
      </p:sp>
      <p:sp>
        <p:nvSpPr>
          <p:cNvPr id="3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1DACAC-B23B-4C7A-8D48-950EEC589F5F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A8EF52-40E0-456E-A488-9EFA937F8E15}" type="datetimeFigureOut">
              <a:rPr lang="en-GB"/>
              <a:pPr>
                <a:defRPr/>
              </a:pPr>
              <a:t>2/21/13</a:t>
            </a:fld>
            <a:endParaRPr lang="en-GB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FAA390-FBFF-493A-A7C7-6AE860B2145F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0A7508-D3D4-4773-980F-7584F3661A17}" type="datetimeFigureOut">
              <a:rPr lang="en-GB"/>
              <a:pPr>
                <a:defRPr/>
              </a:pPr>
              <a:t>2/21/13</a:t>
            </a:fld>
            <a:endParaRPr lang="en-GB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AE27A6-13A9-4542-BC50-94A141F27E9B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7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6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500063" y="5945188"/>
            <a:ext cx="4940300" cy="9207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ea typeface="+mn-ea"/>
              <a:cs typeface="+mn-cs"/>
            </a:endParaRPr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85775" y="5938838"/>
            <a:ext cx="3690938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ea typeface="+mn-ea"/>
              <a:cs typeface="+mn-cs"/>
            </a:endParaRPr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7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33" name="Text Placeholder 29"/>
          <p:cNvSpPr>
            <a:spLocks noGrp="1"/>
          </p:cNvSpPr>
          <p:nvPr>
            <p:ph type="body" idx="1"/>
          </p:nvPr>
        </p:nvSpPr>
        <p:spPr bwMode="auto">
          <a:xfrm>
            <a:off x="457200" y="1481138"/>
            <a:ext cx="8229600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825" y="6408738"/>
            <a:ext cx="1919288" cy="365125"/>
          </a:xfrm>
          <a:prstGeom prst="rect">
            <a:avLst/>
          </a:prstGeom>
        </p:spPr>
        <p:txBody>
          <a:bodyPr vert="horz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C98EB2B9-DFA6-4CE7-BCE5-452B196903BD}" type="datetimeFigureOut">
              <a:rPr lang="en-GB"/>
              <a:pPr>
                <a:defRPr/>
              </a:pPr>
              <a:t>2/21/13</a:t>
            </a:fld>
            <a:endParaRPr lang="en-GB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79913" y="6408738"/>
            <a:ext cx="2351087" cy="365125"/>
          </a:xfrm>
          <a:prstGeom prst="rect">
            <a:avLst/>
          </a:prstGeom>
        </p:spPr>
        <p:txBody>
          <a:bodyPr vert="horz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113" y="6408738"/>
            <a:ext cx="366712" cy="365125"/>
          </a:xfrm>
          <a:prstGeom prst="rect">
            <a:avLst/>
          </a:prstGeom>
        </p:spPr>
        <p:txBody>
          <a:bodyPr vert="horz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 b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F81E98F4-FD64-4A14-9FBF-36764BC2C19D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58" r:id="rId1"/>
    <p:sldLayoutId id="2147483857" r:id="rId2"/>
    <p:sldLayoutId id="2147483856" r:id="rId3"/>
    <p:sldLayoutId id="2147483855" r:id="rId4"/>
    <p:sldLayoutId id="2147483854" r:id="rId5"/>
  </p:sldLayoutIdLst>
  <p:txStyles>
    <p:titleStyle>
      <a:lvl1pPr algn="l" rtl="0" fontAlgn="base">
        <a:spcBef>
          <a:spcPct val="0"/>
        </a:spcBef>
        <a:spcAft>
          <a:spcPct val="0"/>
        </a:spcAft>
        <a:defRPr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ＭＳ Ｐゴシック" charset="-128"/>
          <a:cs typeface="ＭＳ Ｐゴシック" charset="-128"/>
        </a:defRPr>
      </a:lvl1pPr>
      <a:lvl2pPr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charset="0"/>
          <a:ea typeface="ＭＳ Ｐゴシック" charset="-128"/>
          <a:cs typeface="ＭＳ Ｐゴシック" charset="-128"/>
        </a:defRPr>
      </a:lvl2pPr>
      <a:lvl3pPr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charset="0"/>
          <a:ea typeface="ＭＳ Ｐゴシック" charset="-128"/>
          <a:cs typeface="ＭＳ Ｐゴシック" charset="-128"/>
        </a:defRPr>
      </a:lvl3pPr>
      <a:lvl4pPr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charset="0"/>
          <a:ea typeface="ＭＳ Ｐゴシック" charset="-128"/>
          <a:cs typeface="ＭＳ Ｐゴシック" charset="-128"/>
        </a:defRPr>
      </a:lvl4pPr>
      <a:lvl5pPr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charset="0"/>
          <a:ea typeface="ＭＳ Ｐゴシック" charset="-128"/>
          <a:cs typeface="ＭＳ Ｐゴシック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charset="0"/>
          <a:ea typeface="ＭＳ Ｐゴシック" charset="-128"/>
          <a:cs typeface="ＭＳ Ｐゴシック" charset="-128"/>
        </a:defRPr>
      </a:lvl6pPr>
      <a:lvl7pPr marL="9144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charset="0"/>
          <a:ea typeface="ＭＳ Ｐゴシック" charset="-128"/>
          <a:cs typeface="ＭＳ Ｐゴシック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charset="0"/>
          <a:ea typeface="ＭＳ Ｐゴシック" charset="-128"/>
          <a:cs typeface="ＭＳ Ｐゴシック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charset="0"/>
          <a:ea typeface="ＭＳ Ｐゴシック" charset="-128"/>
          <a:cs typeface="ＭＳ Ｐゴシック" charset="-128"/>
        </a:defRPr>
      </a:lvl9pPr>
    </p:titleStyle>
    <p:bodyStyle>
      <a:lvl1pPr marL="365125" indent="-255588" algn="l" rtl="0" fontAlgn="base">
        <a:spcBef>
          <a:spcPts val="400"/>
        </a:spcBef>
        <a:spcAft>
          <a:spcPct val="0"/>
        </a:spcAft>
        <a:buClr>
          <a:schemeClr val="accent1"/>
        </a:buClr>
        <a:buSzPct val="68000"/>
        <a:buFont typeface="Wingdings 3" charset="2"/>
        <a:buChar char=""/>
        <a:defRPr sz="2700" kern="1200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1pPr>
      <a:lvl2pPr marL="620713" indent="-228600" algn="l" rtl="0" fontAlgn="base">
        <a:spcBef>
          <a:spcPts val="325"/>
        </a:spcBef>
        <a:spcAft>
          <a:spcPct val="0"/>
        </a:spcAft>
        <a:buClr>
          <a:schemeClr val="accent1"/>
        </a:buClr>
        <a:buFont typeface="Verdana" charset="0"/>
        <a:buChar char="◦"/>
        <a:defRPr sz="2300" kern="1200">
          <a:solidFill>
            <a:schemeClr val="tx1"/>
          </a:solidFill>
          <a:latin typeface="+mn-lt"/>
          <a:ea typeface="ＭＳ Ｐゴシック" charset="-128"/>
          <a:cs typeface="+mn-cs"/>
        </a:defRPr>
      </a:lvl2pPr>
      <a:lvl3pPr marL="858838" indent="-228600" algn="l" rtl="0" fontAlgn="base">
        <a:spcBef>
          <a:spcPts val="350"/>
        </a:spcBef>
        <a:spcAft>
          <a:spcPct val="0"/>
        </a:spcAft>
        <a:buClr>
          <a:schemeClr val="accent2"/>
        </a:buClr>
        <a:buSzPct val="100000"/>
        <a:buFont typeface="Wingdings 2" charset="2"/>
        <a:buChar char=""/>
        <a:defRPr sz="2100" kern="1200">
          <a:solidFill>
            <a:schemeClr val="tx1"/>
          </a:solidFill>
          <a:latin typeface="+mn-lt"/>
          <a:ea typeface="ＭＳ Ｐゴシック" charset="-128"/>
          <a:cs typeface="+mn-cs"/>
        </a:defRPr>
      </a:lvl3pPr>
      <a:lvl4pPr marL="1143000" indent="-228600" algn="l" rtl="0" fontAlgn="base">
        <a:spcBef>
          <a:spcPts val="350"/>
        </a:spcBef>
        <a:spcAft>
          <a:spcPct val="0"/>
        </a:spcAft>
        <a:buClr>
          <a:schemeClr val="accent2"/>
        </a:buClr>
        <a:buFont typeface="Wingdings 2" charset="2"/>
        <a:buChar char=""/>
        <a:defRPr sz="1900" kern="1200">
          <a:solidFill>
            <a:schemeClr val="tx1"/>
          </a:solidFill>
          <a:latin typeface="+mn-lt"/>
          <a:ea typeface="ＭＳ Ｐゴシック" charset="-128"/>
          <a:cs typeface="+mn-cs"/>
        </a:defRPr>
      </a:lvl4pPr>
      <a:lvl5pPr marL="1371600" indent="-228600" algn="l" rtl="0" fontAlgn="base">
        <a:spcBef>
          <a:spcPts val="350"/>
        </a:spcBef>
        <a:spcAft>
          <a:spcPct val="0"/>
        </a:spcAft>
        <a:buClr>
          <a:schemeClr val="accent2"/>
        </a:buClr>
        <a:buFont typeface="Wingdings 2" charset="2"/>
        <a:buChar char=""/>
        <a:defRPr kern="1200">
          <a:solidFill>
            <a:schemeClr val="tx1"/>
          </a:solidFill>
          <a:latin typeface="+mn-lt"/>
          <a:ea typeface="ＭＳ Ｐゴシック" charset="-128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://moodle.roehampton.ac.uk/pluginfile.php/6168/mod_resource/content/0/Assessment_Criteria-Business_School_2011-12.pdf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3" Type="http://schemas.openxmlformats.org/officeDocument/2006/relationships/hyperlink" Target="http://www.tandfonline.com/doi/full/10.1080/02602930903541007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hyperlink" Target="http://www.reap.ac.uk/peer/project.aspx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836713"/>
            <a:ext cx="7772400" cy="2745650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GB" sz="4000" dirty="0">
                <a:ea typeface="+mj-ea"/>
                <a:cs typeface="+mj-cs"/>
              </a:rPr>
              <a:t>Developing undergraduate STEM students’ assessment </a:t>
            </a:r>
            <a:r>
              <a:rPr lang="en-GB" sz="4000" dirty="0" smtClean="0">
                <a:ea typeface="+mj-ea"/>
                <a:cs typeface="+mj-cs"/>
              </a:rPr>
              <a:t>literacy</a:t>
            </a:r>
            <a:r>
              <a:rPr lang="en-GB" dirty="0" smtClean="0">
                <a:ea typeface="+mj-ea"/>
                <a:cs typeface="+mj-cs"/>
              </a:rPr>
              <a:t/>
            </a:r>
            <a:br>
              <a:rPr lang="en-GB" dirty="0" smtClean="0">
                <a:ea typeface="+mj-ea"/>
                <a:cs typeface="+mj-cs"/>
              </a:rPr>
            </a:br>
            <a:r>
              <a:rPr lang="en-GB" sz="2700" dirty="0">
                <a:ea typeface="+mj-ea"/>
                <a:cs typeface="+mj-cs"/>
              </a:rPr>
              <a:t>HE STEM Workshop: Writing in STEM Disciplines 24th </a:t>
            </a:r>
            <a:r>
              <a:rPr lang="en-GB" sz="2700" dirty="0" smtClean="0">
                <a:ea typeface="+mj-ea"/>
                <a:cs typeface="+mj-cs"/>
              </a:rPr>
              <a:t>January 2013</a:t>
            </a:r>
            <a:br>
              <a:rPr lang="en-GB" sz="2700" dirty="0" smtClean="0">
                <a:ea typeface="+mj-ea"/>
                <a:cs typeface="+mj-cs"/>
              </a:rPr>
            </a:br>
            <a:r>
              <a:rPr lang="en-GB" sz="2700" dirty="0" smtClean="0">
                <a:ea typeface="+mj-ea"/>
                <a:cs typeface="+mj-cs"/>
              </a:rPr>
              <a:t>University of Bath</a:t>
            </a:r>
            <a:r>
              <a:rPr lang="en-GB" sz="2700" dirty="0">
                <a:ea typeface="+mj-ea"/>
                <a:cs typeface="+mj-cs"/>
              </a:rPr>
              <a:t/>
            </a:r>
            <a:br>
              <a:rPr lang="en-GB" sz="2700" dirty="0">
                <a:ea typeface="+mj-ea"/>
                <a:cs typeface="+mj-cs"/>
              </a:rPr>
            </a:br>
            <a:endParaRPr lang="en-GB" sz="2700" dirty="0">
              <a:ea typeface="+mj-ea"/>
              <a:cs typeface="+mj-cs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581400" y="3611563"/>
            <a:ext cx="4876800" cy="1200150"/>
          </a:xfrm>
        </p:spPr>
        <p:txBody>
          <a:bodyPr>
            <a:normAutofit/>
          </a:bodyPr>
          <a:lstStyle/>
          <a:p>
            <a:pPr marR="0">
              <a:lnSpc>
                <a:spcPct val="80000"/>
              </a:lnSpc>
            </a:pPr>
            <a:r>
              <a:rPr lang="en-GB" sz="2600" smtClean="0"/>
              <a:t>Dr Teresa McConlogue</a:t>
            </a:r>
          </a:p>
          <a:p>
            <a:pPr marR="0">
              <a:lnSpc>
                <a:spcPct val="80000"/>
              </a:lnSpc>
            </a:pPr>
            <a:r>
              <a:rPr lang="en-GB" sz="2600" smtClean="0"/>
              <a:t>UCL</a:t>
            </a:r>
          </a:p>
          <a:p>
            <a:pPr marR="0">
              <a:lnSpc>
                <a:spcPct val="80000"/>
              </a:lnSpc>
            </a:pPr>
            <a:r>
              <a:rPr lang="en-GB" sz="2600" smtClean="0"/>
              <a:t>Email: t.mcconlogue@ucl.ac.uk</a:t>
            </a:r>
          </a:p>
        </p:txBody>
      </p:sp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3400" y="6096000"/>
            <a:ext cx="1371600" cy="4826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</p:pic>
      <p:sp>
        <p:nvSpPr>
          <p:cNvPr id="15364" name="Rectangle 4"/>
          <p:cNvSpPr>
            <a:spLocks noChangeArrowheads="1"/>
          </p:cNvSpPr>
          <p:nvPr/>
        </p:nvSpPr>
        <p:spPr bwMode="auto">
          <a:xfrm>
            <a:off x="2209800" y="6096000"/>
            <a:ext cx="6400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kumimoji="1" lang="en-US" sz="1200" b="1"/>
              <a:t>© Dr Teresa McConlogue This presentation is licensed under a Creative Commons Attribution-NonCommercial-ShareAlike 3.0 Unported License.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mtClean="0"/>
              <a:t>Introductions</a:t>
            </a:r>
          </a:p>
          <a:p>
            <a:r>
              <a:rPr lang="en-GB" smtClean="0"/>
              <a:t>Assessment literacy</a:t>
            </a:r>
          </a:p>
          <a:p>
            <a:r>
              <a:rPr lang="en-GB" smtClean="0"/>
              <a:t>Assessment criteria</a:t>
            </a:r>
          </a:p>
          <a:p>
            <a:r>
              <a:rPr lang="en-GB" smtClean="0"/>
              <a:t>Issues around feedback</a:t>
            </a:r>
          </a:p>
          <a:p>
            <a:r>
              <a:rPr lang="en-GB" smtClean="0"/>
              <a:t>Examples of STEM student writing</a:t>
            </a:r>
          </a:p>
          <a:p>
            <a:r>
              <a:rPr lang="en-GB" smtClean="0"/>
              <a:t>Developing assessment literacy</a:t>
            </a:r>
          </a:p>
          <a:p>
            <a:endParaRPr lang="en-GB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GB" dirty="0" smtClean="0">
                <a:ea typeface="+mj-ea"/>
                <a:cs typeface="+mj-cs"/>
              </a:rPr>
              <a:t>Outline</a:t>
            </a:r>
            <a:endParaRPr lang="en-GB" dirty="0"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en-GB" dirty="0" smtClean="0">
                <a:ea typeface="+mn-ea"/>
                <a:cs typeface="+mn-cs"/>
              </a:rPr>
              <a:t>Take a few minutes to think about this term.</a:t>
            </a:r>
          </a:p>
          <a:p>
            <a:pPr marL="109728" indent="0" fontAlgn="auto">
              <a:spcAft>
                <a:spcPts val="0"/>
              </a:spcAft>
              <a:buFont typeface="Wingdings 3"/>
              <a:buNone/>
              <a:defRPr/>
            </a:pPr>
            <a:endParaRPr lang="en-GB" dirty="0" smtClean="0">
              <a:ea typeface="+mn-ea"/>
              <a:cs typeface="+mn-cs"/>
            </a:endParaRPr>
          </a:p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en-GB" dirty="0" smtClean="0">
                <a:ea typeface="+mn-ea"/>
                <a:cs typeface="+mn-cs"/>
              </a:rPr>
              <a:t>In a couple or sentences write your understanding of the meaning of this term OR write a few questions you have.</a:t>
            </a:r>
          </a:p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endParaRPr lang="en-GB" dirty="0">
              <a:ea typeface="+mn-ea"/>
              <a:cs typeface="+mn-cs"/>
            </a:endParaRPr>
          </a:p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en-GB" dirty="0" smtClean="0">
                <a:ea typeface="+mn-ea"/>
                <a:cs typeface="+mn-cs"/>
              </a:rPr>
              <a:t>Share your ideas with your neighbour. </a:t>
            </a:r>
          </a:p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endParaRPr lang="en-GB" dirty="0">
              <a:ea typeface="+mn-ea"/>
              <a:cs typeface="+mn-cs"/>
            </a:endParaRPr>
          </a:p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endParaRPr lang="en-GB" dirty="0"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GB" dirty="0" smtClean="0">
                <a:ea typeface="+mj-ea"/>
                <a:cs typeface="+mj-cs"/>
              </a:rPr>
              <a:t>Assessment Literacy</a:t>
            </a:r>
            <a:endParaRPr lang="en-GB" dirty="0"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z="2000" smtClean="0"/>
              <a:t>‘We believe that assessment literacy … involves a combination of knowledge, skills and competencies … just as being literate enables one to read and appreciate … Jane Austen’s novels, so being assessment literate equips one with </a:t>
            </a:r>
            <a:r>
              <a:rPr lang="en-GB" sz="2000" b="1" smtClean="0"/>
              <a:t>an appreciation of the purpose and processes of assessment </a:t>
            </a:r>
            <a:r>
              <a:rPr lang="en-GB" sz="2000" smtClean="0"/>
              <a:t>which enables one to </a:t>
            </a:r>
            <a:r>
              <a:rPr lang="en-GB" sz="2000" b="1" smtClean="0"/>
              <a:t>engage deeply with assessment standards, </a:t>
            </a:r>
            <a:r>
              <a:rPr lang="en-GB" sz="2000" smtClean="0"/>
              <a:t>to make a choice about</a:t>
            </a:r>
            <a:r>
              <a:rPr lang="en-GB" smtClean="0"/>
              <a:t> </a:t>
            </a:r>
            <a:r>
              <a:rPr lang="en-GB" sz="2000" smtClean="0"/>
              <a:t>which skills or which area of knowledge to apply, to appreciate which are/are not appropriate to a particular task and why.’</a:t>
            </a:r>
          </a:p>
          <a:p>
            <a:r>
              <a:rPr lang="en-GB" sz="2000" smtClean="0"/>
              <a:t>‘…we believe that assessment literacy is an enabler … once a student starts to become assessment literate, </a:t>
            </a:r>
            <a:r>
              <a:rPr lang="en-GB" sz="2000" b="1" smtClean="0"/>
              <a:t>they are in a position to progress, increase their learning and perform more effectively.’ (Price et al 2013, p10-11)</a:t>
            </a:r>
          </a:p>
          <a:p>
            <a:endParaRPr lang="en-GB" sz="200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GB" dirty="0" smtClean="0">
                <a:ea typeface="+mj-ea"/>
                <a:cs typeface="+mj-cs"/>
              </a:rPr>
              <a:t>Assessment Literacy Definition</a:t>
            </a:r>
            <a:br>
              <a:rPr lang="en-GB" dirty="0" smtClean="0">
                <a:ea typeface="+mj-ea"/>
                <a:cs typeface="+mj-cs"/>
              </a:rPr>
            </a:br>
            <a:endParaRPr lang="en-GB" dirty="0"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endParaRPr lang="en-GB" dirty="0" smtClean="0">
              <a:ea typeface="+mn-ea"/>
              <a:cs typeface="+mn-cs"/>
            </a:endParaRPr>
          </a:p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en-GB" dirty="0" smtClean="0">
                <a:ea typeface="+mn-ea"/>
                <a:cs typeface="+mn-cs"/>
              </a:rPr>
              <a:t>Guidelines</a:t>
            </a:r>
          </a:p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en-GB" dirty="0" smtClean="0">
                <a:ea typeface="+mn-ea"/>
                <a:cs typeface="+mn-cs"/>
              </a:rPr>
              <a:t>Instructions</a:t>
            </a:r>
          </a:p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en-GB" dirty="0" smtClean="0">
                <a:ea typeface="+mn-ea"/>
                <a:cs typeface="+mn-cs"/>
              </a:rPr>
              <a:t>Assessment criteria</a:t>
            </a:r>
          </a:p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en-GB" dirty="0" smtClean="0">
                <a:ea typeface="+mn-ea"/>
                <a:cs typeface="+mn-cs"/>
              </a:rPr>
              <a:t>Example assignments</a:t>
            </a:r>
          </a:p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en-GB" dirty="0" smtClean="0">
                <a:ea typeface="+mn-ea"/>
                <a:cs typeface="+mn-cs"/>
              </a:rPr>
              <a:t>Feedback (oral and written)</a:t>
            </a:r>
          </a:p>
          <a:p>
            <a:pPr marL="109728" indent="0" fontAlgn="auto">
              <a:spcAft>
                <a:spcPts val="0"/>
              </a:spcAft>
              <a:buFont typeface="Wingdings 3"/>
              <a:buNone/>
              <a:defRPr/>
            </a:pPr>
            <a:endParaRPr lang="en-GB" dirty="0" smtClean="0">
              <a:ea typeface="+mn-ea"/>
              <a:cs typeface="+mn-cs"/>
            </a:endParaRPr>
          </a:p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endParaRPr lang="en-GB" dirty="0" smtClean="0">
              <a:ea typeface="+mn-ea"/>
              <a:cs typeface="+mn-cs"/>
            </a:endParaRPr>
          </a:p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endParaRPr lang="en-GB" dirty="0"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GB" sz="3200" dirty="0" smtClean="0">
                <a:ea typeface="+mj-ea"/>
                <a:cs typeface="+mj-cs"/>
              </a:rPr>
              <a:t>How are assessment standards conveyed to students?</a:t>
            </a:r>
            <a:endParaRPr lang="en-GB" sz="3200" dirty="0"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47500" lnSpcReduction="20000"/>
          </a:bodyPr>
          <a:lstStyle/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endParaRPr lang="en-GB" sz="3400" dirty="0" smtClean="0">
              <a:ea typeface="+mn-ea"/>
              <a:cs typeface="+mn-cs"/>
            </a:endParaRPr>
          </a:p>
          <a:p>
            <a:pPr marL="109728" indent="0" fontAlgn="auto">
              <a:spcAft>
                <a:spcPts val="0"/>
              </a:spcAft>
              <a:buFont typeface="Wingdings 3"/>
              <a:buNone/>
              <a:defRPr/>
            </a:pPr>
            <a:r>
              <a:rPr lang="en-GB" sz="3400" dirty="0" smtClean="0">
                <a:ea typeface="+mn-ea"/>
                <a:cs typeface="+mn-cs"/>
              </a:rPr>
              <a:t>Assessment criteria is written in a particular discourse, for example:</a:t>
            </a:r>
          </a:p>
          <a:p>
            <a:pPr marL="109728" indent="0" fontAlgn="auto">
              <a:spcAft>
                <a:spcPts val="0"/>
              </a:spcAft>
              <a:buFont typeface="Wingdings 3"/>
              <a:buNone/>
              <a:defRPr/>
            </a:pPr>
            <a:endParaRPr lang="en-GB" sz="3400" dirty="0">
              <a:ea typeface="+mn-ea"/>
              <a:cs typeface="+mn-cs"/>
            </a:endParaRPr>
          </a:p>
          <a:p>
            <a:pPr marL="109728" indent="0" fontAlgn="auto">
              <a:spcAft>
                <a:spcPts val="0"/>
              </a:spcAft>
              <a:buFont typeface="Wingdings 3"/>
              <a:buNone/>
              <a:defRPr/>
            </a:pPr>
            <a:r>
              <a:rPr lang="en-GB" sz="3400" dirty="0">
                <a:ea typeface="+mn-ea"/>
                <a:cs typeface="+mn-cs"/>
              </a:rPr>
              <a:t>	</a:t>
            </a:r>
            <a:r>
              <a:rPr lang="en-GB" sz="3400" dirty="0" smtClean="0">
                <a:ea typeface="+mn-ea"/>
                <a:cs typeface="+mn-cs"/>
              </a:rPr>
              <a:t>‘Work </a:t>
            </a:r>
            <a:r>
              <a:rPr lang="en-GB" sz="3400" dirty="0">
                <a:ea typeface="+mn-ea"/>
                <a:cs typeface="+mn-cs"/>
              </a:rPr>
              <a:t>of excellent quality with a very clear structure and </a:t>
            </a:r>
            <a:r>
              <a:rPr lang="en-GB" sz="3400" dirty="0" smtClean="0">
                <a:ea typeface="+mn-ea"/>
                <a:cs typeface="+mn-cs"/>
              </a:rPr>
              <a:t>	fluently </a:t>
            </a:r>
            <a:r>
              <a:rPr lang="en-GB" sz="3400" dirty="0">
                <a:ea typeface="+mn-ea"/>
                <a:cs typeface="+mn-cs"/>
              </a:rPr>
              <a:t>written</a:t>
            </a:r>
            <a:r>
              <a:rPr lang="en-GB" sz="3400" dirty="0" smtClean="0">
                <a:ea typeface="+mn-ea"/>
                <a:cs typeface="+mn-cs"/>
              </a:rPr>
              <a:t>.’ </a:t>
            </a:r>
            <a:r>
              <a:rPr lang="en-GB" sz="3400" dirty="0">
                <a:ea typeface="+mn-ea"/>
                <a:cs typeface="+mn-cs"/>
              </a:rPr>
              <a:t>	</a:t>
            </a:r>
            <a:endParaRPr lang="en-GB" sz="3400" dirty="0" smtClean="0">
              <a:ea typeface="+mn-ea"/>
              <a:cs typeface="+mn-cs"/>
            </a:endParaRPr>
          </a:p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endParaRPr lang="en-GB" sz="3400" dirty="0">
              <a:ea typeface="+mn-ea"/>
              <a:cs typeface="+mn-cs"/>
            </a:endParaRPr>
          </a:p>
          <a:p>
            <a:pPr marL="109728" indent="0" fontAlgn="auto">
              <a:spcAft>
                <a:spcPts val="0"/>
              </a:spcAft>
              <a:buFont typeface="Wingdings 3"/>
              <a:buNone/>
              <a:defRPr/>
            </a:pPr>
            <a:endParaRPr lang="en-GB" sz="3400" dirty="0" smtClean="0">
              <a:ea typeface="+mn-ea"/>
              <a:cs typeface="+mn-cs"/>
            </a:endParaRPr>
          </a:p>
          <a:p>
            <a:pPr marL="109728" indent="0" fontAlgn="auto">
              <a:spcAft>
                <a:spcPts val="0"/>
              </a:spcAft>
              <a:buFont typeface="Wingdings 3"/>
              <a:buNone/>
              <a:defRPr/>
            </a:pPr>
            <a:r>
              <a:rPr lang="en-GB" sz="3400" dirty="0" smtClean="0">
                <a:ea typeface="+mn-ea"/>
                <a:cs typeface="+mn-cs"/>
              </a:rPr>
              <a:t>What would you understand by ‘a very clear structure’ and ‘fluently written’. Work with your neighbour and brainstorm some words/phrases to unpack this concept.</a:t>
            </a:r>
            <a:endParaRPr lang="en-GB" sz="3400" dirty="0">
              <a:ea typeface="+mn-ea"/>
              <a:cs typeface="+mn-cs"/>
            </a:endParaRPr>
          </a:p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endParaRPr lang="en-GB" dirty="0" smtClean="0">
              <a:ea typeface="+mn-ea"/>
              <a:cs typeface="+mn-cs"/>
            </a:endParaRPr>
          </a:p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endParaRPr lang="en-GB" dirty="0" smtClean="0">
              <a:ea typeface="+mn-ea"/>
              <a:cs typeface="+mn-cs"/>
            </a:endParaRPr>
          </a:p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endParaRPr lang="en-GB" dirty="0">
              <a:ea typeface="+mn-ea"/>
              <a:cs typeface="+mn-cs"/>
            </a:endParaRPr>
          </a:p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endParaRPr lang="en-GB" dirty="0" smtClean="0">
              <a:ea typeface="+mn-ea"/>
              <a:cs typeface="+mn-cs"/>
            </a:endParaRPr>
          </a:p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endParaRPr lang="en-GB" dirty="0">
              <a:ea typeface="+mn-ea"/>
              <a:cs typeface="+mn-cs"/>
            </a:endParaRPr>
          </a:p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endParaRPr lang="en-GB" dirty="0" smtClean="0">
              <a:ea typeface="+mn-ea"/>
              <a:cs typeface="+mn-cs"/>
            </a:endParaRPr>
          </a:p>
          <a:p>
            <a:pPr marL="0" indent="0" fontAlgn="auto">
              <a:spcAft>
                <a:spcPts val="0"/>
              </a:spcAft>
              <a:buFont typeface="Wingdings 3"/>
              <a:buNone/>
              <a:defRPr/>
            </a:pPr>
            <a:r>
              <a:rPr lang="en-GB" sz="1800" dirty="0">
                <a:ea typeface="+mn-ea"/>
                <a:cs typeface="+mn-cs"/>
              </a:rPr>
              <a:t>From </a:t>
            </a:r>
            <a:r>
              <a:rPr lang="en-GB" sz="1800" dirty="0">
                <a:ea typeface="+mn-ea"/>
                <a:cs typeface="+mn-cs"/>
                <a:hlinkClick r:id="rId2"/>
              </a:rPr>
              <a:t>http://</a:t>
            </a:r>
            <a:r>
              <a:rPr lang="en-GB" sz="1800" dirty="0" smtClean="0">
                <a:ea typeface="+mn-ea"/>
                <a:cs typeface="+mn-cs"/>
                <a:hlinkClick r:id="rId2"/>
              </a:rPr>
              <a:t>moodle.roehampton.ac.uk/pluginfile.php/6168/mod_resource/content/0/Assessment_Criteria-Business_School_2011-12.pdf</a:t>
            </a:r>
            <a:r>
              <a:rPr lang="en-GB" sz="1800" dirty="0" smtClean="0">
                <a:ea typeface="+mn-ea"/>
                <a:cs typeface="+mn-cs"/>
              </a:rPr>
              <a:t> [accessed 7th January 2013]</a:t>
            </a:r>
            <a:endParaRPr lang="en-GB" sz="1800" dirty="0"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GB" dirty="0" smtClean="0">
                <a:ea typeface="+mj-ea"/>
                <a:cs typeface="+mj-cs"/>
              </a:rPr>
              <a:t>Explicit assessment criteria</a:t>
            </a:r>
            <a:endParaRPr lang="en-GB" dirty="0"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25000" lnSpcReduction="20000"/>
          </a:bodyPr>
          <a:lstStyle/>
          <a:p>
            <a:pPr marL="109728" indent="0" fontAlgn="auto">
              <a:spcAft>
                <a:spcPts val="0"/>
              </a:spcAft>
              <a:buFont typeface="Wingdings 3"/>
              <a:buNone/>
              <a:defRPr/>
            </a:pPr>
            <a:endParaRPr lang="en-GB" sz="6400" dirty="0" smtClean="0">
              <a:ea typeface="+mn-ea"/>
              <a:cs typeface="+mn-cs"/>
            </a:endParaRPr>
          </a:p>
          <a:p>
            <a:pPr marL="109728" indent="0" fontAlgn="auto">
              <a:spcAft>
                <a:spcPts val="0"/>
              </a:spcAft>
              <a:buFont typeface="Wingdings 3"/>
              <a:buNone/>
              <a:defRPr/>
            </a:pPr>
            <a:endParaRPr lang="en-GB" sz="6400" dirty="0">
              <a:ea typeface="+mn-ea"/>
              <a:cs typeface="+mn-cs"/>
            </a:endParaRPr>
          </a:p>
          <a:p>
            <a:pPr marL="109728" indent="0" fontAlgn="auto">
              <a:spcAft>
                <a:spcPts val="0"/>
              </a:spcAft>
              <a:buFont typeface="Wingdings 3"/>
              <a:buNone/>
              <a:defRPr/>
            </a:pPr>
            <a:r>
              <a:rPr lang="en-GB" sz="6400" dirty="0" smtClean="0">
                <a:ea typeface="+mn-ea"/>
                <a:cs typeface="+mn-cs"/>
              </a:rPr>
              <a:t>‘By </a:t>
            </a:r>
            <a:r>
              <a:rPr lang="en-GB" sz="6400" dirty="0">
                <a:ea typeface="+mn-ea"/>
                <a:cs typeface="+mn-cs"/>
              </a:rPr>
              <a:t>a criterion is meant a property or characteristic that is useful in the context of </a:t>
            </a:r>
            <a:r>
              <a:rPr lang="en-GB" sz="6400" dirty="0" smtClean="0">
                <a:ea typeface="+mn-ea"/>
                <a:cs typeface="+mn-cs"/>
              </a:rPr>
              <a:t>quality and </a:t>
            </a:r>
            <a:r>
              <a:rPr lang="en-GB" sz="6400" dirty="0">
                <a:ea typeface="+mn-ea"/>
                <a:cs typeface="+mn-cs"/>
              </a:rPr>
              <a:t>quality determinations. Some criteria (such as word length and </a:t>
            </a:r>
            <a:r>
              <a:rPr lang="en-GB" sz="6400" dirty="0" smtClean="0">
                <a:ea typeface="+mn-ea"/>
                <a:cs typeface="+mn-cs"/>
              </a:rPr>
              <a:t>referencing conventions </a:t>
            </a:r>
            <a:r>
              <a:rPr lang="en-GB" sz="6400" dirty="0">
                <a:ea typeface="+mn-ea"/>
                <a:cs typeface="+mn-cs"/>
              </a:rPr>
              <a:t>for a written piece) are straightforward with sharp boundaries. For these</a:t>
            </a:r>
            <a:r>
              <a:rPr lang="en-GB" sz="6400" dirty="0" smtClean="0">
                <a:ea typeface="+mn-ea"/>
                <a:cs typeface="+mn-cs"/>
              </a:rPr>
              <a:t>, it </a:t>
            </a:r>
            <a:r>
              <a:rPr lang="en-GB" sz="6400" dirty="0">
                <a:ea typeface="+mn-ea"/>
                <a:cs typeface="+mn-cs"/>
              </a:rPr>
              <a:t>is relatively easy to tell when some condition has been met or a rule broken. </a:t>
            </a:r>
            <a:r>
              <a:rPr lang="en-GB" sz="6400" dirty="0" smtClean="0">
                <a:ea typeface="+mn-ea"/>
                <a:cs typeface="+mn-cs"/>
              </a:rPr>
              <a:t>Other criteria</a:t>
            </a:r>
            <a:r>
              <a:rPr lang="en-GB" sz="6400" dirty="0">
                <a:ea typeface="+mn-ea"/>
                <a:cs typeface="+mn-cs"/>
              </a:rPr>
              <a:t>, probably the majority, and including some with disarmingly simple labels, </a:t>
            </a:r>
            <a:r>
              <a:rPr lang="en-GB" sz="6400" dirty="0" smtClean="0">
                <a:ea typeface="+mn-ea"/>
                <a:cs typeface="+mn-cs"/>
              </a:rPr>
              <a:t>are considerably </a:t>
            </a:r>
            <a:r>
              <a:rPr lang="en-GB" sz="6400" dirty="0">
                <a:ea typeface="+mn-ea"/>
                <a:cs typeface="+mn-cs"/>
              </a:rPr>
              <a:t>more abstract. This makes them problematic for students until </a:t>
            </a:r>
            <a:r>
              <a:rPr lang="en-GB" sz="6400" dirty="0" smtClean="0">
                <a:ea typeface="+mn-ea"/>
                <a:cs typeface="+mn-cs"/>
              </a:rPr>
              <a:t>they become </a:t>
            </a:r>
            <a:r>
              <a:rPr lang="en-GB" sz="6400" dirty="0">
                <a:ea typeface="+mn-ea"/>
                <a:cs typeface="+mn-cs"/>
              </a:rPr>
              <a:t>competent users of them, which often requires sophistication and fineness </a:t>
            </a:r>
            <a:r>
              <a:rPr lang="en-GB" sz="6400" dirty="0" smtClean="0">
                <a:ea typeface="+mn-ea"/>
                <a:cs typeface="+mn-cs"/>
              </a:rPr>
              <a:t>in judgement</a:t>
            </a:r>
            <a:r>
              <a:rPr lang="en-GB" sz="6400" dirty="0">
                <a:ea typeface="+mn-ea"/>
                <a:cs typeface="+mn-cs"/>
              </a:rPr>
              <a:t>. These abstract criteria are concepts that do not have sharp boundaries, </a:t>
            </a:r>
            <a:r>
              <a:rPr lang="en-GB" sz="6400" dirty="0" smtClean="0">
                <a:ea typeface="+mn-ea"/>
                <a:cs typeface="+mn-cs"/>
              </a:rPr>
              <a:t>so they </a:t>
            </a:r>
            <a:r>
              <a:rPr lang="en-GB" sz="6400" dirty="0">
                <a:ea typeface="+mn-ea"/>
                <a:cs typeface="+mn-cs"/>
              </a:rPr>
              <a:t>have to become known in the same ways other abstract concepts are formed </a:t>
            </a:r>
            <a:r>
              <a:rPr lang="en-GB" sz="6400" dirty="0" smtClean="0">
                <a:ea typeface="+mn-ea"/>
                <a:cs typeface="+mn-cs"/>
              </a:rPr>
              <a:t>by individuals </a:t>
            </a:r>
            <a:r>
              <a:rPr lang="en-GB" sz="6400" dirty="0">
                <a:ea typeface="+mn-ea"/>
                <a:cs typeface="+mn-cs"/>
              </a:rPr>
              <a:t>and shared in social or professional contexts</a:t>
            </a:r>
            <a:r>
              <a:rPr lang="en-GB" sz="6400" dirty="0" smtClean="0">
                <a:ea typeface="+mn-ea"/>
                <a:cs typeface="+mn-cs"/>
              </a:rPr>
              <a:t>.’ (Sadler, 2010,544-545)’</a:t>
            </a:r>
            <a:endParaRPr lang="en-GB" sz="6400" dirty="0">
              <a:ea typeface="+mn-ea"/>
              <a:cs typeface="+mn-cs"/>
            </a:endParaRPr>
          </a:p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endParaRPr lang="en-GB" dirty="0" smtClean="0">
              <a:ea typeface="+mn-ea"/>
              <a:cs typeface="+mn-cs"/>
            </a:endParaRPr>
          </a:p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endParaRPr lang="en-GB" dirty="0">
              <a:ea typeface="+mn-ea"/>
              <a:cs typeface="+mn-cs"/>
            </a:endParaRPr>
          </a:p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endParaRPr lang="en-GB" dirty="0" smtClean="0">
              <a:ea typeface="+mn-ea"/>
              <a:cs typeface="+mn-cs"/>
            </a:endParaRPr>
          </a:p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endParaRPr lang="en-GB" dirty="0">
              <a:ea typeface="+mn-ea"/>
              <a:cs typeface="+mn-cs"/>
            </a:endParaRPr>
          </a:p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endParaRPr lang="en-GB" dirty="0" smtClean="0">
              <a:ea typeface="+mn-ea"/>
              <a:cs typeface="+mn-cs"/>
            </a:endParaRPr>
          </a:p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endParaRPr lang="en-GB" dirty="0">
              <a:ea typeface="+mn-ea"/>
              <a:cs typeface="+mn-cs"/>
            </a:endParaRPr>
          </a:p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endParaRPr lang="en-GB" sz="4000" dirty="0" smtClean="0">
              <a:ea typeface="+mn-ea"/>
              <a:cs typeface="+mn-cs"/>
            </a:endParaRPr>
          </a:p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en-GB" sz="4000" dirty="0">
                <a:ea typeface="+mn-ea"/>
                <a:cs typeface="+mn-cs"/>
              </a:rPr>
              <a:t>Sadler, D. Royce(2010) 'Beyond feedback: developing student capability in complex appraisal',</a:t>
            </a:r>
          </a:p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en-GB" sz="4000" dirty="0">
                <a:ea typeface="+mn-ea"/>
                <a:cs typeface="+mn-cs"/>
              </a:rPr>
              <a:t>Assessment &amp; Evaluation in Higher Education, 35: 5, 535 — 550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GB" sz="4400" dirty="0" smtClean="0">
                <a:ea typeface="+mj-ea"/>
                <a:cs typeface="+mj-cs"/>
              </a:rPr>
              <a:t>Abstract criteria</a:t>
            </a:r>
            <a:endParaRPr lang="en-GB" sz="4400" dirty="0"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109728" indent="0" fontAlgn="auto">
              <a:spcAft>
                <a:spcPts val="0"/>
              </a:spcAft>
              <a:buFont typeface="Wingdings 3"/>
              <a:buNone/>
              <a:defRPr/>
            </a:pPr>
            <a:endParaRPr lang="en-GB" dirty="0" smtClean="0">
              <a:ea typeface="+mn-ea"/>
              <a:cs typeface="+mn-cs"/>
            </a:endParaRPr>
          </a:p>
          <a:p>
            <a:pPr marL="109728" indent="0" fontAlgn="auto">
              <a:spcAft>
                <a:spcPts val="0"/>
              </a:spcAft>
              <a:buFont typeface="Wingdings 3"/>
              <a:buNone/>
              <a:defRPr/>
            </a:pPr>
            <a:r>
              <a:rPr lang="en-GB" dirty="0" smtClean="0">
                <a:ea typeface="+mn-ea"/>
                <a:cs typeface="+mn-cs"/>
              </a:rPr>
              <a:t>‘The </a:t>
            </a:r>
            <a:r>
              <a:rPr lang="en-GB" dirty="0">
                <a:ea typeface="+mn-ea"/>
                <a:cs typeface="+mn-cs"/>
              </a:rPr>
              <a:t>sleeper issue with respect to criteria as concepts is that particular terms </a:t>
            </a:r>
            <a:r>
              <a:rPr lang="en-GB" dirty="0" smtClean="0">
                <a:ea typeface="+mn-ea"/>
                <a:cs typeface="+mn-cs"/>
              </a:rPr>
              <a:t>may mean </a:t>
            </a:r>
            <a:r>
              <a:rPr lang="en-GB" dirty="0">
                <a:ea typeface="+mn-ea"/>
                <a:cs typeface="+mn-cs"/>
              </a:rPr>
              <a:t>different things to different teachers, and that these differences remain </a:t>
            </a:r>
            <a:r>
              <a:rPr lang="en-GB" dirty="0" smtClean="0">
                <a:ea typeface="+mn-ea"/>
                <a:cs typeface="+mn-cs"/>
              </a:rPr>
              <a:t>largely unexplored.’</a:t>
            </a:r>
          </a:p>
          <a:p>
            <a:pPr marL="109728" indent="0" fontAlgn="auto">
              <a:spcAft>
                <a:spcPts val="0"/>
              </a:spcAft>
              <a:buFont typeface="Wingdings 3"/>
              <a:buNone/>
              <a:defRPr/>
            </a:pPr>
            <a:endParaRPr lang="en-GB" dirty="0">
              <a:ea typeface="+mn-ea"/>
              <a:cs typeface="+mn-cs"/>
            </a:endParaRPr>
          </a:p>
          <a:p>
            <a:pPr marL="109728" indent="0" fontAlgn="auto">
              <a:spcAft>
                <a:spcPts val="0"/>
              </a:spcAft>
              <a:buFont typeface="Wingdings 3"/>
              <a:buNone/>
              <a:defRPr/>
            </a:pPr>
            <a:endParaRPr lang="en-GB" dirty="0" smtClean="0">
              <a:ea typeface="+mn-ea"/>
              <a:cs typeface="+mn-cs"/>
            </a:endParaRPr>
          </a:p>
          <a:p>
            <a:pPr marL="109728" indent="0" fontAlgn="auto">
              <a:spcAft>
                <a:spcPts val="0"/>
              </a:spcAft>
              <a:buFont typeface="Wingdings 3"/>
              <a:buNone/>
              <a:defRPr/>
            </a:pPr>
            <a:r>
              <a:rPr lang="en-GB" dirty="0" smtClean="0">
                <a:ea typeface="+mn-ea"/>
                <a:cs typeface="+mn-cs"/>
              </a:rPr>
              <a:t>‘Although </a:t>
            </a:r>
            <a:r>
              <a:rPr lang="en-GB" dirty="0">
                <a:ea typeface="+mn-ea"/>
                <a:cs typeface="+mn-cs"/>
              </a:rPr>
              <a:t>academics teaching different courses might</a:t>
            </a:r>
          </a:p>
          <a:p>
            <a:pPr marL="109728" indent="0" fontAlgn="auto">
              <a:spcAft>
                <a:spcPts val="0"/>
              </a:spcAft>
              <a:buFont typeface="Wingdings 3"/>
              <a:buNone/>
              <a:defRPr/>
            </a:pPr>
            <a:r>
              <a:rPr lang="en-GB" dirty="0">
                <a:ea typeface="+mn-ea"/>
                <a:cs typeface="+mn-cs"/>
              </a:rPr>
              <a:t>agree on a fixed list of criteria, vigorous debate can follow an attempt to formalise </a:t>
            </a:r>
            <a:r>
              <a:rPr lang="en-GB" dirty="0" smtClean="0">
                <a:ea typeface="+mn-ea"/>
                <a:cs typeface="+mn-cs"/>
              </a:rPr>
              <a:t>the interpretations </a:t>
            </a:r>
            <a:r>
              <a:rPr lang="en-GB" dirty="0">
                <a:ea typeface="+mn-ea"/>
                <a:cs typeface="+mn-cs"/>
              </a:rPr>
              <a:t>of those same criteria in a way that enables consistent use by all </a:t>
            </a:r>
            <a:r>
              <a:rPr lang="en-GB" dirty="0" smtClean="0">
                <a:ea typeface="+mn-ea"/>
                <a:cs typeface="+mn-cs"/>
              </a:rPr>
              <a:t>teachers and </a:t>
            </a:r>
            <a:r>
              <a:rPr lang="en-GB" dirty="0">
                <a:ea typeface="+mn-ea"/>
                <a:cs typeface="+mn-cs"/>
              </a:rPr>
              <a:t>assessors</a:t>
            </a:r>
            <a:r>
              <a:rPr lang="en-GB" dirty="0" smtClean="0">
                <a:ea typeface="+mn-ea"/>
                <a:cs typeface="+mn-cs"/>
              </a:rPr>
              <a:t>. Consistency </a:t>
            </a:r>
            <a:r>
              <a:rPr lang="en-GB" dirty="0">
                <a:ea typeface="+mn-ea"/>
                <a:cs typeface="+mn-cs"/>
              </a:rPr>
              <a:t>in the interpretation of key terms </a:t>
            </a:r>
            <a:r>
              <a:rPr lang="en-GB" dirty="0" smtClean="0">
                <a:ea typeface="+mn-ea"/>
                <a:cs typeface="+mn-cs"/>
              </a:rPr>
              <a:t>may not </a:t>
            </a:r>
            <a:r>
              <a:rPr lang="en-GB" dirty="0">
                <a:ea typeface="+mn-ea"/>
                <a:cs typeface="+mn-cs"/>
              </a:rPr>
              <a:t>pose a problem for individual higher education academics or </a:t>
            </a:r>
            <a:r>
              <a:rPr lang="en-GB" dirty="0" smtClean="0">
                <a:ea typeface="+mn-ea"/>
                <a:cs typeface="+mn-cs"/>
              </a:rPr>
              <a:t>course-teaching teams</a:t>
            </a:r>
            <a:r>
              <a:rPr lang="en-GB" dirty="0">
                <a:ea typeface="+mn-ea"/>
                <a:cs typeface="+mn-cs"/>
              </a:rPr>
              <a:t>, but it does for students, when they are faced with interpretations that </a:t>
            </a:r>
            <a:r>
              <a:rPr lang="en-GB" dirty="0" smtClean="0">
                <a:ea typeface="+mn-ea"/>
                <a:cs typeface="+mn-cs"/>
              </a:rPr>
              <a:t>differ significantly </a:t>
            </a:r>
            <a:r>
              <a:rPr lang="en-GB" dirty="0">
                <a:ea typeface="+mn-ea"/>
                <a:cs typeface="+mn-cs"/>
              </a:rPr>
              <a:t>from teacher to teacher and from course to course</a:t>
            </a:r>
            <a:r>
              <a:rPr lang="en-GB" dirty="0" smtClean="0">
                <a:ea typeface="+mn-ea"/>
                <a:cs typeface="+mn-cs"/>
              </a:rPr>
              <a:t>.’</a:t>
            </a:r>
          </a:p>
          <a:p>
            <a:pPr marL="109728" indent="0" fontAlgn="auto">
              <a:spcAft>
                <a:spcPts val="0"/>
              </a:spcAft>
              <a:buFont typeface="Wingdings 3"/>
              <a:buNone/>
              <a:defRPr/>
            </a:pPr>
            <a:endParaRPr lang="en-GB" dirty="0" smtClean="0">
              <a:ea typeface="+mn-ea"/>
              <a:cs typeface="+mn-cs"/>
            </a:endParaRPr>
          </a:p>
          <a:p>
            <a:pPr marL="109728" indent="0" fontAlgn="auto">
              <a:spcAft>
                <a:spcPts val="0"/>
              </a:spcAft>
              <a:buFont typeface="Wingdings 3"/>
              <a:buNone/>
              <a:defRPr/>
            </a:pPr>
            <a:r>
              <a:rPr lang="en-GB" dirty="0" smtClean="0">
                <a:ea typeface="+mn-ea"/>
                <a:cs typeface="+mn-cs"/>
              </a:rPr>
              <a:t>(Sadler 2010, 545)</a:t>
            </a:r>
            <a:endParaRPr lang="en-GB" dirty="0">
              <a:ea typeface="+mn-ea"/>
              <a:cs typeface="+mn-cs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GB" dirty="0" smtClean="0">
                <a:ea typeface="+mj-ea"/>
                <a:cs typeface="+mj-cs"/>
              </a:rPr>
              <a:t>Criteria can mean different things to different teachers </a:t>
            </a:r>
            <a:endParaRPr lang="en-GB" dirty="0"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109728" indent="0" fontAlgn="auto">
              <a:spcAft>
                <a:spcPts val="0"/>
              </a:spcAft>
              <a:buFont typeface="Wingdings 3"/>
              <a:buNone/>
              <a:defRPr/>
            </a:pPr>
            <a:r>
              <a:rPr lang="en-GB" dirty="0" smtClean="0">
                <a:ea typeface="+mn-ea"/>
                <a:cs typeface="+mn-cs"/>
              </a:rPr>
              <a:t>‘</a:t>
            </a:r>
            <a:r>
              <a:rPr lang="en-GB" dirty="0">
                <a:ea typeface="+mn-ea"/>
                <a:cs typeface="+mn-cs"/>
              </a:rPr>
              <a:t>Much staff time and effort goes into producing assessment feedback, but very little effort is made to examine its effectiveness. </a:t>
            </a:r>
            <a:endParaRPr lang="en-GB" dirty="0" smtClean="0">
              <a:ea typeface="+mn-ea"/>
              <a:cs typeface="+mn-cs"/>
            </a:endParaRPr>
          </a:p>
          <a:p>
            <a:pPr marL="109728" indent="0" fontAlgn="auto">
              <a:spcAft>
                <a:spcPts val="0"/>
              </a:spcAft>
              <a:buFont typeface="Wingdings 3"/>
              <a:buNone/>
              <a:defRPr/>
            </a:pPr>
            <a:r>
              <a:rPr lang="en-GB" b="1" dirty="0" smtClean="0">
                <a:ea typeface="+mn-ea"/>
                <a:cs typeface="+mn-cs"/>
              </a:rPr>
              <a:t>… </a:t>
            </a:r>
            <a:r>
              <a:rPr lang="en-GB" b="1" dirty="0">
                <a:ea typeface="+mn-ea"/>
                <a:cs typeface="+mn-cs"/>
              </a:rPr>
              <a:t>the feedback process is considered limited in its effectiveness because, despite evidence of students’ thirst for feedback (Hyland </a:t>
            </a:r>
            <a:r>
              <a:rPr lang="en-GB" b="1" dirty="0">
                <a:ea typeface="+mn-ea"/>
                <a:cs typeface="+mn-cs"/>
                <a:hlinkClick r:id="rId3"/>
              </a:rPr>
              <a:t>2000</a:t>
            </a:r>
            <a:r>
              <a:rPr lang="en-GB" b="1" dirty="0">
                <a:ea typeface="+mn-ea"/>
                <a:cs typeface="+mn-cs"/>
              </a:rPr>
              <a:t>; O’Donovan, Price, and Rust </a:t>
            </a:r>
            <a:r>
              <a:rPr lang="en-GB" b="1" dirty="0">
                <a:ea typeface="+mn-ea"/>
                <a:cs typeface="+mn-cs"/>
                <a:hlinkClick r:id="rId3"/>
              </a:rPr>
              <a:t>2001</a:t>
            </a:r>
            <a:r>
              <a:rPr lang="en-GB" b="1" dirty="0">
                <a:ea typeface="+mn-ea"/>
                <a:cs typeface="+mn-cs"/>
              </a:rPr>
              <a:t>), students do not necessarily read their feedback (</a:t>
            </a:r>
            <a:r>
              <a:rPr lang="en-GB" b="1" dirty="0" err="1">
                <a:ea typeface="+mn-ea"/>
                <a:cs typeface="+mn-cs"/>
              </a:rPr>
              <a:t>Hounsell</a:t>
            </a:r>
            <a:r>
              <a:rPr lang="en-GB" b="1" dirty="0">
                <a:ea typeface="+mn-ea"/>
                <a:cs typeface="+mn-cs"/>
              </a:rPr>
              <a:t> </a:t>
            </a:r>
            <a:r>
              <a:rPr lang="en-GB" b="1" dirty="0">
                <a:ea typeface="+mn-ea"/>
                <a:cs typeface="+mn-cs"/>
                <a:hlinkClick r:id="rId3"/>
              </a:rPr>
              <a:t>1987</a:t>
            </a:r>
            <a:r>
              <a:rPr lang="en-GB" b="1" dirty="0">
                <a:ea typeface="+mn-ea"/>
                <a:cs typeface="+mn-cs"/>
              </a:rPr>
              <a:t>) or, if they do, they may not understand or use it (Gibbs and Simpson </a:t>
            </a:r>
            <a:r>
              <a:rPr lang="en-GB" b="1" dirty="0">
                <a:ea typeface="+mn-ea"/>
                <a:cs typeface="+mn-cs"/>
                <a:hlinkClick r:id="rId3"/>
              </a:rPr>
              <a:t>2004</a:t>
            </a:r>
            <a:r>
              <a:rPr lang="en-GB" b="1" dirty="0">
                <a:ea typeface="+mn-ea"/>
                <a:cs typeface="+mn-cs"/>
              </a:rPr>
              <a:t>; Lea and Street </a:t>
            </a:r>
            <a:r>
              <a:rPr lang="en-GB" b="1" dirty="0">
                <a:ea typeface="+mn-ea"/>
                <a:cs typeface="+mn-cs"/>
                <a:hlinkClick r:id="rId3"/>
              </a:rPr>
              <a:t>1998</a:t>
            </a:r>
            <a:r>
              <a:rPr lang="en-GB" b="1" dirty="0">
                <a:ea typeface="+mn-ea"/>
                <a:cs typeface="+mn-cs"/>
              </a:rPr>
              <a:t>; McCune </a:t>
            </a:r>
            <a:r>
              <a:rPr lang="en-GB" b="1" dirty="0">
                <a:ea typeface="+mn-ea"/>
                <a:cs typeface="+mn-cs"/>
                <a:hlinkClick r:id="rId3"/>
              </a:rPr>
              <a:t>2004</a:t>
            </a:r>
            <a:r>
              <a:rPr lang="en-GB" b="1" dirty="0" smtClean="0">
                <a:ea typeface="+mn-ea"/>
                <a:cs typeface="+mn-cs"/>
              </a:rPr>
              <a:t>).’ </a:t>
            </a:r>
          </a:p>
          <a:p>
            <a:pPr marL="109728" indent="0" fontAlgn="auto">
              <a:spcAft>
                <a:spcPts val="0"/>
              </a:spcAft>
              <a:buFont typeface="Wingdings 3"/>
              <a:buNone/>
              <a:defRPr/>
            </a:pPr>
            <a:r>
              <a:rPr lang="en-GB" b="1" dirty="0" smtClean="0">
                <a:ea typeface="+mn-ea"/>
                <a:cs typeface="+mn-cs"/>
              </a:rPr>
              <a:t>(Price et al , 2012, 277)</a:t>
            </a:r>
          </a:p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endParaRPr lang="en-GB" b="1" dirty="0">
              <a:ea typeface="+mn-ea"/>
              <a:cs typeface="+mn-cs"/>
            </a:endParaRPr>
          </a:p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endParaRPr lang="en-GB" b="1" dirty="0"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GB" dirty="0" smtClean="0">
                <a:ea typeface="+mj-ea"/>
                <a:cs typeface="+mj-cs"/>
              </a:rPr>
              <a:t>Issues around feedback</a:t>
            </a:r>
            <a:endParaRPr lang="en-GB" dirty="0"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en-GB" sz="2800" dirty="0" smtClean="0">
                <a:ea typeface="+mn-ea"/>
                <a:cs typeface="+mn-cs"/>
              </a:rPr>
              <a:t>Written feedback is one way communication from tutor to student (</a:t>
            </a:r>
            <a:r>
              <a:rPr lang="en-GB" sz="2800" dirty="0" err="1" smtClean="0">
                <a:ea typeface="+mn-ea"/>
                <a:cs typeface="+mn-cs"/>
              </a:rPr>
              <a:t>monologic</a:t>
            </a:r>
            <a:r>
              <a:rPr lang="en-GB" sz="2800" dirty="0" smtClean="0">
                <a:ea typeface="+mn-ea"/>
                <a:cs typeface="+mn-cs"/>
              </a:rPr>
              <a:t>). (Lillis 2003)</a:t>
            </a:r>
          </a:p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en-GB" sz="2800" dirty="0" smtClean="0">
                <a:ea typeface="+mn-ea"/>
                <a:cs typeface="+mn-cs"/>
              </a:rPr>
              <a:t>Written feedback is transmissive (telling):</a:t>
            </a:r>
          </a:p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endParaRPr lang="en-GB" sz="2800" dirty="0">
              <a:ea typeface="+mn-ea"/>
              <a:cs typeface="+mn-cs"/>
            </a:endParaRPr>
          </a:p>
          <a:p>
            <a:pPr marL="109728" indent="0" fontAlgn="auto">
              <a:spcAft>
                <a:spcPts val="0"/>
              </a:spcAft>
              <a:buFont typeface="Wingdings 3"/>
              <a:buNone/>
              <a:defRPr/>
            </a:pPr>
            <a:r>
              <a:rPr lang="en-GB" sz="2800" dirty="0" smtClean="0">
                <a:ea typeface="+mn-ea"/>
                <a:cs typeface="+mn-cs"/>
              </a:rPr>
              <a:t>‘The argument in this article is that the fundamental problem lies less with the quality of </a:t>
            </a:r>
            <a:r>
              <a:rPr lang="en-GB" sz="2800" dirty="0" err="1" smtClean="0">
                <a:ea typeface="+mn-ea"/>
                <a:cs typeface="+mn-cs"/>
              </a:rPr>
              <a:t>feedforward</a:t>
            </a:r>
            <a:r>
              <a:rPr lang="en-GB" sz="2800" dirty="0" smtClean="0">
                <a:ea typeface="+mn-ea"/>
                <a:cs typeface="+mn-cs"/>
              </a:rPr>
              <a:t> and feedback than with the assumption that telling, even detailed telling, is the most appropriate route to improvement in complex learning. Learning from being told is flawed as a general strategy because the conditions for the statements to make intimate connection with the student work (with a view to future work) are rarely satisfied. […] </a:t>
            </a:r>
            <a:r>
              <a:rPr lang="en-GB" sz="2800" b="1" dirty="0" smtClean="0">
                <a:ea typeface="+mn-ea"/>
                <a:cs typeface="+mn-cs"/>
              </a:rPr>
              <a:t>Put simply, to depend on telling (as embodied in </a:t>
            </a:r>
            <a:r>
              <a:rPr lang="en-GB" sz="2800" b="1" dirty="0" err="1" smtClean="0">
                <a:ea typeface="+mn-ea"/>
                <a:cs typeface="+mn-cs"/>
              </a:rPr>
              <a:t>feedforward</a:t>
            </a:r>
            <a:r>
              <a:rPr lang="en-GB" sz="2800" b="1" dirty="0" smtClean="0">
                <a:ea typeface="+mn-ea"/>
                <a:cs typeface="+mn-cs"/>
              </a:rPr>
              <a:t> and feedback) as the main vehicle for promoting student improvement is to rely on the information transmission model for the development of significant assessment concepts.</a:t>
            </a:r>
            <a:r>
              <a:rPr lang="en-GB" sz="2800" dirty="0" smtClean="0">
                <a:ea typeface="+mn-ea"/>
                <a:cs typeface="+mn-cs"/>
              </a:rPr>
              <a:t>’ (Sadler, 2010, 548)</a:t>
            </a:r>
            <a:endParaRPr lang="en-GB" sz="2800" dirty="0">
              <a:ea typeface="+mn-ea"/>
              <a:cs typeface="+mn-cs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GB" dirty="0" err="1" smtClean="0">
                <a:ea typeface="+mj-ea"/>
                <a:cs typeface="+mj-cs"/>
              </a:rPr>
              <a:t>Monologic</a:t>
            </a:r>
            <a:r>
              <a:rPr lang="en-GB" dirty="0" smtClean="0">
                <a:ea typeface="+mj-ea"/>
                <a:cs typeface="+mj-cs"/>
              </a:rPr>
              <a:t>/transmissive</a:t>
            </a:r>
            <a:endParaRPr lang="en-GB" dirty="0"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en-GB" dirty="0" smtClean="0">
                <a:ea typeface="+mn-ea"/>
                <a:cs typeface="+mn-cs"/>
              </a:rPr>
              <a:t>Students don’t collect it.</a:t>
            </a:r>
          </a:p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en-GB" dirty="0" smtClean="0">
                <a:ea typeface="+mn-ea"/>
                <a:cs typeface="+mn-cs"/>
              </a:rPr>
              <a:t>In pairs – Why don’t students collect feedback? What’s your experience and what remedies have you tried?</a:t>
            </a:r>
          </a:p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endParaRPr lang="en-GB" dirty="0" smtClean="0">
              <a:ea typeface="+mn-ea"/>
              <a:cs typeface="+mn-cs"/>
            </a:endParaRPr>
          </a:p>
          <a:p>
            <a:pPr marL="109728" indent="0" fontAlgn="auto">
              <a:spcAft>
                <a:spcPts val="0"/>
              </a:spcAft>
              <a:buFont typeface="Wingdings 3"/>
              <a:buNone/>
              <a:defRPr/>
            </a:pPr>
            <a:endParaRPr lang="en-GB" dirty="0"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GB" dirty="0">
                <a:ea typeface="+mj-ea"/>
                <a:cs typeface="+mj-cs"/>
              </a:rPr>
              <a:t>Issues around feedback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mtClean="0"/>
              <a:t>Students become dependent on tutors to tell them how to improve.</a:t>
            </a:r>
          </a:p>
          <a:p>
            <a:endParaRPr lang="en-GB" smtClean="0"/>
          </a:p>
          <a:p>
            <a:r>
              <a:rPr lang="en-GB" smtClean="0"/>
              <a:t>They become ‘cue-seekers’, ‘hunting for hints’ to maximise grades. (Yorke 2003)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GB" dirty="0" smtClean="0">
                <a:ea typeface="+mj-ea"/>
                <a:cs typeface="+mj-cs"/>
              </a:rPr>
              <a:t>Learned dependence</a:t>
            </a:r>
            <a:endParaRPr lang="en-GB" dirty="0"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  <a:p>
            <a:r>
              <a:rPr lang="en-GB"/>
              <a:t>Work in your groups.</a:t>
            </a:r>
          </a:p>
          <a:p>
            <a:endParaRPr lang="en-GB"/>
          </a:p>
          <a:p>
            <a:r>
              <a:rPr lang="en-GB"/>
              <a:t>Read text 1 and make any comments your feel relevant.</a:t>
            </a:r>
          </a:p>
          <a:p>
            <a:r>
              <a:rPr lang="en-GB"/>
              <a:t>Compare your comments with other members of your group.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GB" dirty="0">
                <a:ea typeface="+mj-ea"/>
                <a:cs typeface="+mj-cs"/>
              </a:rPr>
              <a:t>How can we develop students’ conceptions of quality?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smtClean="0"/>
          </a:p>
          <a:p>
            <a:r>
              <a:rPr lang="en-GB" smtClean="0"/>
              <a:t>Now look at text 2 and make any comments your feel relevant.</a:t>
            </a:r>
          </a:p>
          <a:p>
            <a:r>
              <a:rPr lang="en-GB" smtClean="0"/>
              <a:t>Compare your comments with other members of your group.</a:t>
            </a:r>
          </a:p>
          <a:p>
            <a:endParaRPr lang="en-GB" smtClean="0"/>
          </a:p>
          <a:p>
            <a:endParaRPr lang="en-GB" smtClean="0"/>
          </a:p>
          <a:p>
            <a:r>
              <a:rPr lang="en-GB" smtClean="0"/>
              <a:t>Do the same with text 3.</a:t>
            </a:r>
          </a:p>
          <a:p>
            <a:endParaRPr lang="en-GB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GB" dirty="0">
                <a:ea typeface="+mj-ea"/>
                <a:cs typeface="+mj-cs"/>
              </a:rPr>
              <a:t>How can we develop students’ conceptions of quality?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mtClean="0"/>
              <a:t>Look back over your understanding of the meaning of assessment literacy OR the few questions you wrote.</a:t>
            </a:r>
          </a:p>
          <a:p>
            <a:r>
              <a:rPr lang="en-GB" smtClean="0"/>
              <a:t>What would you add/develop. Take a few minutes to expand on what you wrote.</a:t>
            </a:r>
          </a:p>
          <a:p>
            <a:endParaRPr lang="en-GB" smtClean="0"/>
          </a:p>
          <a:p>
            <a:r>
              <a:rPr lang="en-GB" smtClean="0"/>
              <a:t>Share your thoughts within your group.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GB" dirty="0" smtClean="0">
                <a:ea typeface="+mj-ea"/>
                <a:cs typeface="+mj-cs"/>
              </a:rPr>
              <a:t>Assessment Literacy</a:t>
            </a:r>
            <a:endParaRPr lang="en-GB" dirty="0"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smtClean="0"/>
          </a:p>
          <a:p>
            <a:endParaRPr lang="en-GB" smtClean="0"/>
          </a:p>
          <a:p>
            <a:r>
              <a:rPr lang="en-GB" smtClean="0"/>
              <a:t>What could you do in the courses you teach or support to help develop students’ assessment literacy?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GB" dirty="0" smtClean="0">
                <a:ea typeface="+mj-ea"/>
                <a:cs typeface="+mj-cs"/>
              </a:rPr>
              <a:t>Developing assessment literacy</a:t>
            </a:r>
            <a:endParaRPr lang="en-GB" dirty="0"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GB" sz="1400" smtClean="0"/>
          </a:p>
          <a:p>
            <a:pPr>
              <a:buFont typeface="Wingdings 3" charset="2"/>
              <a:buNone/>
            </a:pPr>
            <a:endParaRPr lang="en-GB" sz="1400" smtClean="0"/>
          </a:p>
          <a:p>
            <a:r>
              <a:rPr lang="en-GB" sz="1400" smtClean="0"/>
              <a:t>Lillis, T. (2003) Student Writing as 'Academic Literacies': Drawing on Bakhtin to Move from Critique to Design. </a:t>
            </a:r>
            <a:r>
              <a:rPr lang="en-GB" sz="1400" i="1" smtClean="0"/>
              <a:t>Language and Education</a:t>
            </a:r>
            <a:r>
              <a:rPr lang="en-GB" sz="1400" smtClean="0"/>
              <a:t>,17, no.3: 192-207. </a:t>
            </a:r>
          </a:p>
          <a:p>
            <a:r>
              <a:rPr lang="en-GB" sz="1400" smtClean="0"/>
              <a:t>Nicol, D.  2011 Developing students' ability to construct feedback. Presented at 8th Annual Enhancement Themes Conference, 2-3 March, Heriot Watt University. Available at </a:t>
            </a:r>
            <a:r>
              <a:rPr lang="en-GB" sz="1400" u="sng" smtClean="0">
                <a:hlinkClick r:id="rId2"/>
              </a:rPr>
              <a:t>www.reap.ac.uk/peer/project.aspx</a:t>
            </a:r>
            <a:r>
              <a:rPr lang="en-GB" sz="1400" smtClean="0"/>
              <a:t>.</a:t>
            </a:r>
          </a:p>
          <a:p>
            <a:r>
              <a:rPr lang="en-GB" sz="1400" smtClean="0"/>
              <a:t>Price et al (2013) </a:t>
            </a:r>
            <a:r>
              <a:rPr lang="en-GB" sz="1400" i="1" smtClean="0"/>
              <a:t>Assessment Literacy. </a:t>
            </a:r>
            <a:r>
              <a:rPr lang="en-GB" sz="1400" smtClean="0"/>
              <a:t>Oxford: The Oxford Centre for Staff and Learning  Development.</a:t>
            </a:r>
          </a:p>
          <a:p>
            <a:r>
              <a:rPr lang="en-GB" sz="1400" smtClean="0"/>
              <a:t>Sadler, D. Royce (2010) 'Beyond feedback: developing student capability in complex appraisal', </a:t>
            </a:r>
            <a:r>
              <a:rPr lang="en-GB" sz="1400" i="1" smtClean="0"/>
              <a:t>Assessment &amp; Evaluation in Higher Education</a:t>
            </a:r>
            <a:r>
              <a:rPr lang="en-GB" sz="1400" smtClean="0"/>
              <a:t>, 35: 5, 535 — 550</a:t>
            </a:r>
          </a:p>
          <a:p>
            <a:pPr hangingPunct="0"/>
            <a:r>
              <a:rPr lang="en-GB" sz="1400" smtClean="0"/>
              <a:t>Yorke, M. (2003) Formative assessment in higher education: Moves towards theory and the enhancement of pedagogic practice. </a:t>
            </a:r>
            <a:r>
              <a:rPr lang="en-GB" sz="1400" i="1" smtClean="0"/>
              <a:t>Higher Education,</a:t>
            </a:r>
            <a:r>
              <a:rPr lang="en-GB" sz="1400" smtClean="0"/>
              <a:t> 45, 477-501.</a:t>
            </a:r>
          </a:p>
          <a:p>
            <a:endParaRPr lang="en-GB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GB" dirty="0" smtClean="0">
                <a:ea typeface="+mj-ea"/>
                <a:cs typeface="+mj-cs"/>
              </a:rPr>
              <a:t>References</a:t>
            </a:r>
            <a:endParaRPr lang="en-GB" dirty="0"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343</TotalTime>
  <Words>1059</Words>
  <Application>Microsoft Office PowerPoint</Application>
  <PresentationFormat>On-screen Show (4:3)</PresentationFormat>
  <Paragraphs>102</Paragraphs>
  <Slides>17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Design Template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5" baseType="lpstr">
      <vt:lpstr>Lucida Sans Unicode</vt:lpstr>
      <vt:lpstr>ＭＳ Ｐゴシック</vt:lpstr>
      <vt:lpstr>Arial</vt:lpstr>
      <vt:lpstr>Wingdings 3</vt:lpstr>
      <vt:lpstr>Verdana</vt:lpstr>
      <vt:lpstr>Wingdings 2</vt:lpstr>
      <vt:lpstr>Calibri</vt:lpstr>
      <vt:lpstr>Concourse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>University College London</Company>
  <LinksUpToDate>false</LinksUpToDate>
  <SharedDoc>false</SharedDoc>
  <HyperlinkBase/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Teresa McConlogue</dc:creator>
  <cp:keywords/>
  <dc:description/>
  <cp:lastModifiedBy>Office 2004 User</cp:lastModifiedBy>
  <cp:revision>27</cp:revision>
  <cp:lastPrinted>2013-01-11T14:53:40Z</cp:lastPrinted>
  <dcterms:created xsi:type="dcterms:W3CDTF">2013-01-07T11:17:07Z</dcterms:created>
  <dcterms:modified xsi:type="dcterms:W3CDTF">2013-02-21T08:52:58Z</dcterms:modified>
  <cp:category/>
</cp:coreProperties>
</file>