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3"/>
  </p:notesMasterIdLst>
  <p:handoutMasterIdLst>
    <p:handoutMasterId r:id="rId14"/>
  </p:handoutMasterIdLst>
  <p:sldIdLst>
    <p:sldId id="273" r:id="rId2"/>
    <p:sldId id="274" r:id="rId3"/>
    <p:sldId id="263" r:id="rId4"/>
    <p:sldId id="270" r:id="rId5"/>
    <p:sldId id="275" r:id="rId6"/>
    <p:sldId id="281" r:id="rId7"/>
    <p:sldId id="279" r:id="rId8"/>
    <p:sldId id="282" r:id="rId9"/>
    <p:sldId id="283" r:id="rId10"/>
    <p:sldId id="271" r:id="rId11"/>
    <p:sldId id="280" r:id="rId12"/>
  </p:sldIdLst>
  <p:sldSz cx="9144000" cy="6858000" type="screen4x3"/>
  <p:notesSz cx="6811963" cy="9942513"/>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6860A"/>
    <a:srgbClr val="F8A80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476" autoAdjust="0"/>
  </p:normalViewPr>
  <p:slideViewPr>
    <p:cSldViewPr>
      <p:cViewPr varScale="1">
        <p:scale>
          <a:sx n="75" d="100"/>
          <a:sy n="75" d="100"/>
        </p:scale>
        <p:origin x="-45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851" cy="497126"/>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58536" y="0"/>
            <a:ext cx="2951851" cy="497126"/>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E2F4CA97-B7B9-480C-B68C-2DBBB49101FA}" type="datetime1">
              <a:rPr lang="en-US"/>
              <a:pPr/>
              <a:t>5/24/2012</a:t>
            </a:fld>
            <a:endParaRPr lang="en-US"/>
          </a:p>
        </p:txBody>
      </p:sp>
      <p:sp>
        <p:nvSpPr>
          <p:cNvPr id="4" name="Footer Placeholder 3"/>
          <p:cNvSpPr>
            <a:spLocks noGrp="1"/>
          </p:cNvSpPr>
          <p:nvPr>
            <p:ph type="ftr" sz="quarter" idx="2"/>
          </p:nvPr>
        </p:nvSpPr>
        <p:spPr>
          <a:xfrm>
            <a:off x="0" y="9443662"/>
            <a:ext cx="2951851" cy="497126"/>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58536" y="9443662"/>
            <a:ext cx="2951851" cy="497126"/>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7F3BD2A9-A2DA-496A-A916-495A7E8729C8}"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851" cy="49712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8536" y="0"/>
            <a:ext cx="2951851" cy="497126"/>
          </a:xfrm>
          <a:prstGeom prst="rect">
            <a:avLst/>
          </a:prstGeom>
        </p:spPr>
        <p:txBody>
          <a:bodyPr vert="horz" lIns="91440" tIns="45720" rIns="91440" bIns="45720" rtlCol="0"/>
          <a:lstStyle>
            <a:lvl1pPr algn="r">
              <a:defRPr sz="1200"/>
            </a:lvl1pPr>
          </a:lstStyle>
          <a:p>
            <a:fld id="{6605E9C4-100C-4D7C-802D-1CF61B0D469A}" type="datetimeFigureOut">
              <a:rPr lang="en-GB" smtClean="0"/>
              <a:pPr/>
              <a:t>24/05/2012</a:t>
            </a:fld>
            <a:endParaRPr lang="en-GB"/>
          </a:p>
        </p:txBody>
      </p:sp>
      <p:sp>
        <p:nvSpPr>
          <p:cNvPr id="4" name="Slide Image Placeholder 3"/>
          <p:cNvSpPr>
            <a:spLocks noGrp="1" noRot="1" noChangeAspect="1"/>
          </p:cNvSpPr>
          <p:nvPr>
            <p:ph type="sldImg" idx="2"/>
          </p:nvPr>
        </p:nvSpPr>
        <p:spPr>
          <a:xfrm>
            <a:off x="922338" y="746125"/>
            <a:ext cx="4967287" cy="3727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197" y="4722694"/>
            <a:ext cx="5449570" cy="447413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3662"/>
            <a:ext cx="2951851" cy="49712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8536" y="9443662"/>
            <a:ext cx="2951851" cy="497126"/>
          </a:xfrm>
          <a:prstGeom prst="rect">
            <a:avLst/>
          </a:prstGeom>
        </p:spPr>
        <p:txBody>
          <a:bodyPr vert="horz" lIns="91440" tIns="45720" rIns="91440" bIns="45720" rtlCol="0" anchor="b"/>
          <a:lstStyle>
            <a:lvl1pPr algn="r">
              <a:defRPr sz="1200"/>
            </a:lvl1pPr>
          </a:lstStyle>
          <a:p>
            <a:fld id="{B888FE6D-0257-4DC5-A8FD-FC0B10CF2659}"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B888FE6D-0257-4DC5-A8FD-FC0B10CF265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Awareness</a:t>
            </a:r>
            <a:r>
              <a:rPr lang="en-GB" baseline="0" dirty="0" smtClean="0"/>
              <a:t> – by employers of the relevant skills students are developing and by students of the relevance of what they are learning.  Much more meaningful if employers tell them that what they are doing is what is required in the workplace than if lecturers tell them.</a:t>
            </a:r>
          </a:p>
          <a:p>
            <a:r>
              <a:rPr lang="en-GB" baseline="0" dirty="0" smtClean="0"/>
              <a:t>Enhancement – wherever we are with employability, this strategy is likely to improve the situation.</a:t>
            </a:r>
            <a:endParaRPr lang="en-GB" dirty="0"/>
          </a:p>
        </p:txBody>
      </p:sp>
      <p:sp>
        <p:nvSpPr>
          <p:cNvPr id="4" name="Slide Number Placeholder 3"/>
          <p:cNvSpPr>
            <a:spLocks noGrp="1"/>
          </p:cNvSpPr>
          <p:nvPr>
            <p:ph type="sldNum" sz="quarter" idx="10"/>
          </p:nvPr>
        </p:nvSpPr>
        <p:spPr/>
        <p:txBody>
          <a:bodyPr/>
          <a:lstStyle/>
          <a:p>
            <a:fld id="{B888FE6D-0257-4DC5-A8FD-FC0B10CF2659}"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B888FE6D-0257-4DC5-A8FD-FC0B10CF2659}"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B888FE6D-0257-4DC5-A8FD-FC0B10CF2659}"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B888FE6D-0257-4DC5-A8FD-FC0B10CF2659}"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B888FE6D-0257-4DC5-A8FD-FC0B10CF2659}"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B888FE6D-0257-4DC5-A8FD-FC0B10CF2659}"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B888FE6D-0257-4DC5-A8FD-FC0B10CF2659}"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B888FE6D-0257-4DC5-A8FD-FC0B10CF2659}"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B888FE6D-0257-4DC5-A8FD-FC0B10CF2659}"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B888FE6D-0257-4DC5-A8FD-FC0B10CF2659}" type="slidenum">
              <a:rPr lang="en-GB" smtClean="0"/>
              <a:pPr/>
              <a:t>11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l">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685800" y="3886200"/>
            <a:ext cx="7772400" cy="1752600"/>
          </a:xfrm>
        </p:spPr>
        <p:txBody>
          <a:bodyPr/>
          <a:lstStyle>
            <a:lvl1pPr marL="0" indent="0" algn="l">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E572BED-E6A1-4092-8BEB-EBA424062E6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GB" dirty="0" smtClean="0"/>
              <a:t>Click to edit Master title style</a:t>
            </a:r>
            <a:endParaRPr lang="en-US" dirty="0"/>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9EA9000F-C763-482B-98DD-602ADBC2E4B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lgn="l">
              <a:defRPr/>
            </a:lvl1pPr>
          </a:lstStyle>
          <a:p>
            <a:r>
              <a:rPr lang="en-GB"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E58DA67C-A082-4B95-853D-417442280A9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59ECEEB-CBAA-47E0-B2D4-CE6AF526E8BE}"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81" r:id="rId1"/>
    <p:sldLayoutId id="2147483673" r:id="rId2"/>
    <p:sldLayoutId id="2147483676" r:id="rId3"/>
  </p:sldLayoutIdLst>
  <p:txStyles>
    <p:titleStyle>
      <a:lvl1pPr algn="l"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l"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l"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l"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l"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charset="0"/>
        </a:defRPr>
      </a:lvl6pPr>
      <a:lvl7pPr marL="914400" algn="ctr" rtl="0" fontAlgn="base">
        <a:spcBef>
          <a:spcPct val="0"/>
        </a:spcBef>
        <a:spcAft>
          <a:spcPct val="0"/>
        </a:spcAft>
        <a:defRPr sz="4400">
          <a:solidFill>
            <a:schemeClr val="tx2"/>
          </a:solidFill>
          <a:latin typeface="Times" charset="0"/>
        </a:defRPr>
      </a:lvl7pPr>
      <a:lvl8pPr marL="1371600" algn="ctr" rtl="0" fontAlgn="base">
        <a:spcBef>
          <a:spcPct val="0"/>
        </a:spcBef>
        <a:spcAft>
          <a:spcPct val="0"/>
        </a:spcAft>
        <a:defRPr sz="4400">
          <a:solidFill>
            <a:schemeClr val="tx2"/>
          </a:solidFill>
          <a:latin typeface="Times" charset="0"/>
        </a:defRPr>
      </a:lvl8pPr>
      <a:lvl9pPr marL="1828800" algn="ctr" rtl="0" fontAlgn="base">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lr>
          <a:schemeClr val="accent2"/>
        </a:buClr>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accent2"/>
        </a:buClr>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lr>
          <a:schemeClr val="accent2"/>
        </a:buClr>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lr>
          <a:schemeClr val="accent2"/>
        </a:buClr>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lr>
          <a:schemeClr val="accent2"/>
        </a:buClr>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fm_uwe-stem.wmv"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Sequence%2001.wmv" TargetMode="External"/><Relationship Id="rId5" Type="http://schemas.openxmlformats.org/officeDocument/2006/relationships/hyperlink" Target="Sequence%2002.wmv" TargetMode="External"/><Relationship Id="rId4" Type="http://schemas.openxmlformats.org/officeDocument/2006/relationships/hyperlink" Target="Sequence%2003.wmv"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467544" y="980728"/>
            <a:ext cx="6768752" cy="273630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3600" b="1" i="0" u="none" strike="noStrike" kern="1200" cap="none" spc="0" normalizeH="0" baseline="0" noProof="0" dirty="0" smtClean="0">
                <a:ln>
                  <a:noFill/>
                </a:ln>
                <a:solidFill>
                  <a:srgbClr val="000000"/>
                </a:solidFill>
                <a:effectLst/>
                <a:uLnTx/>
                <a:uFillTx/>
                <a:latin typeface="+mj-lt"/>
                <a:ea typeface="+mn-ea"/>
                <a:cs typeface="+mn-cs"/>
              </a:rPr>
              <a:t>Undergraduate</a:t>
            </a:r>
            <a:r>
              <a:rPr kumimoji="0" lang="en-GB" sz="3600" b="1" i="0" u="none" strike="noStrike" kern="1200" cap="none" spc="0" normalizeH="0" noProof="0" dirty="0" smtClean="0">
                <a:ln>
                  <a:noFill/>
                </a:ln>
                <a:solidFill>
                  <a:srgbClr val="000000"/>
                </a:solidFill>
                <a:effectLst/>
                <a:uLnTx/>
                <a:uFillTx/>
                <a:latin typeface="+mj-lt"/>
                <a:ea typeface="+mn-ea"/>
                <a:cs typeface="+mn-cs"/>
              </a:rPr>
              <a:t> Employability</a:t>
            </a:r>
            <a:endParaRPr kumimoji="0" lang="en-GB" sz="3600" b="1" i="0" u="none" strike="noStrike" kern="1200" cap="none" spc="0" normalizeH="0" baseline="0" noProof="0" dirty="0" smtClean="0">
              <a:ln>
                <a:noFill/>
              </a:ln>
              <a:solidFill>
                <a:srgbClr val="000000"/>
              </a:solidFill>
              <a:effectLst/>
              <a:uLnTx/>
              <a:uFillTx/>
              <a:latin typeface="+mj-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000" b="1" i="0" u="none" strike="noStrike" kern="1200" cap="none" spc="0" normalizeH="0" baseline="0" noProof="0" dirty="0" smtClean="0">
              <a:ln>
                <a:noFill/>
              </a:ln>
              <a:solidFill>
                <a:srgbClr val="000000"/>
              </a:solidFill>
              <a:effectLst/>
              <a:uLnTx/>
              <a:uFillTx/>
              <a:latin typeface="+mj-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Char char="-"/>
              <a:tabLst/>
              <a:defRPr/>
            </a:pPr>
            <a:r>
              <a:rPr kumimoji="0" lang="en-GB" sz="3600" b="1" i="1" u="none" strike="noStrike" kern="1200" cap="none" spc="0" normalizeH="0" baseline="0" noProof="0" dirty="0" smtClean="0">
                <a:ln>
                  <a:noFill/>
                </a:ln>
                <a:solidFill>
                  <a:srgbClr val="7030A0"/>
                </a:solidFill>
                <a:effectLst/>
                <a:uLnTx/>
                <a:uFillTx/>
                <a:latin typeface="+mj-lt"/>
                <a:ea typeface="+mn-ea"/>
                <a:cs typeface="+mn-cs"/>
              </a:rPr>
              <a:t>Technology-enabled </a:t>
            </a:r>
            <a:r>
              <a:rPr kumimoji="0" lang="en-GB" sz="3600" b="1" i="1" u="none" strike="noStrike" kern="1200" cap="none" spc="0" normalizeH="0" baseline="0" noProof="0" dirty="0" smtClean="0">
                <a:ln>
                  <a:noFill/>
                </a:ln>
                <a:solidFill>
                  <a:srgbClr val="7030A0"/>
                </a:solidFill>
                <a:effectLst/>
                <a:uLnTx/>
                <a:uFillTx/>
                <a:latin typeface="+mj-lt"/>
                <a:ea typeface="+mn-ea"/>
                <a:cs typeface="+mn-cs"/>
              </a:rPr>
              <a:t>Employer </a:t>
            </a:r>
            <a:r>
              <a:rPr kumimoji="0" lang="en-GB" sz="3600" b="1" i="1" u="none" strike="noStrike" kern="1200" cap="none" spc="0" normalizeH="0" baseline="0" noProof="0" dirty="0" smtClean="0">
                <a:ln>
                  <a:noFill/>
                </a:ln>
                <a:solidFill>
                  <a:srgbClr val="7030A0"/>
                </a:solidFill>
                <a:effectLst/>
                <a:uLnTx/>
                <a:uFillTx/>
                <a:latin typeface="+mj-lt"/>
                <a:ea typeface="+mn-ea"/>
                <a:cs typeface="+mn-cs"/>
              </a:rPr>
              <a:t>Engagement in Analytical Chemistry</a:t>
            </a:r>
          </a:p>
          <a:p>
            <a:pPr marL="0" marR="0" lvl="0" indent="0" algn="ctr" defTabSz="914400" rtl="0" eaLnBrk="1" fontAlgn="base" latinLnBrk="0" hangingPunct="1">
              <a:lnSpc>
                <a:spcPct val="100000"/>
              </a:lnSpc>
              <a:spcBef>
                <a:spcPct val="0"/>
              </a:spcBef>
              <a:spcAft>
                <a:spcPct val="0"/>
              </a:spcAft>
              <a:buClrTx/>
              <a:buSzTx/>
              <a:buFontTx/>
              <a:buChar char="-"/>
              <a:tabLst/>
              <a:defRPr/>
            </a:pPr>
            <a:endParaRPr kumimoji="0" lang="en-GB" sz="3600" b="1" i="1" u="none" strike="noStrike" kern="0" cap="none" spc="0" normalizeH="0" baseline="0" noProof="0" dirty="0">
              <a:ln>
                <a:noFill/>
              </a:ln>
              <a:solidFill>
                <a:srgbClr val="7030A0"/>
              </a:solidFill>
              <a:effectLst/>
              <a:uLnTx/>
              <a:uFillTx/>
              <a:latin typeface="+mj-lt"/>
              <a:ea typeface="ＭＳ Ｐゴシック" charset="-128"/>
              <a:cs typeface="ＭＳ Ｐゴシック" charset="-128"/>
            </a:endParaRPr>
          </a:p>
        </p:txBody>
      </p:sp>
      <p:sp>
        <p:nvSpPr>
          <p:cNvPr id="6" name="Subtitle 2"/>
          <p:cNvSpPr txBox="1">
            <a:spLocks/>
          </p:cNvSpPr>
          <p:nvPr/>
        </p:nvSpPr>
        <p:spPr bwMode="auto">
          <a:xfrm>
            <a:off x="683568" y="3717032"/>
            <a:ext cx="7992814" cy="20162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0"/>
              </a:spcBef>
              <a:spcAft>
                <a:spcPct val="0"/>
              </a:spcAft>
              <a:buClr>
                <a:schemeClr val="accent2"/>
              </a:buClr>
              <a:buSzTx/>
              <a:tabLst/>
              <a:defRPr/>
            </a:pPr>
            <a:r>
              <a:rPr kumimoji="0" lang="en-GB"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Project leader:</a:t>
            </a:r>
          </a:p>
          <a:p>
            <a:pPr marL="342900" marR="0" lvl="0" indent="-342900" algn="l" defTabSz="914400" rtl="0" eaLnBrk="1" fontAlgn="base" latinLnBrk="0" hangingPunct="1">
              <a:lnSpc>
                <a:spcPct val="100000"/>
              </a:lnSpc>
              <a:spcBef>
                <a:spcPct val="0"/>
              </a:spcBef>
              <a:spcAft>
                <a:spcPct val="0"/>
              </a:spcAft>
              <a:buClr>
                <a:schemeClr val="accent2"/>
              </a:buClr>
              <a:buSzTx/>
              <a:tabLst/>
              <a:defRPr/>
            </a:pPr>
            <a:r>
              <a:rPr kumimoji="0" lang="en-GB" sz="2000" b="1" i="1" u="none" strike="noStrike" kern="1200" cap="none" spc="0" normalizeH="0" baseline="0" noProof="0" dirty="0" smtClean="0">
                <a:ln>
                  <a:noFill/>
                </a:ln>
                <a:solidFill>
                  <a:srgbClr val="FF0000"/>
                </a:solidFill>
                <a:effectLst/>
                <a:uLnTx/>
                <a:uFillTx/>
                <a:latin typeface="+mn-lt"/>
                <a:ea typeface="ＭＳ Ｐゴシック" charset="-128"/>
                <a:cs typeface="ＭＳ Ｐゴシック" charset="-128"/>
              </a:rPr>
              <a:t>Dr </a:t>
            </a:r>
            <a:r>
              <a:rPr kumimoji="0" lang="en-GB" sz="2000" b="1" i="1" u="none" strike="noStrike" kern="1200" cap="none" spc="0" normalizeH="0" baseline="0" noProof="0" dirty="0" smtClean="0">
                <a:ln>
                  <a:noFill/>
                </a:ln>
                <a:solidFill>
                  <a:srgbClr val="FF0000"/>
                </a:solidFill>
                <a:effectLst/>
                <a:uLnTx/>
                <a:uFillTx/>
                <a:latin typeface="+mn-lt"/>
                <a:ea typeface="ＭＳ Ｐゴシック" charset="-128"/>
                <a:cs typeface="ＭＳ Ｐゴシック" charset="-128"/>
              </a:rPr>
              <a:t>Carolyn Morton</a:t>
            </a:r>
            <a:r>
              <a:rPr kumimoji="0" lang="en-GB"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 Associate Head of </a:t>
            </a:r>
            <a:r>
              <a:rPr kumimoji="0" lang="en-GB"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Department</a:t>
            </a:r>
            <a:r>
              <a:rPr kumimoji="0" lang="en-GB" sz="2000" b="1"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for</a:t>
            </a:r>
            <a:r>
              <a:rPr kumimoji="0" lang="en-GB"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 </a:t>
            </a:r>
            <a:r>
              <a:rPr kumimoji="0" lang="en-GB"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Forensic, Analytical and Chemical </a:t>
            </a:r>
            <a:r>
              <a:rPr kumimoji="0" lang="en-GB"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Sciences</a:t>
            </a:r>
          </a:p>
          <a:p>
            <a:pPr marL="342900" marR="0" lvl="0" indent="-342900" algn="l" defTabSz="914400" rtl="0" eaLnBrk="1" fontAlgn="base" latinLnBrk="0" hangingPunct="1">
              <a:lnSpc>
                <a:spcPct val="100000"/>
              </a:lnSpc>
              <a:spcBef>
                <a:spcPct val="0"/>
              </a:spcBef>
              <a:spcAft>
                <a:spcPct val="0"/>
              </a:spcAft>
              <a:buClr>
                <a:schemeClr val="accent2"/>
              </a:buClr>
              <a:buSzTx/>
              <a:tabLst/>
              <a:defRPr/>
            </a:pPr>
            <a:endParaRPr lang="en-GB" sz="2000" b="1" dirty="0" smtClean="0">
              <a:latin typeface="+mn-lt"/>
              <a:cs typeface="ＭＳ Ｐゴシック" charset="-128"/>
            </a:endParaRPr>
          </a:p>
          <a:p>
            <a:pPr marL="342900" marR="0" lvl="0" indent="-342900" algn="l" defTabSz="914400" rtl="0" eaLnBrk="1" fontAlgn="base" latinLnBrk="0" hangingPunct="1">
              <a:lnSpc>
                <a:spcPct val="100000"/>
              </a:lnSpc>
              <a:spcBef>
                <a:spcPct val="0"/>
              </a:spcBef>
              <a:spcAft>
                <a:spcPct val="0"/>
              </a:spcAft>
              <a:buClr>
                <a:schemeClr val="accent2"/>
              </a:buClr>
              <a:buSzTx/>
              <a:tabLst/>
              <a:defRPr/>
            </a:pPr>
            <a:r>
              <a:rPr kumimoji="0" lang="en-GB"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Key researcher:</a:t>
            </a:r>
          </a:p>
          <a:p>
            <a:pPr marL="342900" marR="0" lvl="0" indent="-342900" algn="l" defTabSz="914400" rtl="0" eaLnBrk="1" fontAlgn="base" latinLnBrk="0" hangingPunct="1">
              <a:lnSpc>
                <a:spcPct val="100000"/>
              </a:lnSpc>
              <a:spcBef>
                <a:spcPct val="0"/>
              </a:spcBef>
              <a:spcAft>
                <a:spcPct val="0"/>
              </a:spcAft>
              <a:buClr>
                <a:schemeClr val="accent2"/>
              </a:buClr>
              <a:buSzTx/>
              <a:tabLst/>
              <a:defRPr/>
            </a:pPr>
            <a:r>
              <a:rPr kumimoji="0" lang="en-GB" sz="2000" b="1" i="1" u="none" strike="noStrike" kern="1200" cap="none" spc="0" normalizeH="0" baseline="0" noProof="0" dirty="0" smtClean="0">
                <a:ln>
                  <a:noFill/>
                </a:ln>
                <a:solidFill>
                  <a:srgbClr val="FF0000"/>
                </a:solidFill>
                <a:effectLst/>
                <a:uLnTx/>
                <a:uFillTx/>
                <a:latin typeface="+mn-lt"/>
                <a:ea typeface="ＭＳ Ｐゴシック" charset="-128"/>
                <a:cs typeface="ＭＳ Ｐゴシック" charset="-128"/>
              </a:rPr>
              <a:t>Dr </a:t>
            </a:r>
            <a:r>
              <a:rPr kumimoji="0" lang="en-GB" sz="2000" b="1" i="1" u="none" strike="noStrike" kern="1200" cap="none" spc="0" normalizeH="0" baseline="0" noProof="0" dirty="0" smtClean="0">
                <a:ln>
                  <a:noFill/>
                </a:ln>
                <a:solidFill>
                  <a:srgbClr val="FF0000"/>
                </a:solidFill>
                <a:effectLst/>
                <a:uLnTx/>
                <a:uFillTx/>
                <a:latin typeface="+mn-lt"/>
                <a:ea typeface="ＭＳ Ｐゴシック" charset="-128"/>
                <a:cs typeface="ＭＳ Ｐゴシック" charset="-128"/>
              </a:rPr>
              <a:t>Adrian Crew</a:t>
            </a:r>
            <a:r>
              <a:rPr kumimoji="0" lang="en-GB"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 Research Fellow, Dept of Applied </a:t>
            </a:r>
            <a:r>
              <a:rPr kumimoji="0" lang="en-GB"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Sciences</a:t>
            </a:r>
            <a:endParaRPr kumimoji="0" lang="en-GB"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endParaRPr>
          </a:p>
        </p:txBody>
      </p:sp>
      <p:pic>
        <p:nvPicPr>
          <p:cNvPr id="7" name="Picture 6" descr="UWE colour.jpg"/>
          <p:cNvPicPr>
            <a:picLocks noChangeAspect="1"/>
          </p:cNvPicPr>
          <p:nvPr/>
        </p:nvPicPr>
        <p:blipFill>
          <a:blip r:embed="rId3"/>
          <a:stretch>
            <a:fillRect/>
          </a:stretch>
        </p:blipFill>
        <p:spPr>
          <a:xfrm>
            <a:off x="179512" y="5949280"/>
            <a:ext cx="1907704" cy="7364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left)">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wipe(left)">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left)">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wipe(left)">
                                      <p:cBhvr>
                                        <p:cTn id="3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476672"/>
            <a:ext cx="7992888" cy="6124754"/>
          </a:xfrm>
          <a:prstGeom prst="rect">
            <a:avLst/>
          </a:prstGeom>
          <a:noFill/>
        </p:spPr>
        <p:txBody>
          <a:bodyPr wrap="square" rtlCol="0">
            <a:spAutoFit/>
          </a:bodyPr>
          <a:lstStyle/>
          <a:p>
            <a:r>
              <a:rPr lang="en-GB" sz="2800" b="1" i="1" dirty="0" smtClean="0">
                <a:solidFill>
                  <a:srgbClr val="FF0000"/>
                </a:solidFill>
                <a:latin typeface="+mn-lt"/>
              </a:rPr>
              <a:t>Why?</a:t>
            </a:r>
          </a:p>
          <a:p>
            <a:r>
              <a:rPr lang="en-GB" sz="2800" b="1" dirty="0" smtClean="0">
                <a:latin typeface="+mn-lt"/>
              </a:rPr>
              <a:t>	</a:t>
            </a:r>
            <a:r>
              <a:rPr lang="en-GB" sz="2800" b="1" dirty="0" smtClean="0">
                <a:solidFill>
                  <a:srgbClr val="7030A0"/>
                </a:solidFill>
                <a:latin typeface="+mn-lt"/>
              </a:rPr>
              <a:t>Employability – </a:t>
            </a:r>
          </a:p>
          <a:p>
            <a:r>
              <a:rPr lang="en-GB" sz="2800" b="1" dirty="0" smtClean="0">
                <a:solidFill>
                  <a:srgbClr val="7030A0"/>
                </a:solidFill>
                <a:latin typeface="+mn-lt"/>
              </a:rPr>
              <a:t>		Awareness – employer and student</a:t>
            </a:r>
          </a:p>
          <a:p>
            <a:r>
              <a:rPr lang="en-GB" sz="2800" b="1" dirty="0" smtClean="0">
                <a:solidFill>
                  <a:srgbClr val="7030A0"/>
                </a:solidFill>
                <a:latin typeface="+mn-lt"/>
              </a:rPr>
              <a:t>		Enhancement</a:t>
            </a:r>
          </a:p>
          <a:p>
            <a:endParaRPr lang="en-GB" sz="2800" b="1" dirty="0" smtClean="0">
              <a:latin typeface="+mn-lt"/>
            </a:endParaRPr>
          </a:p>
          <a:p>
            <a:endParaRPr lang="en-GB" sz="2800" b="1" dirty="0" smtClean="0">
              <a:latin typeface="+mn-lt"/>
            </a:endParaRPr>
          </a:p>
          <a:p>
            <a:r>
              <a:rPr lang="en-GB" sz="2800" b="1" i="1" dirty="0" smtClean="0">
                <a:solidFill>
                  <a:srgbClr val="006600"/>
                </a:solidFill>
                <a:latin typeface="+mn-lt"/>
              </a:rPr>
              <a:t>Issues with employer engagement</a:t>
            </a:r>
            <a:r>
              <a:rPr lang="en-GB" sz="2800" b="1" dirty="0" smtClean="0">
                <a:latin typeface="+mn-lt"/>
              </a:rPr>
              <a:t>	</a:t>
            </a:r>
          </a:p>
          <a:p>
            <a:r>
              <a:rPr lang="en-GB" sz="2800" b="1" dirty="0" smtClean="0">
                <a:latin typeface="+mn-lt"/>
              </a:rPr>
              <a:t>		</a:t>
            </a:r>
          </a:p>
          <a:p>
            <a:r>
              <a:rPr lang="en-GB" sz="2800" b="1" dirty="0" smtClean="0">
                <a:latin typeface="+mn-lt"/>
              </a:rPr>
              <a:t>		</a:t>
            </a:r>
            <a:r>
              <a:rPr lang="en-GB" sz="2800" b="1" dirty="0" smtClean="0">
                <a:solidFill>
                  <a:srgbClr val="7030A0"/>
                </a:solidFill>
                <a:latin typeface="+mn-lt"/>
              </a:rPr>
              <a:t>Time</a:t>
            </a:r>
          </a:p>
          <a:p>
            <a:r>
              <a:rPr lang="en-GB" sz="2800" b="1" dirty="0" smtClean="0">
                <a:solidFill>
                  <a:srgbClr val="7030A0"/>
                </a:solidFill>
                <a:latin typeface="+mn-lt"/>
              </a:rPr>
              <a:t>		Perceived benefit</a:t>
            </a:r>
          </a:p>
          <a:p>
            <a:endParaRPr lang="en-GB" sz="2800" b="1" dirty="0" smtClean="0">
              <a:latin typeface="+mn-lt"/>
            </a:endParaRPr>
          </a:p>
          <a:p>
            <a:r>
              <a:rPr lang="en-GB" sz="2800" b="1" i="1" dirty="0" smtClean="0">
                <a:solidFill>
                  <a:srgbClr val="002060"/>
                </a:solidFill>
                <a:latin typeface="+mn-lt"/>
              </a:rPr>
              <a:t>Project</a:t>
            </a:r>
            <a:r>
              <a:rPr lang="en-GB" sz="2800" b="1" dirty="0" smtClean="0">
                <a:latin typeface="+mn-lt"/>
              </a:rPr>
              <a:t> </a:t>
            </a:r>
          </a:p>
          <a:p>
            <a:r>
              <a:rPr lang="en-GB" sz="2800" b="1" dirty="0" smtClean="0">
                <a:latin typeface="+mn-lt"/>
              </a:rPr>
              <a:t>	</a:t>
            </a:r>
            <a:r>
              <a:rPr lang="en-GB" sz="2800" b="1" i="1" dirty="0" smtClean="0">
                <a:solidFill>
                  <a:srgbClr val="7030A0"/>
                </a:solidFill>
                <a:latin typeface="+mn-lt"/>
              </a:rPr>
              <a:t>– streamline the process with advantages for </a:t>
            </a:r>
            <a:r>
              <a:rPr lang="en-GB" sz="2800" b="1" i="1" dirty="0" smtClean="0">
                <a:solidFill>
                  <a:srgbClr val="7030A0"/>
                </a:solidFill>
                <a:latin typeface="+mn-lt"/>
              </a:rPr>
              <a:t>employers </a:t>
            </a:r>
            <a:r>
              <a:rPr lang="en-GB" sz="2800" b="1" i="1" dirty="0" smtClean="0">
                <a:solidFill>
                  <a:srgbClr val="7030A0"/>
                </a:solidFill>
                <a:latin typeface="+mn-lt"/>
              </a:rPr>
              <a:t>and students</a:t>
            </a:r>
            <a:r>
              <a:rPr lang="en-GB" sz="2800" b="1" dirty="0" smtClean="0">
                <a:latin typeface="+mn-lt"/>
              </a:rPr>
              <a:t>	</a:t>
            </a:r>
            <a:endParaRPr lang="en-GB" sz="2800" b="1"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wipe(left)">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4">
                                            <p:txEl>
                                              <p:pRg st="8" end="8"/>
                                            </p:txEl>
                                          </p:spTgt>
                                        </p:tgtEl>
                                        <p:attrNameLst>
                                          <p:attrName>style.visibility</p:attrName>
                                        </p:attrNameLst>
                                      </p:cBhvr>
                                      <p:to>
                                        <p:strVal val="visible"/>
                                      </p:to>
                                    </p:set>
                                    <p:animEffect transition="in" filter="wipe(left)">
                                      <p:cBhvr>
                                        <p:cTn id="32" dur="500"/>
                                        <p:tgtEl>
                                          <p:spTgt spid="4">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Effect transition="in" filter="wipe(left)">
                                      <p:cBhvr>
                                        <p:cTn id="37" dur="500"/>
                                        <p:tgtEl>
                                          <p:spTgt spid="4">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4">
                                            <p:txEl>
                                              <p:pRg st="11" end="11"/>
                                            </p:txEl>
                                          </p:spTgt>
                                        </p:tgtEl>
                                        <p:attrNameLst>
                                          <p:attrName>style.visibility</p:attrName>
                                        </p:attrNameLst>
                                      </p:cBhvr>
                                      <p:to>
                                        <p:strVal val="visible"/>
                                      </p:to>
                                    </p:set>
                                    <p:animEffect transition="in" filter="wipe(left)">
                                      <p:cBhvr>
                                        <p:cTn id="42" dur="500"/>
                                        <p:tgtEl>
                                          <p:spTgt spid="4">
                                            <p:txEl>
                                              <p:pRg st="11" end="1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4">
                                            <p:txEl>
                                              <p:pRg st="12" end="12"/>
                                            </p:txEl>
                                          </p:spTgt>
                                        </p:tgtEl>
                                        <p:attrNameLst>
                                          <p:attrName>style.visibility</p:attrName>
                                        </p:attrNameLst>
                                      </p:cBhvr>
                                      <p:to>
                                        <p:strVal val="visible"/>
                                      </p:to>
                                    </p:set>
                                    <p:animEffect transition="in" filter="wipe(left)">
                                      <p:cBhvr>
                                        <p:cTn id="47"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683568" y="1196752"/>
            <a:ext cx="8064896" cy="5256584"/>
          </a:xfrm>
        </p:spPr>
        <p:txBody>
          <a:bodyPr/>
          <a:lstStyle/>
          <a:p>
            <a:pPr marL="0" indent="0" algn="ctr">
              <a:spcBef>
                <a:spcPts val="0"/>
              </a:spcBef>
              <a:buNone/>
            </a:pPr>
            <a:r>
              <a:rPr lang="en-GB" sz="3600" b="1" i="1" dirty="0" smtClean="0"/>
              <a:t>Technology-</a:t>
            </a:r>
            <a:r>
              <a:rPr lang="en-GB" sz="3600" b="1" dirty="0" smtClean="0"/>
              <a:t>enabled engagement between employer and student </a:t>
            </a:r>
          </a:p>
          <a:p>
            <a:endParaRPr lang="en-GB" sz="2000" dirty="0" smtClean="0"/>
          </a:p>
          <a:p>
            <a:pPr>
              <a:buNone/>
            </a:pPr>
            <a:r>
              <a:rPr lang="en-GB" sz="2800" b="1" dirty="0" smtClean="0">
                <a:solidFill>
                  <a:srgbClr val="7030A0"/>
                </a:solidFill>
              </a:rPr>
              <a:t>“Dragons’ Den” using video conferencing</a:t>
            </a:r>
            <a:r>
              <a:rPr lang="en-GB" sz="2400" dirty="0" smtClean="0"/>
              <a:t> between</a:t>
            </a:r>
          </a:p>
          <a:p>
            <a:endParaRPr lang="en-GB" sz="2400" dirty="0" smtClean="0"/>
          </a:p>
          <a:p>
            <a:r>
              <a:rPr lang="en-GB" sz="2400" dirty="0" smtClean="0"/>
              <a:t>Employers from analytical and forensic science sectors</a:t>
            </a:r>
          </a:p>
          <a:p>
            <a:pPr>
              <a:buNone/>
            </a:pPr>
            <a:r>
              <a:rPr lang="en-GB" sz="2400" dirty="0" smtClean="0"/>
              <a:t>		and</a:t>
            </a:r>
          </a:p>
          <a:p>
            <a:r>
              <a:rPr lang="en-GB" sz="2400" dirty="0" smtClean="0"/>
              <a:t>Year 2 BSc Forensic Science students undertaking a module in analytical chemistry</a:t>
            </a:r>
          </a:p>
          <a:p>
            <a:pPr marL="720725" indent="-360363">
              <a:buFont typeface="Arial" pitchFamily="34" charset="0"/>
              <a:buChar char="•"/>
            </a:pPr>
            <a:endParaRPr lang="en-GB" sz="2800" dirty="0" smtClean="0"/>
          </a:p>
          <a:p>
            <a:pPr marL="1081088" indent="-360363"/>
            <a:endParaRPr lang="en-GB" sz="2000" dirty="0" smtClean="0"/>
          </a:p>
        </p:txBody>
      </p:sp>
      <p:sp>
        <p:nvSpPr>
          <p:cNvPr id="3" name="TextBox 2"/>
          <p:cNvSpPr txBox="1"/>
          <p:nvPr/>
        </p:nvSpPr>
        <p:spPr>
          <a:xfrm>
            <a:off x="539552" y="404664"/>
            <a:ext cx="3456384" cy="892552"/>
          </a:xfrm>
          <a:prstGeom prst="rect">
            <a:avLst/>
          </a:prstGeom>
          <a:noFill/>
        </p:spPr>
        <p:txBody>
          <a:bodyPr wrap="square" rtlCol="0">
            <a:spAutoFit/>
          </a:bodyPr>
          <a:lstStyle/>
          <a:p>
            <a:r>
              <a:rPr lang="en-GB" sz="2800" b="1" i="1" dirty="0" smtClean="0">
                <a:solidFill>
                  <a:srgbClr val="FF0000"/>
                </a:solidFill>
                <a:latin typeface="Arial" pitchFamily="34" charset="0"/>
                <a:cs typeface="Arial" pitchFamily="34" charset="0"/>
              </a:rPr>
              <a:t>What?</a:t>
            </a:r>
            <a:endParaRPr lang="en-GB" sz="2800" b="1" i="1" dirty="0" smtClean="0">
              <a:solidFill>
                <a:srgbClr val="FF0000"/>
              </a:solidFill>
              <a:latin typeface="Arial" pitchFamily="34" charset="0"/>
              <a:cs typeface="Arial" pitchFamily="34" charset="0"/>
            </a:endParaRPr>
          </a:p>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wipe(left)">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wipe(left)">
                                      <p:cBhvr>
                                        <p:cTn id="22" dur="500"/>
                                        <p:tgtEl>
                                          <p:spTgt spid="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Effect transition="in" filter="wipe(left)">
                                      <p:cBhvr>
                                        <p:cTn id="27"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04664"/>
            <a:ext cx="7772400" cy="1143000"/>
          </a:xfrm>
        </p:spPr>
        <p:txBody>
          <a:bodyPr/>
          <a:lstStyle/>
          <a:p>
            <a:r>
              <a:rPr lang="en-GB" sz="3600" b="1" dirty="0" smtClean="0"/>
              <a:t/>
            </a:r>
            <a:br>
              <a:rPr lang="en-GB" sz="3600" b="1" dirty="0" smtClean="0"/>
            </a:br>
            <a:r>
              <a:rPr lang="en-GB" sz="3600" b="1" dirty="0" smtClean="0"/>
              <a:t/>
            </a:r>
            <a:br>
              <a:rPr lang="en-GB" sz="3600" b="1" dirty="0" smtClean="0"/>
            </a:br>
            <a:r>
              <a:rPr lang="en-GB" sz="3600" b="1" dirty="0" smtClean="0"/>
              <a:t> </a:t>
            </a:r>
            <a:br>
              <a:rPr lang="en-GB" sz="3600" b="1" dirty="0" smtClean="0"/>
            </a:br>
            <a:r>
              <a:rPr lang="en-GB" sz="3600" b="1" dirty="0" smtClean="0"/>
              <a:t/>
            </a:r>
            <a:br>
              <a:rPr lang="en-GB" sz="3600" b="1" dirty="0" smtClean="0"/>
            </a:br>
            <a:r>
              <a:rPr lang="en-GB" sz="3600" b="1" i="1" dirty="0" smtClean="0">
                <a:solidFill>
                  <a:srgbClr val="002060"/>
                </a:solidFill>
              </a:rPr>
              <a:t>Aims:</a:t>
            </a:r>
            <a:r>
              <a:rPr lang="en-GB" sz="3600" b="1" dirty="0" smtClean="0"/>
              <a:t/>
            </a:r>
            <a:br>
              <a:rPr lang="en-GB" sz="3600" b="1" dirty="0" smtClean="0"/>
            </a:br>
            <a:r>
              <a:rPr lang="en-GB" sz="3600" b="1" dirty="0" smtClean="0"/>
              <a:t/>
            </a:r>
            <a:br>
              <a:rPr lang="en-GB" sz="3600" b="1" dirty="0" smtClean="0"/>
            </a:br>
            <a:r>
              <a:rPr lang="en-GB" sz="3600" b="1" dirty="0" smtClean="0"/>
              <a:t/>
            </a:r>
            <a:br>
              <a:rPr lang="en-GB" sz="3600" b="1" dirty="0" smtClean="0"/>
            </a:br>
            <a:r>
              <a:rPr lang="en-GB" sz="3600" b="1" dirty="0" smtClean="0"/>
              <a:t/>
            </a:r>
            <a:br>
              <a:rPr lang="en-GB" sz="3600" b="1" dirty="0" smtClean="0"/>
            </a:br>
            <a:endParaRPr lang="en-US" sz="3600" b="1" dirty="0"/>
          </a:p>
        </p:txBody>
      </p:sp>
      <p:sp>
        <p:nvSpPr>
          <p:cNvPr id="7" name="Content Placeholder 6"/>
          <p:cNvSpPr>
            <a:spLocks noGrp="1"/>
          </p:cNvSpPr>
          <p:nvPr>
            <p:ph idx="1"/>
          </p:nvPr>
        </p:nvSpPr>
        <p:spPr>
          <a:xfrm>
            <a:off x="251520" y="1124744"/>
            <a:ext cx="8640960" cy="4032448"/>
          </a:xfrm>
        </p:spPr>
        <p:txBody>
          <a:bodyPr/>
          <a:lstStyle/>
          <a:p>
            <a:pPr>
              <a:buNone/>
            </a:pPr>
            <a:endParaRPr lang="en-GB" sz="2000" dirty="0" smtClean="0"/>
          </a:p>
          <a:p>
            <a:pPr marL="1081088" indent="-360363">
              <a:buFont typeface="Arial" pitchFamily="34" charset="0"/>
              <a:buChar char="•"/>
            </a:pPr>
            <a:r>
              <a:rPr lang="en-GB" b="1" i="1" dirty="0" smtClean="0">
                <a:solidFill>
                  <a:srgbClr val="7030A0"/>
                </a:solidFill>
              </a:rPr>
              <a:t>Employer contact </a:t>
            </a:r>
          </a:p>
          <a:p>
            <a:pPr marL="1081088" indent="-360363">
              <a:buNone/>
            </a:pPr>
            <a:r>
              <a:rPr lang="en-GB" sz="2800" b="1" dirty="0" smtClean="0"/>
              <a:t>	– expand links, enhance curriculum,       potential collaborations, work experience, employment</a:t>
            </a:r>
          </a:p>
          <a:p>
            <a:pPr marL="1081088" indent="-360363"/>
            <a:r>
              <a:rPr lang="en-GB" b="1" i="1" dirty="0" smtClean="0">
                <a:solidFill>
                  <a:srgbClr val="7030A0"/>
                </a:solidFill>
              </a:rPr>
              <a:t>Student experience</a:t>
            </a:r>
          </a:p>
          <a:p>
            <a:pPr marL="1538288" lvl="1" indent="-360363">
              <a:buFontTx/>
              <a:buChar char="-"/>
            </a:pPr>
            <a:r>
              <a:rPr lang="en-GB" b="1" dirty="0" smtClean="0"/>
              <a:t>increase motivation, see relevance of study, develop presentation and IT skills</a:t>
            </a:r>
          </a:p>
          <a:p>
            <a:pPr marL="1538288" lvl="1" indent="-360363">
              <a:buNone/>
            </a:pPr>
            <a:endParaRPr lang="en-GB" b="1" dirty="0" smtClean="0"/>
          </a:p>
          <a:p>
            <a:pPr marL="1538288" lvl="1" indent="-360363">
              <a:buNone/>
            </a:pPr>
            <a:endParaRPr lang="en-GB" b="1" dirty="0" smtClean="0"/>
          </a:p>
        </p:txBody>
      </p:sp>
      <p:sp>
        <p:nvSpPr>
          <p:cNvPr id="4" name="TextBox 3"/>
          <p:cNvSpPr txBox="1"/>
          <p:nvPr/>
        </p:nvSpPr>
        <p:spPr>
          <a:xfrm>
            <a:off x="971600" y="5157192"/>
            <a:ext cx="7920880" cy="1015663"/>
          </a:xfrm>
          <a:prstGeom prst="rect">
            <a:avLst/>
          </a:prstGeom>
          <a:noFill/>
        </p:spPr>
        <p:txBody>
          <a:bodyPr wrap="square" rtlCol="0">
            <a:spAutoFit/>
          </a:bodyPr>
          <a:lstStyle/>
          <a:p>
            <a:pPr>
              <a:buFont typeface="Arial" pitchFamily="34" charset="0"/>
              <a:buChar char="•"/>
            </a:pPr>
            <a:r>
              <a:rPr lang="en-GB" sz="2800" b="1" dirty="0" smtClean="0">
                <a:latin typeface="+mn-lt"/>
              </a:rPr>
              <a:t>  </a:t>
            </a:r>
            <a:r>
              <a:rPr lang="en-GB" sz="3200" b="1" i="1" dirty="0" smtClean="0">
                <a:solidFill>
                  <a:srgbClr val="7030A0"/>
                </a:solidFill>
                <a:latin typeface="+mn-lt"/>
              </a:rPr>
              <a:t>Develop guidelines </a:t>
            </a:r>
            <a:r>
              <a:rPr lang="en-GB" sz="2800" b="1" dirty="0" smtClean="0">
                <a:latin typeface="+mn-lt"/>
              </a:rPr>
              <a:t>to facilitate    adoption of similar approaches by others</a:t>
            </a:r>
            <a:endParaRPr lang="en-GB" sz="2800" b="1"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left)">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wipe(left)">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1560" y="404664"/>
            <a:ext cx="7772400" cy="1143000"/>
          </a:xfrm>
        </p:spPr>
        <p:txBody>
          <a:bodyPr/>
          <a:lstStyle/>
          <a:p>
            <a:r>
              <a:rPr lang="en-GB" sz="3600" b="1" dirty="0" smtClean="0"/>
              <a:t/>
            </a:r>
            <a:br>
              <a:rPr lang="en-GB" sz="3600" b="1" dirty="0" smtClean="0"/>
            </a:br>
            <a:r>
              <a:rPr lang="en-GB" sz="3600" b="1" dirty="0" smtClean="0"/>
              <a:t/>
            </a:r>
            <a:br>
              <a:rPr lang="en-GB" sz="3600" b="1" dirty="0" smtClean="0"/>
            </a:br>
            <a:r>
              <a:rPr lang="en-GB" sz="3600" b="1" dirty="0" smtClean="0"/>
              <a:t> </a:t>
            </a:r>
            <a:br>
              <a:rPr lang="en-GB" sz="3600" b="1" dirty="0" smtClean="0"/>
            </a:br>
            <a:r>
              <a:rPr lang="en-GB" sz="3600" b="1" dirty="0" smtClean="0"/>
              <a:t/>
            </a:r>
            <a:br>
              <a:rPr lang="en-GB" sz="3600" b="1" dirty="0" smtClean="0"/>
            </a:br>
            <a:r>
              <a:rPr lang="en-GB" sz="3600" b="1" i="1" dirty="0" smtClean="0">
                <a:solidFill>
                  <a:srgbClr val="002060"/>
                </a:solidFill>
              </a:rPr>
              <a:t>Approach:</a:t>
            </a:r>
            <a:r>
              <a:rPr lang="en-GB" sz="3600" b="1" dirty="0" smtClean="0"/>
              <a:t/>
            </a:r>
            <a:br>
              <a:rPr lang="en-GB" sz="3600" b="1" dirty="0" smtClean="0"/>
            </a:br>
            <a:r>
              <a:rPr lang="en-GB" sz="3600" b="1" dirty="0" smtClean="0"/>
              <a:t/>
            </a:r>
            <a:br>
              <a:rPr lang="en-GB" sz="3600" b="1" dirty="0" smtClean="0"/>
            </a:br>
            <a:r>
              <a:rPr lang="en-GB" sz="3600" b="1" dirty="0" smtClean="0"/>
              <a:t/>
            </a:r>
            <a:br>
              <a:rPr lang="en-GB" sz="3600" b="1" dirty="0" smtClean="0"/>
            </a:br>
            <a:r>
              <a:rPr lang="en-GB" sz="3600" b="1" dirty="0" smtClean="0"/>
              <a:t/>
            </a:r>
            <a:br>
              <a:rPr lang="en-GB" sz="3600" b="1" dirty="0" smtClean="0"/>
            </a:br>
            <a:endParaRPr lang="en-US" sz="3600" b="1" dirty="0"/>
          </a:p>
        </p:txBody>
      </p:sp>
      <p:sp>
        <p:nvSpPr>
          <p:cNvPr id="5" name="Content Placeholder 6"/>
          <p:cNvSpPr>
            <a:spLocks noGrp="1"/>
          </p:cNvSpPr>
          <p:nvPr>
            <p:ph idx="1"/>
          </p:nvPr>
        </p:nvSpPr>
        <p:spPr>
          <a:xfrm>
            <a:off x="683568" y="1124744"/>
            <a:ext cx="8136904" cy="4251176"/>
          </a:xfrm>
        </p:spPr>
        <p:txBody>
          <a:bodyPr/>
          <a:lstStyle/>
          <a:p>
            <a:pPr marL="1081088" indent="-360363"/>
            <a:endParaRPr lang="en-GB" sz="2000" dirty="0" smtClean="0"/>
          </a:p>
          <a:p>
            <a:r>
              <a:rPr lang="en-GB" b="1" dirty="0" smtClean="0">
                <a:solidFill>
                  <a:srgbClr val="7030A0"/>
                </a:solidFill>
              </a:rPr>
              <a:t>Recruit willing </a:t>
            </a:r>
            <a:r>
              <a:rPr lang="en-GB" b="1" dirty="0" smtClean="0">
                <a:solidFill>
                  <a:srgbClr val="7030A0"/>
                </a:solidFill>
              </a:rPr>
              <a:t>employers </a:t>
            </a:r>
          </a:p>
          <a:p>
            <a:pPr>
              <a:buNone/>
            </a:pPr>
            <a:r>
              <a:rPr lang="en-GB" sz="2000" b="1" dirty="0" smtClean="0">
                <a:solidFill>
                  <a:srgbClr val="7030A0"/>
                </a:solidFill>
              </a:rPr>
              <a:t>	</a:t>
            </a:r>
            <a:r>
              <a:rPr lang="en-GB" sz="2000" dirty="0" smtClean="0"/>
              <a:t>- contacted </a:t>
            </a:r>
            <a:r>
              <a:rPr lang="en-GB" sz="2000" dirty="0" smtClean="0"/>
              <a:t>36 </a:t>
            </a:r>
            <a:r>
              <a:rPr lang="en-GB" sz="2000" dirty="0" smtClean="0"/>
              <a:t>companies </a:t>
            </a:r>
            <a:r>
              <a:rPr lang="en-GB" sz="2000" dirty="0" smtClean="0"/>
              <a:t>from the forensic, environmental, water, pharmaceutical, food and instrumentation sectors </a:t>
            </a:r>
            <a:endParaRPr lang="en-GB" sz="2000" dirty="0" smtClean="0"/>
          </a:p>
          <a:p>
            <a:pPr>
              <a:buNone/>
            </a:pPr>
            <a:endParaRPr lang="en-GB" sz="1800" dirty="0" smtClean="0"/>
          </a:p>
          <a:p>
            <a:pPr>
              <a:spcBef>
                <a:spcPts val="0"/>
              </a:spcBef>
            </a:pPr>
            <a:r>
              <a:rPr lang="en-GB" b="1" dirty="0" smtClean="0">
                <a:solidFill>
                  <a:srgbClr val="7030A0"/>
                </a:solidFill>
              </a:rPr>
              <a:t>Develop </a:t>
            </a:r>
            <a:r>
              <a:rPr lang="en-GB" b="1" dirty="0" smtClean="0">
                <a:solidFill>
                  <a:srgbClr val="7030A0"/>
                </a:solidFill>
              </a:rPr>
              <a:t>appropriate task for </a:t>
            </a:r>
            <a:r>
              <a:rPr lang="en-GB" b="1" dirty="0" smtClean="0">
                <a:solidFill>
                  <a:srgbClr val="7030A0"/>
                </a:solidFill>
              </a:rPr>
              <a:t>students</a:t>
            </a:r>
          </a:p>
          <a:p>
            <a:pPr>
              <a:spcBef>
                <a:spcPts val="0"/>
              </a:spcBef>
              <a:buNone/>
            </a:pPr>
            <a:r>
              <a:rPr lang="en-GB" dirty="0" smtClean="0"/>
              <a:t>	</a:t>
            </a:r>
            <a:r>
              <a:rPr lang="en-GB" sz="2000" dirty="0" smtClean="0"/>
              <a:t>- </a:t>
            </a:r>
            <a:r>
              <a:rPr lang="en-GB" sz="2000" dirty="0" smtClean="0"/>
              <a:t>volunteers - 10 minute presentation on laboratory experiment including applications</a:t>
            </a:r>
          </a:p>
          <a:p>
            <a:pPr>
              <a:buNone/>
            </a:pPr>
            <a:r>
              <a:rPr lang="en-GB" sz="2000" dirty="0" smtClean="0"/>
              <a:t>	- all – 400 word section in assignment on relevance of the analytical technique in industry – after hearing from employers on video</a:t>
            </a:r>
            <a:endParaRPr lang="en-GB" dirty="0" smtClean="0"/>
          </a:p>
          <a:p>
            <a:r>
              <a:rPr lang="en-GB" b="1" dirty="0" smtClean="0">
                <a:solidFill>
                  <a:srgbClr val="7030A0"/>
                </a:solidFill>
              </a:rPr>
              <a:t>Research the available technologies       </a:t>
            </a:r>
            <a:r>
              <a:rPr lang="en-GB" dirty="0" smtClean="0"/>
              <a:t>- </a:t>
            </a:r>
            <a:r>
              <a:rPr lang="en-GB" sz="2000" dirty="0" err="1" smtClean="0"/>
              <a:t>Polycom</a:t>
            </a:r>
            <a:r>
              <a:rPr lang="en-GB" sz="2000" dirty="0" smtClean="0"/>
              <a:t> video conferencing (VCON) – available at UWE</a:t>
            </a:r>
          </a:p>
          <a:p>
            <a:pPr>
              <a:buNone/>
            </a:pPr>
            <a:r>
              <a:rPr lang="en-GB" sz="2000" dirty="0" smtClean="0"/>
              <a:t>	</a:t>
            </a:r>
            <a:r>
              <a:rPr lang="en-GB" sz="2000" dirty="0" smtClean="0"/>
              <a:t>- researched 25 online meeting systems</a:t>
            </a:r>
            <a:endParaRPr lang="en-GB" sz="2000" dirty="0" smtClean="0"/>
          </a:p>
          <a:p>
            <a:pPr lvl="1">
              <a:buNone/>
            </a:pPr>
            <a:endParaRPr lang="en-GB" sz="32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wipe(left)">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wipe(left)">
                                      <p:cBhvr>
                                        <p:cTn id="27" dur="5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wipe(left)">
                                      <p:cBhvr>
                                        <p:cTn id="32" dur="500"/>
                                        <p:tgtEl>
                                          <p:spTgt spid="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wipe(left)">
                                      <p:cBhvr>
                                        <p:cTn id="37" dur="500"/>
                                        <p:tgtEl>
                                          <p:spTgt spid="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wipe(left)">
                                      <p:cBhvr>
                                        <p:cTn id="4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8604448" cy="4955203"/>
          </a:xfrm>
          <a:prstGeom prst="rect">
            <a:avLst/>
          </a:prstGeom>
          <a:noFill/>
        </p:spPr>
        <p:txBody>
          <a:bodyPr wrap="square" rtlCol="0">
            <a:spAutoFit/>
          </a:bodyPr>
          <a:lstStyle/>
          <a:p>
            <a:r>
              <a:rPr lang="en-GB" sz="2800" b="1" i="1" dirty="0" smtClean="0">
                <a:solidFill>
                  <a:srgbClr val="7030A0"/>
                </a:solidFill>
                <a:latin typeface="Arial" pitchFamily="34" charset="0"/>
                <a:cs typeface="Arial" pitchFamily="34" charset="0"/>
              </a:rPr>
              <a:t>Technologies compared - requirements:</a:t>
            </a:r>
          </a:p>
          <a:p>
            <a:endParaRPr lang="en-GB" dirty="0" smtClean="0">
              <a:latin typeface="Arial" pitchFamily="34" charset="0"/>
              <a:cs typeface="Arial" pitchFamily="34" charset="0"/>
            </a:endParaRPr>
          </a:p>
          <a:p>
            <a:pPr marL="457200" indent="-457200">
              <a:buAutoNum type="arabicPeriod"/>
            </a:pPr>
            <a:r>
              <a:rPr lang="en-GB" b="1" dirty="0" err="1" smtClean="0">
                <a:solidFill>
                  <a:srgbClr val="002060"/>
                </a:solidFill>
                <a:latin typeface="Arial" pitchFamily="34" charset="0"/>
                <a:cs typeface="Arial" pitchFamily="34" charset="0"/>
              </a:rPr>
              <a:t>FlashMeeting</a:t>
            </a:r>
            <a:r>
              <a:rPr lang="en-GB" b="1" dirty="0" smtClean="0">
                <a:solidFill>
                  <a:srgbClr val="002060"/>
                </a:solidFill>
                <a:latin typeface="Arial" pitchFamily="34" charset="0"/>
                <a:cs typeface="Arial" pitchFamily="34" charset="0"/>
              </a:rPr>
              <a:t> </a:t>
            </a:r>
            <a:r>
              <a:rPr lang="en-GB" b="1" dirty="0" smtClean="0">
                <a:solidFill>
                  <a:srgbClr val="002060"/>
                </a:solidFill>
                <a:latin typeface="Arial" pitchFamily="34" charset="0"/>
                <a:cs typeface="Arial" pitchFamily="34" charset="0"/>
              </a:rPr>
              <a:t>online meeting </a:t>
            </a:r>
            <a:r>
              <a:rPr lang="en-GB" b="1" dirty="0" smtClean="0">
                <a:solidFill>
                  <a:srgbClr val="002060"/>
                </a:solidFill>
                <a:latin typeface="Arial" pitchFamily="34" charset="0"/>
                <a:cs typeface="Arial" pitchFamily="34" charset="0"/>
              </a:rPr>
              <a:t>technology</a:t>
            </a:r>
          </a:p>
          <a:p>
            <a:pPr marL="457200" indent="-457200"/>
            <a:r>
              <a:rPr lang="en-GB" dirty="0" smtClean="0">
                <a:latin typeface="Arial" pitchFamily="34" charset="0"/>
                <a:cs typeface="Arial" pitchFamily="34" charset="0"/>
              </a:rPr>
              <a:t>	</a:t>
            </a:r>
            <a:r>
              <a:rPr lang="en-GB" dirty="0" smtClean="0">
                <a:latin typeface="Arial" pitchFamily="34" charset="0"/>
                <a:cs typeface="Arial" pitchFamily="34" charset="0"/>
              </a:rPr>
              <a:t>access to internet with webcam and microphone for all participants</a:t>
            </a:r>
          </a:p>
          <a:p>
            <a:pPr marL="457200" indent="-457200"/>
            <a:r>
              <a:rPr lang="en-GB" dirty="0" smtClean="0">
                <a:latin typeface="Arial" pitchFamily="34" charset="0"/>
                <a:cs typeface="Arial" pitchFamily="34" charset="0"/>
              </a:rPr>
              <a:t>	</a:t>
            </a:r>
            <a:r>
              <a:rPr lang="en-GB" dirty="0" smtClean="0">
                <a:latin typeface="Arial" pitchFamily="34" charset="0"/>
                <a:cs typeface="Arial" pitchFamily="34" charset="0"/>
              </a:rPr>
              <a:t>convener to register to set up the meeting</a:t>
            </a:r>
          </a:p>
          <a:p>
            <a:endParaRPr lang="en-GB" dirty="0" smtClean="0">
              <a:latin typeface="Arial" pitchFamily="34" charset="0"/>
              <a:cs typeface="Arial" pitchFamily="34" charset="0"/>
            </a:endParaRPr>
          </a:p>
          <a:p>
            <a:r>
              <a:rPr lang="en-GB" b="1" dirty="0" smtClean="0">
                <a:solidFill>
                  <a:srgbClr val="002060"/>
                </a:solidFill>
                <a:latin typeface="Arial" pitchFamily="34" charset="0"/>
                <a:cs typeface="Arial" pitchFamily="34" charset="0"/>
              </a:rPr>
              <a:t>2. </a:t>
            </a:r>
            <a:r>
              <a:rPr lang="en-GB" b="1" dirty="0" err="1" smtClean="0">
                <a:solidFill>
                  <a:srgbClr val="002060"/>
                </a:solidFill>
                <a:latin typeface="Arial" pitchFamily="34" charset="0"/>
                <a:cs typeface="Arial" pitchFamily="34" charset="0"/>
              </a:rPr>
              <a:t>Polycom</a:t>
            </a:r>
            <a:r>
              <a:rPr lang="en-GB" b="1" dirty="0" smtClean="0">
                <a:solidFill>
                  <a:srgbClr val="002060"/>
                </a:solidFill>
                <a:latin typeface="Arial" pitchFamily="34" charset="0"/>
                <a:cs typeface="Arial" pitchFamily="34" charset="0"/>
              </a:rPr>
              <a:t> </a:t>
            </a:r>
            <a:r>
              <a:rPr lang="en-GB" b="1" dirty="0" smtClean="0">
                <a:solidFill>
                  <a:srgbClr val="002060"/>
                </a:solidFill>
                <a:latin typeface="Arial" pitchFamily="34" charset="0"/>
                <a:cs typeface="Arial" pitchFamily="34" charset="0"/>
              </a:rPr>
              <a:t>Videoconferencing  (VCON) </a:t>
            </a:r>
            <a:r>
              <a:rPr lang="en-GB" b="1" dirty="0" smtClean="0">
                <a:solidFill>
                  <a:srgbClr val="002060"/>
                </a:solidFill>
                <a:latin typeface="Arial" pitchFamily="34" charset="0"/>
                <a:cs typeface="Arial" pitchFamily="34" charset="0"/>
              </a:rPr>
              <a:t>system</a:t>
            </a:r>
          </a:p>
          <a:p>
            <a:r>
              <a:rPr lang="en-GB" dirty="0" smtClean="0">
                <a:latin typeface="Arial" pitchFamily="34" charset="0"/>
                <a:cs typeface="Arial" pitchFamily="34" charset="0"/>
              </a:rPr>
              <a:t>    each participant ideally has (any version of)          	videoconferencing facility – local arrangements</a:t>
            </a:r>
          </a:p>
          <a:p>
            <a:r>
              <a:rPr lang="en-GB" dirty="0" smtClean="0">
                <a:latin typeface="Arial" pitchFamily="34" charset="0"/>
                <a:cs typeface="Arial" pitchFamily="34" charset="0"/>
              </a:rPr>
              <a:t> </a:t>
            </a:r>
            <a:r>
              <a:rPr lang="en-GB" dirty="0" smtClean="0">
                <a:latin typeface="Arial" pitchFamily="34" charset="0"/>
                <a:cs typeface="Arial" pitchFamily="34" charset="0"/>
              </a:rPr>
              <a:t>   alternatively can phone in (audio only)</a:t>
            </a:r>
          </a:p>
          <a:p>
            <a:r>
              <a:rPr lang="en-GB" dirty="0" smtClean="0">
                <a:latin typeface="Arial" pitchFamily="34" charset="0"/>
                <a:cs typeface="Arial" pitchFamily="34" charset="0"/>
              </a:rPr>
              <a:t>    hosted at UWE – book appropriate room(s)</a:t>
            </a:r>
            <a:endParaRPr lang="en-GB" dirty="0" smtClean="0"/>
          </a:p>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wipe(left)">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wipe(left)">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wipe(left)">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wipe(left)">
                                      <p:cBhvr>
                                        <p:cTn id="32" dur="500"/>
                                        <p:tgtEl>
                                          <p:spTgt spid="5">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wipe(left)">
                                      <p:cBhvr>
                                        <p:cTn id="37" dur="500"/>
                                        <p:tgtEl>
                                          <p:spTgt spid="5">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xEl>
                                              <p:pRg st="9" end="9"/>
                                            </p:txEl>
                                          </p:spTgt>
                                        </p:tgtEl>
                                        <p:attrNameLst>
                                          <p:attrName>style.visibility</p:attrName>
                                        </p:attrNameLst>
                                      </p:cBhvr>
                                      <p:to>
                                        <p:strVal val="visible"/>
                                      </p:to>
                                    </p:set>
                                    <p:animEffect transition="in" filter="wipe(left)">
                                      <p:cBhvr>
                                        <p:cTn id="4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1412776"/>
            <a:ext cx="8352928" cy="4708981"/>
          </a:xfrm>
          <a:prstGeom prst="rect">
            <a:avLst/>
          </a:prstGeom>
          <a:noFill/>
        </p:spPr>
        <p:txBody>
          <a:bodyPr wrap="square" rtlCol="0">
            <a:spAutoFit/>
          </a:bodyPr>
          <a:lstStyle/>
          <a:p>
            <a:r>
              <a:rPr lang="en-GB" sz="3600" b="1" i="1" dirty="0" smtClean="0">
                <a:solidFill>
                  <a:srgbClr val="002060"/>
                </a:solidFill>
                <a:latin typeface="Arial" pitchFamily="34" charset="0"/>
                <a:cs typeface="Arial" pitchFamily="34" charset="0"/>
              </a:rPr>
              <a:t>The exercise in </a:t>
            </a:r>
            <a:r>
              <a:rPr lang="en-GB" sz="3600" b="1" i="1" dirty="0" smtClean="0">
                <a:solidFill>
                  <a:srgbClr val="002060"/>
                </a:solidFill>
                <a:latin typeface="Arial" pitchFamily="34" charset="0"/>
                <a:cs typeface="Arial" pitchFamily="34" charset="0"/>
              </a:rPr>
              <a:t>action</a:t>
            </a:r>
          </a:p>
          <a:p>
            <a:endParaRPr lang="en-GB" sz="2800" b="1" dirty="0" smtClean="0">
              <a:latin typeface="Arial" pitchFamily="34" charset="0"/>
              <a:cs typeface="Arial" pitchFamily="34" charset="0"/>
            </a:endParaRPr>
          </a:p>
          <a:p>
            <a:pPr marL="514350" indent="-514350">
              <a:buAutoNum type="arabicPeriod"/>
            </a:pPr>
            <a:r>
              <a:rPr lang="en-GB" sz="2800" b="1" dirty="0" smtClean="0">
                <a:latin typeface="Arial" pitchFamily="34" charset="0"/>
                <a:cs typeface="Arial" pitchFamily="34" charset="0"/>
              </a:rPr>
              <a:t>Flash meeting:</a:t>
            </a:r>
          </a:p>
          <a:p>
            <a:pPr marL="514350" indent="-514350"/>
            <a:r>
              <a:rPr lang="en-GB" sz="2800" b="1" dirty="0" smtClean="0">
                <a:latin typeface="Arial" pitchFamily="34" charset="0"/>
                <a:cs typeface="Arial" pitchFamily="34" charset="0"/>
              </a:rPr>
              <a:t>	</a:t>
            </a:r>
            <a:r>
              <a:rPr lang="en-GB" sz="2800" b="1" dirty="0" smtClean="0">
                <a:solidFill>
                  <a:srgbClr val="006600"/>
                </a:solidFill>
                <a:latin typeface="Arial" pitchFamily="34" charset="0"/>
                <a:cs typeface="Arial" pitchFamily="34" charset="0"/>
                <a:hlinkClick r:id="rId3" action="ppaction://hlinkfile"/>
              </a:rPr>
              <a:t>employer, then student</a:t>
            </a:r>
            <a:endParaRPr lang="en-GB" sz="2800" b="1" dirty="0" smtClean="0">
              <a:solidFill>
                <a:srgbClr val="006600"/>
              </a:solidFill>
              <a:latin typeface="Arial" pitchFamily="34" charset="0"/>
              <a:cs typeface="Arial" pitchFamily="34" charset="0"/>
            </a:endParaRPr>
          </a:p>
          <a:p>
            <a:endParaRPr lang="en-GB" sz="2800" b="1" dirty="0" smtClean="0">
              <a:latin typeface="Arial" pitchFamily="34" charset="0"/>
              <a:cs typeface="Arial" pitchFamily="34" charset="0"/>
            </a:endParaRPr>
          </a:p>
          <a:p>
            <a:r>
              <a:rPr lang="en-GB" sz="2800" b="1" dirty="0" smtClean="0">
                <a:latin typeface="Arial" pitchFamily="34" charset="0"/>
                <a:cs typeface="Arial" pitchFamily="34" charset="0"/>
              </a:rPr>
              <a:t>2. Video conferencing:</a:t>
            </a:r>
          </a:p>
          <a:p>
            <a:r>
              <a:rPr lang="en-GB" dirty="0" smtClean="0">
                <a:latin typeface="Arial" pitchFamily="34" charset="0"/>
                <a:cs typeface="Arial" pitchFamily="34" charset="0"/>
              </a:rPr>
              <a:t> </a:t>
            </a:r>
            <a:r>
              <a:rPr lang="en-GB" b="1" dirty="0" smtClean="0">
                <a:latin typeface="Arial" pitchFamily="34" charset="0"/>
                <a:cs typeface="Arial" pitchFamily="34" charset="0"/>
              </a:rPr>
              <a:t>a) </a:t>
            </a:r>
            <a:r>
              <a:rPr lang="en-GB" b="1" dirty="0" smtClean="0">
                <a:solidFill>
                  <a:srgbClr val="006600"/>
                </a:solidFill>
                <a:latin typeface="Arial" pitchFamily="34" charset="0"/>
                <a:cs typeface="Arial" pitchFamily="34" charset="0"/>
                <a:hlinkClick r:id="rId4" action="ppaction://hlinkfile"/>
              </a:rPr>
              <a:t>student </a:t>
            </a:r>
            <a:r>
              <a:rPr lang="en-GB" b="1" dirty="0" smtClean="0">
                <a:solidFill>
                  <a:srgbClr val="006600"/>
                </a:solidFill>
                <a:latin typeface="Arial" pitchFamily="34" charset="0"/>
                <a:cs typeface="Arial" pitchFamily="34" charset="0"/>
                <a:hlinkClick r:id="rId4" action="ppaction://hlinkfile"/>
              </a:rPr>
              <a:t>presenting to </a:t>
            </a:r>
            <a:r>
              <a:rPr lang="en-GB" b="1" dirty="0" smtClean="0">
                <a:solidFill>
                  <a:srgbClr val="006600"/>
                </a:solidFill>
                <a:latin typeface="Arial" pitchFamily="34" charset="0"/>
                <a:cs typeface="Arial" pitchFamily="34" charset="0"/>
                <a:hlinkClick r:id="rId4" action="ppaction://hlinkfile"/>
              </a:rPr>
              <a:t>employers</a:t>
            </a:r>
            <a:endParaRPr lang="en-GB" b="1" dirty="0" smtClean="0">
              <a:solidFill>
                <a:srgbClr val="006600"/>
              </a:solidFill>
              <a:latin typeface="Arial" pitchFamily="34" charset="0"/>
              <a:cs typeface="Arial" pitchFamily="34" charset="0"/>
            </a:endParaRPr>
          </a:p>
          <a:p>
            <a:endParaRPr lang="en-GB" sz="2800" b="1" dirty="0" smtClean="0">
              <a:solidFill>
                <a:srgbClr val="006600"/>
              </a:solidFill>
              <a:latin typeface="Arial" pitchFamily="34" charset="0"/>
              <a:cs typeface="Arial" pitchFamily="34" charset="0"/>
            </a:endParaRPr>
          </a:p>
          <a:p>
            <a:r>
              <a:rPr lang="en-GB" b="1" dirty="0" smtClean="0">
                <a:latin typeface="Arial" pitchFamily="34" charset="0"/>
                <a:cs typeface="Arial" pitchFamily="34" charset="0"/>
              </a:rPr>
              <a:t>b) </a:t>
            </a:r>
            <a:r>
              <a:rPr lang="en-GB" b="1" dirty="0" smtClean="0">
                <a:latin typeface="Arial" pitchFamily="34" charset="0"/>
                <a:cs typeface="Arial" pitchFamily="34" charset="0"/>
                <a:hlinkClick r:id="rId5" action="ppaction://hlinkfile"/>
              </a:rPr>
              <a:t>employer </a:t>
            </a:r>
            <a:r>
              <a:rPr lang="en-GB" b="1" dirty="0" smtClean="0">
                <a:latin typeface="Arial" pitchFamily="34" charset="0"/>
                <a:cs typeface="Arial" pitchFamily="34" charset="0"/>
                <a:hlinkClick r:id="rId5" action="ppaction://hlinkfile"/>
              </a:rPr>
              <a:t>giving </a:t>
            </a:r>
            <a:r>
              <a:rPr lang="en-GB" b="1" dirty="0" smtClean="0">
                <a:latin typeface="Arial" pitchFamily="34" charset="0"/>
                <a:cs typeface="Arial" pitchFamily="34" charset="0"/>
                <a:hlinkClick r:id="rId5" action="ppaction://hlinkfile"/>
              </a:rPr>
              <a:t>context</a:t>
            </a:r>
            <a:endParaRPr lang="en-GB" b="1" dirty="0" smtClean="0">
              <a:latin typeface="Arial" pitchFamily="34" charset="0"/>
              <a:cs typeface="Arial" pitchFamily="34" charset="0"/>
            </a:endParaRPr>
          </a:p>
          <a:p>
            <a:endParaRPr lang="en-GB" b="1" dirty="0" smtClean="0">
              <a:latin typeface="Arial" pitchFamily="34" charset="0"/>
              <a:cs typeface="Arial" pitchFamily="34" charset="0"/>
            </a:endParaRPr>
          </a:p>
          <a:p>
            <a:r>
              <a:rPr lang="en-GB" b="1" dirty="0" smtClean="0">
                <a:latin typeface="Arial" pitchFamily="34" charset="0"/>
                <a:cs typeface="Arial" pitchFamily="34" charset="0"/>
              </a:rPr>
              <a:t>c) </a:t>
            </a:r>
            <a:r>
              <a:rPr lang="en-GB" b="1" dirty="0" smtClean="0">
                <a:latin typeface="Arial" pitchFamily="34" charset="0"/>
                <a:cs typeface="Arial" pitchFamily="34" charset="0"/>
                <a:hlinkClick r:id="rId6" action="ppaction://hlinkfile"/>
              </a:rPr>
              <a:t>employer </a:t>
            </a:r>
            <a:r>
              <a:rPr lang="en-GB" b="1" dirty="0" smtClean="0">
                <a:latin typeface="Arial" pitchFamily="34" charset="0"/>
                <a:cs typeface="Arial" pitchFamily="34" charset="0"/>
                <a:hlinkClick r:id="rId6" action="ppaction://hlinkfile"/>
              </a:rPr>
              <a:t>giving information and questioning student</a:t>
            </a:r>
            <a:endParaRPr lang="en-GB" b="1"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wipe(left)">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wipe(left)">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
                                            <p:txEl>
                                              <p:pRg st="8" end="8"/>
                                            </p:txEl>
                                          </p:spTgt>
                                        </p:tgtEl>
                                        <p:attrNameLst>
                                          <p:attrName>style.visibility</p:attrName>
                                        </p:attrNameLst>
                                      </p:cBhvr>
                                      <p:to>
                                        <p:strVal val="visible"/>
                                      </p:to>
                                    </p:set>
                                    <p:animEffect transition="in" filter="wipe(left)">
                                      <p:cBhvr>
                                        <p:cTn id="32" dur="500"/>
                                        <p:tgtEl>
                                          <p:spTgt spid="4">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Effect transition="in" filter="wipe(left)">
                                      <p:cBhvr>
                                        <p:cTn id="37"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856357"/>
            <a:ext cx="7848872" cy="5262979"/>
          </a:xfrm>
          <a:prstGeom prst="rect">
            <a:avLst/>
          </a:prstGeom>
          <a:noFill/>
        </p:spPr>
        <p:txBody>
          <a:bodyPr wrap="square" rtlCol="0">
            <a:spAutoFit/>
          </a:bodyPr>
          <a:lstStyle/>
          <a:p>
            <a:r>
              <a:rPr lang="en-GB" sz="2800" b="1" i="1" dirty="0" smtClean="0">
                <a:solidFill>
                  <a:srgbClr val="002060"/>
                </a:solidFill>
                <a:latin typeface="Arial" pitchFamily="34" charset="0"/>
                <a:cs typeface="Arial" pitchFamily="34" charset="0"/>
              </a:rPr>
              <a:t>Conclusions:</a:t>
            </a:r>
          </a:p>
          <a:p>
            <a:endParaRPr lang="en-GB" sz="2800" b="1" dirty="0" smtClean="0">
              <a:solidFill>
                <a:srgbClr val="7030A0"/>
              </a:solidFill>
              <a:latin typeface="Arial" pitchFamily="34" charset="0"/>
              <a:cs typeface="Arial" pitchFamily="34" charset="0"/>
            </a:endParaRPr>
          </a:p>
          <a:p>
            <a:pPr>
              <a:buFont typeface="Arial" pitchFamily="34" charset="0"/>
              <a:buChar char="•"/>
            </a:pPr>
            <a:r>
              <a:rPr lang="en-GB" sz="2800" b="1" dirty="0" smtClean="0">
                <a:solidFill>
                  <a:srgbClr val="7030A0"/>
                </a:solidFill>
                <a:latin typeface="Arial" pitchFamily="34" charset="0"/>
                <a:cs typeface="Arial" pitchFamily="34" charset="0"/>
              </a:rPr>
              <a:t> </a:t>
            </a:r>
            <a:r>
              <a:rPr lang="en-GB" sz="2800" b="1" dirty="0" smtClean="0">
                <a:solidFill>
                  <a:srgbClr val="7030A0"/>
                </a:solidFill>
                <a:latin typeface="Arial" pitchFamily="34" charset="0"/>
                <a:cs typeface="Arial" pitchFamily="34" charset="0"/>
              </a:rPr>
              <a:t>Quality of video conferencing superior to </a:t>
            </a:r>
            <a:r>
              <a:rPr lang="en-GB" sz="2800" b="1" dirty="0" err="1" smtClean="0">
                <a:solidFill>
                  <a:srgbClr val="7030A0"/>
                </a:solidFill>
                <a:latin typeface="Arial" pitchFamily="34" charset="0"/>
                <a:cs typeface="Arial" pitchFamily="34" charset="0"/>
              </a:rPr>
              <a:t>FlashMeeting</a:t>
            </a:r>
            <a:endParaRPr lang="en-GB" sz="2800" b="1" dirty="0" smtClean="0">
              <a:solidFill>
                <a:srgbClr val="7030A0"/>
              </a:solidFill>
              <a:latin typeface="Arial" pitchFamily="34" charset="0"/>
              <a:cs typeface="Arial" pitchFamily="34" charset="0"/>
            </a:endParaRPr>
          </a:p>
          <a:p>
            <a:endParaRPr lang="en-GB" sz="2800" b="1" dirty="0" smtClean="0">
              <a:latin typeface="Arial" pitchFamily="34" charset="0"/>
              <a:cs typeface="Arial" pitchFamily="34" charset="0"/>
            </a:endParaRPr>
          </a:p>
          <a:p>
            <a:pPr>
              <a:buFont typeface="Arial" pitchFamily="34" charset="0"/>
              <a:buChar char="•"/>
            </a:pPr>
            <a:r>
              <a:rPr lang="en-GB" sz="2800" b="1" dirty="0" smtClean="0">
                <a:latin typeface="Arial" pitchFamily="34" charset="0"/>
                <a:cs typeface="Arial" pitchFamily="34" charset="0"/>
              </a:rPr>
              <a:t> </a:t>
            </a:r>
            <a:r>
              <a:rPr lang="en-GB" sz="2800" b="1" dirty="0" smtClean="0">
                <a:solidFill>
                  <a:srgbClr val="006600"/>
                </a:solidFill>
                <a:latin typeface="Arial" pitchFamily="34" charset="0"/>
                <a:cs typeface="Arial" pitchFamily="34" charset="0"/>
              </a:rPr>
              <a:t>Student perception of relevance of course to employers greatly enhanced</a:t>
            </a:r>
          </a:p>
          <a:p>
            <a:endParaRPr lang="en-GB" sz="2800" b="1" dirty="0" smtClean="0">
              <a:latin typeface="Arial" pitchFamily="34" charset="0"/>
              <a:cs typeface="Arial" pitchFamily="34" charset="0"/>
            </a:endParaRPr>
          </a:p>
          <a:p>
            <a:pPr>
              <a:buFont typeface="Arial" pitchFamily="34" charset="0"/>
              <a:buChar char="•"/>
            </a:pPr>
            <a:r>
              <a:rPr lang="en-GB" sz="2800" b="1" dirty="0" smtClean="0">
                <a:latin typeface="Arial" pitchFamily="34" charset="0"/>
                <a:cs typeface="Arial" pitchFamily="34" charset="0"/>
              </a:rPr>
              <a:t> </a:t>
            </a:r>
            <a:r>
              <a:rPr lang="en-GB" sz="2800" b="1" dirty="0" smtClean="0">
                <a:solidFill>
                  <a:srgbClr val="C00000"/>
                </a:solidFill>
                <a:latin typeface="Arial" pitchFamily="34" charset="0"/>
                <a:cs typeface="Arial" pitchFamily="34" charset="0"/>
              </a:rPr>
              <a:t>Very positive feedback from employers – impressed by work being done by students, quality of presentations, usefulness of technology</a:t>
            </a:r>
            <a:endParaRPr lang="en-GB" dirty="0" smtClean="0">
              <a:solidFill>
                <a:srgbClr val="C0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wipe(left)">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wipe(left)">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9512" y="548680"/>
            <a:ext cx="8712968" cy="6124754"/>
          </a:xfrm>
          <a:prstGeom prst="rect">
            <a:avLst/>
          </a:prstGeom>
          <a:noFill/>
        </p:spPr>
        <p:txBody>
          <a:bodyPr wrap="square" rtlCol="0">
            <a:spAutoFit/>
          </a:bodyPr>
          <a:lstStyle/>
          <a:p>
            <a:r>
              <a:rPr lang="en-GB" sz="2800" b="1" i="1" dirty="0" smtClean="0">
                <a:solidFill>
                  <a:srgbClr val="7030A0"/>
                </a:solidFill>
                <a:latin typeface="Arial" pitchFamily="34" charset="0"/>
                <a:cs typeface="Arial" pitchFamily="34" charset="0"/>
              </a:rPr>
              <a:t>Future</a:t>
            </a:r>
            <a:r>
              <a:rPr lang="en-GB" sz="2800" b="1" i="1" dirty="0" smtClean="0">
                <a:solidFill>
                  <a:srgbClr val="7030A0"/>
                </a:solidFill>
                <a:latin typeface="Arial" pitchFamily="34" charset="0"/>
                <a:cs typeface="Arial" pitchFamily="34" charset="0"/>
              </a:rPr>
              <a:t>:</a:t>
            </a:r>
          </a:p>
          <a:p>
            <a:endParaRPr lang="en-GB" sz="2800" b="1" dirty="0" smtClean="0">
              <a:latin typeface="Arial" pitchFamily="34" charset="0"/>
              <a:cs typeface="Arial" pitchFamily="34" charset="0"/>
            </a:endParaRPr>
          </a:p>
          <a:p>
            <a:pPr>
              <a:buFont typeface="Arial" pitchFamily="34" charset="0"/>
              <a:buChar char="•"/>
            </a:pPr>
            <a:r>
              <a:rPr lang="en-GB" sz="2800" b="1" dirty="0" smtClean="0">
                <a:latin typeface="Arial" pitchFamily="34" charset="0"/>
                <a:cs typeface="Arial" pitchFamily="34" charset="0"/>
              </a:rPr>
              <a:t> Expand </a:t>
            </a:r>
            <a:r>
              <a:rPr lang="en-GB" sz="2800" b="1" dirty="0" smtClean="0">
                <a:solidFill>
                  <a:srgbClr val="C00000"/>
                </a:solidFill>
                <a:latin typeface="Arial" pitchFamily="34" charset="0"/>
                <a:cs typeface="Arial" pitchFamily="34" charset="0"/>
              </a:rPr>
              <a:t>subject matter </a:t>
            </a:r>
            <a:r>
              <a:rPr lang="en-GB" sz="2800" b="1" dirty="0" smtClean="0">
                <a:latin typeface="Arial" pitchFamily="34" charset="0"/>
                <a:cs typeface="Arial" pitchFamily="34" charset="0"/>
              </a:rPr>
              <a:t>for exercise </a:t>
            </a:r>
            <a:r>
              <a:rPr lang="en-GB" sz="2800" b="1" dirty="0" smtClean="0">
                <a:latin typeface="Arial" pitchFamily="34" charset="0"/>
                <a:cs typeface="Arial" pitchFamily="34" charset="0"/>
              </a:rPr>
              <a:t>(to include </a:t>
            </a:r>
            <a:r>
              <a:rPr lang="en-GB" sz="2800" b="1" dirty="0" smtClean="0">
                <a:latin typeface="Arial" pitchFamily="34" charset="0"/>
                <a:cs typeface="Arial" pitchFamily="34" charset="0"/>
              </a:rPr>
              <a:t>DNA analysis</a:t>
            </a:r>
            <a:r>
              <a:rPr lang="en-GB" sz="2800" b="1" dirty="0" smtClean="0">
                <a:latin typeface="Arial" pitchFamily="34" charset="0"/>
                <a:cs typeface="Arial" pitchFamily="34" charset="0"/>
              </a:rPr>
              <a:t>)</a:t>
            </a:r>
          </a:p>
          <a:p>
            <a:endParaRPr lang="en-GB" sz="2800" b="1" dirty="0" smtClean="0">
              <a:latin typeface="Arial" pitchFamily="34" charset="0"/>
              <a:cs typeface="Arial" pitchFamily="34" charset="0"/>
            </a:endParaRPr>
          </a:p>
          <a:p>
            <a:pPr>
              <a:buFont typeface="Arial" pitchFamily="34" charset="0"/>
              <a:buChar char="•"/>
            </a:pPr>
            <a:r>
              <a:rPr lang="en-GB" sz="2800" b="1" dirty="0" smtClean="0">
                <a:latin typeface="Arial" pitchFamily="34" charset="0"/>
                <a:cs typeface="Arial" pitchFamily="34" charset="0"/>
              </a:rPr>
              <a:t> Increase the number of </a:t>
            </a:r>
            <a:r>
              <a:rPr lang="en-GB" sz="2800" b="1" dirty="0" smtClean="0">
                <a:solidFill>
                  <a:srgbClr val="006600"/>
                </a:solidFill>
                <a:latin typeface="Arial" pitchFamily="34" charset="0"/>
                <a:cs typeface="Arial" pitchFamily="34" charset="0"/>
              </a:rPr>
              <a:t>employers</a:t>
            </a:r>
            <a:r>
              <a:rPr lang="en-GB" sz="2800" b="1" dirty="0" smtClean="0">
                <a:latin typeface="Arial" pitchFamily="34" charset="0"/>
                <a:cs typeface="Arial" pitchFamily="34" charset="0"/>
              </a:rPr>
              <a:t> </a:t>
            </a:r>
            <a:r>
              <a:rPr lang="en-GB" sz="2800" b="1" dirty="0" smtClean="0">
                <a:latin typeface="Arial" pitchFamily="34" charset="0"/>
                <a:cs typeface="Arial" pitchFamily="34" charset="0"/>
              </a:rPr>
              <a:t>involved</a:t>
            </a:r>
          </a:p>
          <a:p>
            <a:endParaRPr lang="en-GB" sz="2800" b="1" dirty="0" smtClean="0">
              <a:latin typeface="Arial" pitchFamily="34" charset="0"/>
              <a:cs typeface="Arial" pitchFamily="34" charset="0"/>
            </a:endParaRPr>
          </a:p>
          <a:p>
            <a:pPr>
              <a:buFont typeface="Arial" pitchFamily="34" charset="0"/>
              <a:buChar char="•"/>
            </a:pPr>
            <a:r>
              <a:rPr lang="en-GB" sz="2800" b="1" dirty="0" smtClean="0">
                <a:latin typeface="Arial" pitchFamily="34" charset="0"/>
                <a:cs typeface="Arial" pitchFamily="34" charset="0"/>
              </a:rPr>
              <a:t> Incorporate in “Graduate Development Programme” – </a:t>
            </a:r>
            <a:r>
              <a:rPr lang="en-GB" sz="2800" b="1" dirty="0" smtClean="0">
                <a:solidFill>
                  <a:srgbClr val="002060"/>
                </a:solidFill>
                <a:latin typeface="Arial" pitchFamily="34" charset="0"/>
                <a:cs typeface="Arial" pitchFamily="34" charset="0"/>
              </a:rPr>
              <a:t>year two support </a:t>
            </a:r>
            <a:r>
              <a:rPr lang="en-GB" sz="2800" b="1" dirty="0" smtClean="0">
                <a:solidFill>
                  <a:srgbClr val="002060"/>
                </a:solidFill>
                <a:latin typeface="Arial" pitchFamily="34" charset="0"/>
                <a:cs typeface="Arial" pitchFamily="34" charset="0"/>
              </a:rPr>
              <a:t>for employability</a:t>
            </a:r>
          </a:p>
          <a:p>
            <a:endParaRPr lang="en-GB" sz="2800" b="1" dirty="0" smtClean="0">
              <a:latin typeface="Arial" pitchFamily="34" charset="0"/>
              <a:cs typeface="Arial" pitchFamily="34" charset="0"/>
            </a:endParaRPr>
          </a:p>
          <a:p>
            <a:pPr>
              <a:buFont typeface="Arial" pitchFamily="34" charset="0"/>
              <a:buChar char="•"/>
            </a:pPr>
            <a:r>
              <a:rPr lang="en-GB" sz="2800" b="1" dirty="0" smtClean="0">
                <a:latin typeface="Arial" pitchFamily="34" charset="0"/>
                <a:cs typeface="Arial" pitchFamily="34" charset="0"/>
              </a:rPr>
              <a:t> Encourage </a:t>
            </a:r>
            <a:r>
              <a:rPr lang="en-GB" sz="2800" b="1" dirty="0" smtClean="0">
                <a:solidFill>
                  <a:srgbClr val="006600"/>
                </a:solidFill>
                <a:latin typeface="Arial" pitchFamily="34" charset="0"/>
                <a:cs typeface="Arial" pitchFamily="34" charset="0"/>
              </a:rPr>
              <a:t>adoption by </a:t>
            </a:r>
            <a:r>
              <a:rPr lang="en-GB" sz="2800" b="1" dirty="0" smtClean="0">
                <a:solidFill>
                  <a:srgbClr val="006600"/>
                </a:solidFill>
                <a:latin typeface="Arial" pitchFamily="34" charset="0"/>
                <a:cs typeface="Arial" pitchFamily="34" charset="0"/>
              </a:rPr>
              <a:t>others </a:t>
            </a:r>
            <a:r>
              <a:rPr lang="en-GB" sz="2800" b="1" dirty="0" smtClean="0">
                <a:solidFill>
                  <a:srgbClr val="006600"/>
                </a:solidFill>
                <a:latin typeface="Arial" pitchFamily="34" charset="0"/>
                <a:cs typeface="Arial" pitchFamily="34" charset="0"/>
              </a:rPr>
              <a:t> </a:t>
            </a:r>
            <a:endParaRPr lang="en-GB" sz="2800" b="1" dirty="0" smtClean="0">
              <a:solidFill>
                <a:srgbClr val="006600"/>
              </a:solidFill>
              <a:latin typeface="Arial" pitchFamily="34" charset="0"/>
              <a:cs typeface="Arial" pitchFamily="34" charset="0"/>
            </a:endParaRPr>
          </a:p>
          <a:p>
            <a:pPr>
              <a:buFont typeface="Arial" pitchFamily="34" charset="0"/>
              <a:buChar char="•"/>
            </a:pPr>
            <a:endParaRPr lang="en-GB" sz="2800" b="1" dirty="0" smtClean="0">
              <a:latin typeface="Arial" pitchFamily="34" charset="0"/>
              <a:cs typeface="Arial" pitchFamily="34" charset="0"/>
            </a:endParaRPr>
          </a:p>
          <a:p>
            <a:pPr>
              <a:buFont typeface="Arial" pitchFamily="34" charset="0"/>
              <a:buChar char="•"/>
            </a:pPr>
            <a:r>
              <a:rPr lang="en-GB" sz="2800" b="1" dirty="0" smtClean="0">
                <a:latin typeface="Arial" pitchFamily="34" charset="0"/>
                <a:cs typeface="Arial" pitchFamily="34" charset="0"/>
              </a:rPr>
              <a:t> </a:t>
            </a:r>
            <a:r>
              <a:rPr lang="en-GB" sz="2800" b="1" dirty="0" smtClean="0">
                <a:latin typeface="Arial" pitchFamily="34" charset="0"/>
                <a:cs typeface="Arial" pitchFamily="34" charset="0"/>
              </a:rPr>
              <a:t>Encourage </a:t>
            </a:r>
            <a:r>
              <a:rPr lang="en-GB" sz="2800" b="1" dirty="0" smtClean="0">
                <a:solidFill>
                  <a:srgbClr val="C00000"/>
                </a:solidFill>
                <a:latin typeface="Arial" pitchFamily="34" charset="0"/>
                <a:cs typeface="Arial" pitchFamily="34" charset="0"/>
              </a:rPr>
              <a:t>collaborations/research/projects/</a:t>
            </a:r>
          </a:p>
          <a:p>
            <a:r>
              <a:rPr lang="en-GB" sz="2800" b="1" dirty="0" smtClean="0">
                <a:solidFill>
                  <a:srgbClr val="C00000"/>
                </a:solidFill>
                <a:latin typeface="Arial" pitchFamily="34" charset="0"/>
                <a:cs typeface="Arial" pitchFamily="34" charset="0"/>
              </a:rPr>
              <a:t>	</a:t>
            </a:r>
            <a:r>
              <a:rPr lang="en-GB" sz="2800" b="1" dirty="0" smtClean="0">
                <a:solidFill>
                  <a:srgbClr val="C00000"/>
                </a:solidFill>
                <a:latin typeface="Arial" pitchFamily="34" charset="0"/>
                <a:cs typeface="Arial" pitchFamily="34" charset="0"/>
              </a:rPr>
              <a:t>work </a:t>
            </a:r>
            <a:r>
              <a:rPr lang="en-GB" sz="2800" b="1" dirty="0" smtClean="0">
                <a:solidFill>
                  <a:srgbClr val="C00000"/>
                </a:solidFill>
                <a:latin typeface="Arial" pitchFamily="34" charset="0"/>
                <a:cs typeface="Arial" pitchFamily="34" charset="0"/>
              </a:rPr>
              <a:t>experience </a:t>
            </a:r>
            <a:r>
              <a:rPr lang="en-GB" sz="2800" b="1" dirty="0" smtClean="0">
                <a:latin typeface="Arial" pitchFamily="34" charset="0"/>
                <a:cs typeface="Arial" pitchFamily="34" charset="0"/>
              </a:rPr>
              <a:t>to follow this exercise</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wipe(left)">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wipe(left)">
                                      <p:cBhvr>
                                        <p:cTn id="22" dur="500"/>
                                        <p:tgtEl>
                                          <p:spTgt spid="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animEffect transition="in" filter="wipe(left)">
                                      <p:cBhvr>
                                        <p:cTn id="27" dur="500"/>
                                        <p:tgtEl>
                                          <p:spTgt spid="5">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10" end="10"/>
                                            </p:txEl>
                                          </p:spTgt>
                                        </p:tgtEl>
                                        <p:attrNameLst>
                                          <p:attrName>style.visibility</p:attrName>
                                        </p:attrNameLst>
                                      </p:cBhvr>
                                      <p:to>
                                        <p:strVal val="visible"/>
                                      </p:to>
                                    </p:set>
                                    <p:animEffect transition="in" filter="wipe(left)">
                                      <p:cBhvr>
                                        <p:cTn id="32" dur="500"/>
                                        <p:tgtEl>
                                          <p:spTgt spid="5">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11" end="11"/>
                                            </p:txEl>
                                          </p:spTgt>
                                        </p:tgtEl>
                                        <p:attrNameLst>
                                          <p:attrName>style.visibility</p:attrName>
                                        </p:attrNameLst>
                                      </p:cBhvr>
                                      <p:to>
                                        <p:strVal val="visible"/>
                                      </p:to>
                                    </p:set>
                                    <p:animEffect transition="in" filter="wipe(left)">
                                      <p:cBhvr>
                                        <p:cTn id="37" dur="5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7016" y="980728"/>
            <a:ext cx="8856984" cy="5262979"/>
          </a:xfrm>
          <a:prstGeom prst="rect">
            <a:avLst/>
          </a:prstGeom>
          <a:noFill/>
        </p:spPr>
        <p:txBody>
          <a:bodyPr wrap="square" rtlCol="0">
            <a:spAutoFit/>
          </a:bodyPr>
          <a:lstStyle/>
          <a:p>
            <a:r>
              <a:rPr lang="en-GB" sz="2800" b="1" i="1" dirty="0" smtClean="0">
                <a:solidFill>
                  <a:srgbClr val="7030A0"/>
                </a:solidFill>
                <a:latin typeface="+mn-lt"/>
              </a:rPr>
              <a:t>Relevance</a:t>
            </a:r>
            <a:r>
              <a:rPr lang="en-GB" sz="2800" b="1" i="1" dirty="0" smtClean="0">
                <a:solidFill>
                  <a:srgbClr val="7030A0"/>
                </a:solidFill>
                <a:latin typeface="+mn-lt"/>
              </a:rPr>
              <a:t>? </a:t>
            </a:r>
          </a:p>
          <a:p>
            <a:endParaRPr lang="en-GB" sz="2800" b="1" dirty="0" smtClean="0">
              <a:latin typeface="+mn-lt"/>
            </a:endParaRPr>
          </a:p>
          <a:p>
            <a:r>
              <a:rPr lang="en-GB" sz="2800" b="1" dirty="0" smtClean="0">
                <a:latin typeface="+mn-lt"/>
              </a:rPr>
              <a:t>	- module perceived as difficult but useful for employability skills (specific or generic)</a:t>
            </a:r>
          </a:p>
          <a:p>
            <a:endParaRPr lang="en-GB" sz="2800" b="1" dirty="0" smtClean="0">
              <a:latin typeface="+mn-lt"/>
            </a:endParaRPr>
          </a:p>
          <a:p>
            <a:r>
              <a:rPr lang="en-GB" sz="2800" b="1" dirty="0" smtClean="0">
                <a:latin typeface="+mn-lt"/>
              </a:rPr>
              <a:t>	- employers who would be interested to learn what skills our students develop or </a:t>
            </a:r>
            <a:r>
              <a:rPr lang="en-GB" sz="2800" b="1" dirty="0" smtClean="0">
                <a:latin typeface="+mn-lt"/>
              </a:rPr>
              <a:t>talent-spot</a:t>
            </a:r>
          </a:p>
          <a:p>
            <a:endParaRPr lang="en-GB" sz="2800" b="1" dirty="0" smtClean="0">
              <a:latin typeface="+mn-lt"/>
            </a:endParaRPr>
          </a:p>
          <a:p>
            <a:r>
              <a:rPr lang="en-GB" sz="2800" b="1" i="1" dirty="0" smtClean="0">
                <a:solidFill>
                  <a:srgbClr val="C00000"/>
                </a:solidFill>
                <a:latin typeface="+mn-lt"/>
              </a:rPr>
              <a:t>Top tips</a:t>
            </a:r>
          </a:p>
          <a:p>
            <a:pPr>
              <a:buFont typeface="Arial" pitchFamily="34" charset="0"/>
              <a:buChar char="•"/>
            </a:pPr>
            <a:r>
              <a:rPr lang="en-GB" sz="2800" b="1" dirty="0" smtClean="0">
                <a:latin typeface="+mn-lt"/>
              </a:rPr>
              <a:t> 10-point guidelines on website</a:t>
            </a:r>
          </a:p>
          <a:p>
            <a:pPr>
              <a:buFont typeface="Arial" pitchFamily="34" charset="0"/>
              <a:buChar char="•"/>
            </a:pPr>
            <a:r>
              <a:rPr lang="en-GB" sz="2800" b="1" dirty="0" smtClean="0">
                <a:latin typeface="+mn-lt"/>
              </a:rPr>
              <a:t> </a:t>
            </a:r>
            <a:r>
              <a:rPr lang="en-GB" sz="2800" b="1" dirty="0" smtClean="0">
                <a:latin typeface="+mn-lt"/>
              </a:rPr>
              <a:t>Example student assessment</a:t>
            </a:r>
          </a:p>
          <a:p>
            <a:pPr>
              <a:buFont typeface="Arial" pitchFamily="34" charset="0"/>
              <a:buChar char="•"/>
            </a:pPr>
            <a:r>
              <a:rPr lang="en-GB" sz="2800" b="1" dirty="0" smtClean="0">
                <a:latin typeface="+mn-lt"/>
              </a:rPr>
              <a:t> </a:t>
            </a:r>
            <a:r>
              <a:rPr lang="en-GB" sz="2800" b="1" dirty="0" smtClean="0">
                <a:latin typeface="+mn-lt"/>
              </a:rPr>
              <a:t>Briefing document for employers</a:t>
            </a:r>
            <a:endParaRPr lang="en-GB" sz="2800" b="1" dirty="0" smtClean="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wipe(left)">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wipe(left)">
                                      <p:cBhvr>
                                        <p:cTn id="22" dur="500"/>
                                        <p:tgtEl>
                                          <p:spTgt spid="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wipe(left)">
                                      <p:cBhvr>
                                        <p:cTn id="27" dur="500"/>
                                        <p:tgtEl>
                                          <p:spTgt spid="5">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wipe(left)">
                                      <p:cBhvr>
                                        <p:cTn id="32" dur="500"/>
                                        <p:tgtEl>
                                          <p:spTgt spid="5">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animEffect transition="in" filter="wipe(left)">
                                      <p:cBhvr>
                                        <p:cTn id="37"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1844824"/>
            <a:ext cx="8064896" cy="2800767"/>
          </a:xfrm>
          <a:prstGeom prst="rect">
            <a:avLst/>
          </a:prstGeom>
          <a:noFill/>
        </p:spPr>
        <p:txBody>
          <a:bodyPr wrap="square" rtlCol="0">
            <a:spAutoFit/>
          </a:bodyPr>
          <a:lstStyle/>
          <a:p>
            <a:r>
              <a:rPr lang="en-GB" sz="3200" b="1" i="1" dirty="0" smtClean="0">
                <a:solidFill>
                  <a:srgbClr val="00B050"/>
                </a:solidFill>
                <a:latin typeface="Arial" pitchFamily="34" charset="0"/>
                <a:cs typeface="Arial" pitchFamily="34" charset="0"/>
              </a:rPr>
              <a:t>Thanks to:</a:t>
            </a:r>
          </a:p>
          <a:p>
            <a:r>
              <a:rPr lang="en-GB" dirty="0" smtClean="0">
                <a:latin typeface="Arial" pitchFamily="34" charset="0"/>
                <a:cs typeface="Arial" pitchFamily="34" charset="0"/>
              </a:rPr>
              <a:t> </a:t>
            </a:r>
            <a:endParaRPr lang="en-GB" dirty="0" smtClean="0">
              <a:latin typeface="Arial" pitchFamily="34" charset="0"/>
              <a:cs typeface="Arial" pitchFamily="34" charset="0"/>
            </a:endParaRPr>
          </a:p>
          <a:p>
            <a:r>
              <a:rPr lang="en-GB" b="1" dirty="0" smtClean="0">
                <a:latin typeface="Arial" pitchFamily="34" charset="0"/>
                <a:cs typeface="Arial" pitchFamily="34" charset="0"/>
              </a:rPr>
              <a:t>The project team at Bournemouth University</a:t>
            </a:r>
          </a:p>
          <a:p>
            <a:endParaRPr lang="en-GB" b="1" dirty="0" smtClean="0">
              <a:latin typeface="Arial" pitchFamily="34" charset="0"/>
              <a:cs typeface="Arial" pitchFamily="34" charset="0"/>
            </a:endParaRPr>
          </a:p>
          <a:p>
            <a:r>
              <a:rPr lang="en-GB" b="1" dirty="0" smtClean="0">
                <a:latin typeface="Arial" pitchFamily="34" charset="0"/>
                <a:cs typeface="Arial" pitchFamily="34" charset="0"/>
              </a:rPr>
              <a:t>Royal Society of Chemistry</a:t>
            </a:r>
          </a:p>
          <a:p>
            <a:endParaRPr lang="en-GB" b="1" dirty="0" smtClean="0">
              <a:latin typeface="Arial" pitchFamily="34" charset="0"/>
              <a:cs typeface="Arial" pitchFamily="34" charset="0"/>
            </a:endParaRPr>
          </a:p>
          <a:p>
            <a:r>
              <a:rPr lang="en-GB" b="1" dirty="0" smtClean="0">
                <a:latin typeface="Arial" pitchFamily="34" charset="0"/>
                <a:cs typeface="Arial" pitchFamily="34" charset="0"/>
              </a:rPr>
              <a:t>SW spoke HE STEM Programme</a:t>
            </a:r>
            <a:endParaRPr lang="en-GB"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Custom 4">
      <a:dk1>
        <a:srgbClr val="000000"/>
      </a:dk1>
      <a:lt1>
        <a:srgbClr val="FFFFFF"/>
      </a:lt1>
      <a:dk2>
        <a:srgbClr val="000000"/>
      </a:dk2>
      <a:lt2>
        <a:srgbClr val="808080"/>
      </a:lt2>
      <a:accent1>
        <a:srgbClr val="F57D25"/>
      </a:accent1>
      <a:accent2>
        <a:srgbClr val="8A7967"/>
      </a:accent2>
      <a:accent3>
        <a:srgbClr val="FFFFFF"/>
      </a:accent3>
      <a:accent4>
        <a:srgbClr val="FFFFFF"/>
      </a:accent4>
      <a:accent5>
        <a:srgbClr val="FFFFFF"/>
      </a:accent5>
      <a:accent6>
        <a:srgbClr val="FFFFFF"/>
      </a:accent6>
      <a:hlink>
        <a:srgbClr val="F57D25"/>
      </a:hlink>
      <a:folHlink>
        <a:srgbClr val="A9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2328</TotalTime>
  <Words>282</Words>
  <Application>Microsoft Office PowerPoint</Application>
  <PresentationFormat>On-screen Show (4:3)</PresentationFormat>
  <Paragraphs>116</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Blank Presentation</vt:lpstr>
      <vt:lpstr>Slide 1</vt:lpstr>
      <vt:lpstr>Slide 2</vt:lpstr>
      <vt:lpstr>Slide 3</vt:lpstr>
      <vt:lpstr>     Aims:    </vt:lpstr>
      <vt:lpstr>     Approach:    </vt:lpstr>
      <vt:lpstr>Slide 6</vt:lpstr>
      <vt:lpstr>Slide 7</vt:lpstr>
      <vt:lpstr>Slide 8</vt:lpstr>
      <vt:lpstr>Slide 9</vt:lpstr>
      <vt:lpstr>Slide 10</vt:lpstr>
      <vt:lpstr>Slide 11</vt:lpstr>
    </vt:vector>
  </TitlesOfParts>
  <Company>hmg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duffin</dc:creator>
  <cp:lastModifiedBy>Dr Carolyn Morton</cp:lastModifiedBy>
  <cp:revision>150</cp:revision>
  <dcterms:created xsi:type="dcterms:W3CDTF">2011-02-22T13:53:57Z</dcterms:created>
  <dcterms:modified xsi:type="dcterms:W3CDTF">2012-05-24T22:24:32Z</dcterms:modified>
</cp:coreProperties>
</file>