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314" r:id="rId2"/>
    <p:sldId id="257" r:id="rId3"/>
    <p:sldId id="280" r:id="rId4"/>
    <p:sldId id="299" r:id="rId5"/>
    <p:sldId id="300" r:id="rId6"/>
    <p:sldId id="301" r:id="rId7"/>
    <p:sldId id="302" r:id="rId8"/>
    <p:sldId id="303" r:id="rId9"/>
    <p:sldId id="323" r:id="rId10"/>
    <p:sldId id="322" r:id="rId11"/>
    <p:sldId id="304" r:id="rId12"/>
    <p:sldId id="306" r:id="rId13"/>
    <p:sldId id="297" r:id="rId14"/>
  </p:sldIdLst>
  <p:sldSz cx="9144000" cy="6858000" type="screen4x3"/>
  <p:notesSz cx="6856413" cy="975042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59" autoAdjust="0"/>
    <p:restoredTop sz="96841" autoAdjust="0"/>
  </p:normalViewPr>
  <p:slideViewPr>
    <p:cSldViewPr>
      <p:cViewPr>
        <p:scale>
          <a:sx n="100" d="100"/>
          <a:sy n="100" d="100"/>
        </p:scale>
        <p:origin x="-330" y="-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2904" y="-96"/>
      </p:cViewPr>
      <p:guideLst>
        <p:guide orient="horz" pos="3071"/>
        <p:guide pos="2159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73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pitchFamily="-112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3025" y="0"/>
            <a:ext cx="2971800" cy="4873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pitchFamily="-112" charset="-128"/>
              </a:defRPr>
            </a:lvl1pPr>
          </a:lstStyle>
          <a:p>
            <a:pPr>
              <a:defRPr/>
            </a:pPr>
            <a:fld id="{A82A2141-FE74-411C-99A0-6817EB3CF81E}" type="datetime1">
              <a:rPr lang="en-US"/>
              <a:pPr>
                <a:defRPr/>
              </a:pPr>
              <a:t>6/27/2012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261475"/>
            <a:ext cx="2971800" cy="4873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pitchFamily="-112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3025" y="9261475"/>
            <a:ext cx="2971800" cy="4873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pitchFamily="-112" charset="-128"/>
              </a:defRPr>
            </a:lvl1pPr>
          </a:lstStyle>
          <a:p>
            <a:pPr>
              <a:defRPr/>
            </a:pPr>
            <a:fld id="{4EBD3EB9-B0A9-405C-A97B-668F64CAA31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79784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pitchFamily="-11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718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pitchFamily="-11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31838"/>
            <a:ext cx="4872037" cy="36560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89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630738"/>
            <a:ext cx="5484813" cy="438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61475"/>
            <a:ext cx="29718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pitchFamily="-11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9261475"/>
            <a:ext cx="29718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pitchFamily="-112" charset="-128"/>
              </a:defRPr>
            </a:lvl1pPr>
          </a:lstStyle>
          <a:p>
            <a:pPr>
              <a:defRPr/>
            </a:pPr>
            <a:fld id="{B51767F3-E885-434C-8846-4966D8A659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711471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pitchFamily="-112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b="1" smtClean="0">
                <a:ea typeface="ＭＳ Ｐゴシック" pitchFamily="34" charset="-128"/>
              </a:rPr>
              <a:t>Suggestion: </a:t>
            </a:r>
            <a:r>
              <a:rPr lang="en-GB" smtClean="0">
                <a:ea typeface="ＭＳ Ｐゴシック" pitchFamily="34" charset="-128"/>
              </a:rPr>
              <a:t>After everyone at the induction has introduced themselves, do a short ice-breaker activity e.g.:</a:t>
            </a:r>
          </a:p>
          <a:p>
            <a:pPr>
              <a:buFontTx/>
              <a:buChar char="•"/>
            </a:pPr>
            <a:r>
              <a:rPr lang="en-GB" smtClean="0">
                <a:ea typeface="ＭＳ Ｐゴシック" pitchFamily="34" charset="-128"/>
              </a:rPr>
              <a:t>Split members of the induction group into pairs</a:t>
            </a:r>
          </a:p>
          <a:p>
            <a:pPr>
              <a:buFontTx/>
              <a:buChar char="•"/>
            </a:pPr>
            <a:r>
              <a:rPr lang="en-GB" smtClean="0">
                <a:ea typeface="ＭＳ Ｐゴシック" pitchFamily="34" charset="-128"/>
              </a:rPr>
              <a:t>In each pair have one person as person A and the other person as person B</a:t>
            </a:r>
          </a:p>
          <a:p>
            <a:pPr>
              <a:buFontTx/>
              <a:buChar char="•"/>
            </a:pPr>
            <a:r>
              <a:rPr lang="en-GB" smtClean="0">
                <a:ea typeface="ＭＳ Ｐゴシック" pitchFamily="34" charset="-128"/>
              </a:rPr>
              <a:t>For a few minutes have person A explain what they do for a living to person B as though person B were 7 years old</a:t>
            </a:r>
          </a:p>
          <a:p>
            <a:pPr>
              <a:buFontTx/>
              <a:buChar char="•"/>
            </a:pPr>
            <a:r>
              <a:rPr lang="en-GB" smtClean="0">
                <a:ea typeface="ＭＳ Ｐゴシック" pitchFamily="34" charset="-128"/>
              </a:rPr>
              <a:t>After a few minutes swap them round but this time person B explains what they do for a living to person A as though person A were 15 years old</a:t>
            </a:r>
          </a:p>
          <a:p>
            <a:pPr>
              <a:buFontTx/>
              <a:buChar char="•"/>
            </a:pPr>
            <a:r>
              <a:rPr lang="en-GB" smtClean="0">
                <a:ea typeface="ＭＳ Ｐゴシック" pitchFamily="34" charset="-128"/>
              </a:rPr>
              <a:t>After a few minutes get feedback from the group on how they went about the above, difficulties they may have had and techniques they may have used to explain.</a:t>
            </a:r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smtClean="0">
                <a:ea typeface="ＭＳ Ｐゴシック" pitchFamily="34" charset="-128"/>
              </a:rPr>
              <a:t>Ask students to brainstorm what skills they think employability skills include</a:t>
            </a:r>
          </a:p>
          <a:p>
            <a:r>
              <a:rPr lang="en-GB" smtClean="0">
                <a:ea typeface="ＭＳ Ｐゴシック" pitchFamily="34" charset="-128"/>
              </a:rPr>
              <a:t>Show them the list, discuss any differences</a:t>
            </a: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A4791682-A905-4673-9BBC-1A5E264EC46D}" type="slidenum">
              <a:rPr lang="en-US" sz="1200" smtClean="0"/>
              <a:pPr/>
              <a:t>5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smtClean="0">
                <a:ea typeface="ＭＳ Ｐゴシック" pitchFamily="34" charset="-128"/>
              </a:rPr>
              <a:t>Highlight difficult to get job in current climate, these skills even more valuable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172A3E25-76FD-4084-9F0A-E1EAA118F5D4}" type="slidenum">
              <a:rPr lang="en-US" sz="1200" smtClean="0"/>
              <a:pPr/>
              <a:t>6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>
              <a:ea typeface="ＭＳ Ｐゴシック" pitchFamily="34" charset="-128"/>
            </a:endParaRP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1056C792-8085-4A35-865A-0C3C4643267C}" type="slidenum">
              <a:rPr lang="en-US" sz="1200" smtClean="0"/>
              <a:pPr/>
              <a:t>7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smtClean="0">
                <a:ea typeface="ＭＳ Ｐゴシック" pitchFamily="34" charset="-128"/>
              </a:rPr>
              <a:t>This is a good point in the induction to focus on talking about specific activities available in your sub-region in which STEM Ambassadors can get involved. The above slide is mainly meant as a generic list of types of activities which will obviously vary slightly between sub-regions.</a:t>
            </a:r>
          </a:p>
          <a:p>
            <a:endParaRPr lang="en-GB" smtClean="0">
              <a:ea typeface="ＭＳ Ｐゴシック" pitchFamily="34" charset="-128"/>
            </a:endParaRPr>
          </a:p>
          <a:p>
            <a:pPr>
              <a:buFontTx/>
              <a:buChar char="•"/>
            </a:pPr>
            <a:r>
              <a:rPr lang="en-GB" sz="1400" smtClean="0">
                <a:ea typeface="ＭＳ Ｐゴシック" pitchFamily="34" charset="-128"/>
              </a:rPr>
              <a:t>Show photos, examples of activities and resources.</a:t>
            </a:r>
          </a:p>
          <a:p>
            <a:pPr>
              <a:buFontTx/>
              <a:buChar char="•"/>
            </a:pPr>
            <a:r>
              <a:rPr lang="en-GB" sz="1400" smtClean="0">
                <a:ea typeface="ＭＳ Ｐゴシック" pitchFamily="34" charset="-128"/>
              </a:rPr>
              <a:t>Give latest schedule of activities for which you are recruiting STEM Ambassadors support – most of which should be available to view on STEM</a:t>
            </a:r>
            <a:r>
              <a:rPr lang="en-GB" sz="1400" i="1" smtClean="0">
                <a:ea typeface="ＭＳ Ｐゴシック" pitchFamily="34" charset="-128"/>
              </a:rPr>
              <a:t>Networking</a:t>
            </a:r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smtClean="0">
                <a:ea typeface="ＭＳ Ｐゴシック" pitchFamily="34" charset="-128"/>
              </a:rPr>
              <a:t>More information on STEMNET website on the insurance provided.</a:t>
            </a:r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479186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29393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556024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590800"/>
            <a:ext cx="3810000" cy="2895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590800"/>
            <a:ext cx="3810000" cy="2895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93072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35616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213157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112585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114191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98856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756922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600200"/>
            <a:ext cx="1943100" cy="3886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600200"/>
            <a:ext cx="5676900" cy="3886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03019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20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gif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590800"/>
            <a:ext cx="77724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 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60020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 lick to edit Master title style</a:t>
            </a:r>
          </a:p>
        </p:txBody>
      </p:sp>
      <p:pic>
        <p:nvPicPr>
          <p:cNvPr id="1028" name="Picture 5" descr="Stem_PPT_Banner_Line_300dpi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0363" y="5688013"/>
            <a:ext cx="8418512" cy="1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sw-hestem-logo.gif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323528" y="5949280"/>
            <a:ext cx="2567242" cy="576064"/>
          </a:xfrm>
          <a:prstGeom prst="rect">
            <a:avLst/>
          </a:prstGeom>
        </p:spPr>
      </p:pic>
      <p:pic>
        <p:nvPicPr>
          <p:cNvPr id="7" name="Picture 6" descr="uni_of_bath.jp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4940449" y="5886797"/>
            <a:ext cx="1440160" cy="720080"/>
          </a:xfrm>
          <a:prstGeom prst="rect">
            <a:avLst/>
          </a:prstGeom>
        </p:spPr>
      </p:pic>
      <p:pic>
        <p:nvPicPr>
          <p:cNvPr id="9" name="Picture 8" descr="colour_logo.jpg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6446118" y="6048633"/>
            <a:ext cx="1547252" cy="636036"/>
          </a:xfrm>
          <a:prstGeom prst="rect">
            <a:avLst/>
          </a:prstGeom>
        </p:spPr>
      </p:pic>
      <p:pic>
        <p:nvPicPr>
          <p:cNvPr id="10" name="Picture 9" descr="blue_logo_small.gif"/>
          <p:cNvPicPr>
            <a:picLocks noChangeAspect="1"/>
          </p:cNvPicPr>
          <p:nvPr userDrawn="1"/>
        </p:nvPicPr>
        <p:blipFill>
          <a:blip r:embed="rId18" cstate="print"/>
          <a:stretch>
            <a:fillRect/>
          </a:stretch>
        </p:blipFill>
        <p:spPr>
          <a:xfrm>
            <a:off x="3995935" y="5905007"/>
            <a:ext cx="864329" cy="617881"/>
          </a:xfrm>
          <a:prstGeom prst="rect">
            <a:avLst/>
          </a:prstGeom>
        </p:spPr>
      </p:pic>
      <p:pic>
        <p:nvPicPr>
          <p:cNvPr id="11" name="Picture 3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3163572" y="5882605"/>
            <a:ext cx="760356" cy="788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11" descr="DISCOVER P7461 CG11C.jpg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7967649" y="5939754"/>
            <a:ext cx="968856" cy="61535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ＭＳ Ｐゴシック" pitchFamily="-112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charset="-128"/>
          <a:cs typeface="ＭＳ Ｐゴシック" pitchFamily="-112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charset="-128"/>
          <a:cs typeface="ＭＳ Ｐゴシック" pitchFamily="-112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charset="-128"/>
          <a:cs typeface="ＭＳ Ｐゴシック" pitchFamily="-112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charset="-128"/>
          <a:cs typeface="ＭＳ Ｐゴシック" pitchFamily="-112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pitchFamily="-112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estem-sw.org.uk/" TargetMode="External"/><Relationship Id="rId2" Type="http://schemas.openxmlformats.org/officeDocument/2006/relationships/hyperlink" Target="http://creativecommons.org/licenses/by-nc-sa/3.0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hyperlink" Target="http://www.hestem.ac.uk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airbus.com/work/graduates/deg/how-to-apply/" TargetMode="Externa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networking.stemnet.org.uk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dirty="0" smtClean="0"/>
              <a:t>Employability Skills Workshop</a:t>
            </a:r>
            <a:endParaRPr lang="en-GB" sz="1000" dirty="0" smtClean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611560" y="4797152"/>
            <a:ext cx="7920880" cy="841648"/>
          </a:xfrm>
        </p:spPr>
        <p:txBody>
          <a:bodyPr/>
          <a:lstStyle/>
          <a:p>
            <a:r>
              <a:rPr lang="en-GB" sz="900" dirty="0" smtClean="0"/>
              <a:t>Enhancing </a:t>
            </a:r>
            <a:r>
              <a:rPr lang="en-GB" sz="900" dirty="0" smtClean="0"/>
              <a:t>the Employability of STEM Student Ambassadors - resources by Enhancing the Employability of STEM Student Ambassadors project is licensed under a </a:t>
            </a:r>
            <a:r>
              <a:rPr lang="en-GB" sz="900" dirty="0" smtClean="0">
                <a:hlinkClick r:id="rId2"/>
              </a:rPr>
              <a:t>Creative Commons Attribution-</a:t>
            </a:r>
            <a:r>
              <a:rPr lang="en-GB" sz="900" dirty="0" err="1" smtClean="0">
                <a:hlinkClick r:id="rId2"/>
              </a:rPr>
              <a:t>NonCommercial</a:t>
            </a:r>
            <a:r>
              <a:rPr lang="en-GB" sz="900" dirty="0" smtClean="0">
                <a:hlinkClick r:id="rId2"/>
              </a:rPr>
              <a:t>-</a:t>
            </a:r>
            <a:r>
              <a:rPr lang="en-GB" sz="900" dirty="0" err="1" smtClean="0">
                <a:hlinkClick r:id="rId2"/>
              </a:rPr>
              <a:t>ShareAlike</a:t>
            </a:r>
            <a:r>
              <a:rPr lang="en-GB" sz="900" dirty="0" smtClean="0">
                <a:hlinkClick r:id="rId2"/>
              </a:rPr>
              <a:t> 3.0 </a:t>
            </a:r>
            <a:r>
              <a:rPr lang="en-GB" sz="900" dirty="0" err="1" smtClean="0">
                <a:hlinkClick r:id="rId2"/>
              </a:rPr>
              <a:t>Unported</a:t>
            </a:r>
            <a:r>
              <a:rPr lang="en-GB" sz="900" dirty="0" smtClean="0">
                <a:hlinkClick r:id="rId2"/>
              </a:rPr>
              <a:t> License</a:t>
            </a:r>
            <a:r>
              <a:rPr lang="en-GB" sz="900" dirty="0" smtClean="0"/>
              <a:t/>
            </a:r>
            <a:br>
              <a:rPr lang="en-GB" sz="900" dirty="0" smtClean="0"/>
            </a:br>
            <a:r>
              <a:rPr lang="en-GB" sz="900" dirty="0" smtClean="0"/>
              <a:t/>
            </a:r>
            <a:br>
              <a:rPr lang="en-GB" sz="900" dirty="0" smtClean="0"/>
            </a:br>
            <a:r>
              <a:rPr lang="en-GB" sz="900" dirty="0" smtClean="0"/>
              <a:t>This activity was undertaken as a part of the National HE STEM Programme, via the South West Spoke. For more information on South West Spoke projects, please see </a:t>
            </a:r>
            <a:r>
              <a:rPr lang="en-GB" sz="900" u="sng" dirty="0" smtClean="0">
                <a:hlinkClick r:id="rId3"/>
              </a:rPr>
              <a:t>www.hestem-sw.org.uk</a:t>
            </a:r>
            <a:r>
              <a:rPr lang="en-GB" sz="900" dirty="0" smtClean="0"/>
              <a:t> For more information on the overall national programme, please see </a:t>
            </a:r>
            <a:r>
              <a:rPr lang="en-GB" sz="900" u="sng" dirty="0" smtClean="0">
                <a:hlinkClick r:id="rId4"/>
              </a:rPr>
              <a:t>www.hestem.ac.uk</a:t>
            </a:r>
            <a:r>
              <a:rPr lang="en-GB" sz="900" dirty="0" smtClean="0"/>
              <a:t> </a:t>
            </a:r>
            <a:r>
              <a:rPr lang="en-GB" sz="3600" dirty="0" smtClean="0"/>
              <a:t/>
            </a:r>
            <a:br>
              <a:rPr lang="en-GB" sz="3600" dirty="0" smtClean="0"/>
            </a:br>
            <a:endParaRPr lang="en-GB" dirty="0"/>
          </a:p>
        </p:txBody>
      </p:sp>
      <p:pic>
        <p:nvPicPr>
          <p:cNvPr id="3" name="Picture 2" descr="Creative Commons 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23928" y="4509120"/>
            <a:ext cx="846762" cy="2982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 txBox="1">
            <a:spLocks noChangeArrowheads="1"/>
          </p:cNvSpPr>
          <p:nvPr/>
        </p:nvSpPr>
        <p:spPr bwMode="auto">
          <a:xfrm>
            <a:off x="250825" y="260350"/>
            <a:ext cx="8551863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GB" sz="2800" b="1">
                <a:solidFill>
                  <a:schemeClr val="tx2"/>
                </a:solidFill>
                <a:cs typeface="Arial" charset="0"/>
              </a:rPr>
              <a:t>Introductions</a:t>
            </a:r>
            <a:endParaRPr lang="en-GB" sz="2800" b="1">
              <a:solidFill>
                <a:schemeClr val="tx2"/>
              </a:solidFill>
            </a:endParaRPr>
          </a:p>
        </p:txBody>
      </p:sp>
      <p:sp>
        <p:nvSpPr>
          <p:cNvPr id="3075" name="Rectangle 2"/>
          <p:cNvSpPr txBox="1">
            <a:spLocks noChangeArrowheads="1"/>
          </p:cNvSpPr>
          <p:nvPr/>
        </p:nvSpPr>
        <p:spPr bwMode="auto">
          <a:xfrm>
            <a:off x="320675" y="1204913"/>
            <a:ext cx="8410575" cy="351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indent="0">
              <a:spcBef>
                <a:spcPct val="20000"/>
              </a:spcBef>
              <a:buFont typeface="Arial" charset="0"/>
              <a:buNone/>
            </a:pPr>
            <a:r>
              <a:rPr lang="en-GB" sz="2000" dirty="0"/>
              <a:t>Working in pairs find out the following details about your partner and </a:t>
            </a:r>
            <a:r>
              <a:rPr lang="en-GB" sz="2000" dirty="0" smtClean="0"/>
              <a:t>then be </a:t>
            </a:r>
            <a:r>
              <a:rPr lang="en-GB" sz="2000" dirty="0"/>
              <a:t>prepared to tell the rest of the group about them. However you must pitch your presentation to the group as if they were 7 year old primary age pupils!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GB" sz="2000" dirty="0"/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en-GB" sz="1800" dirty="0"/>
              <a:t>*    </a:t>
            </a:r>
            <a:r>
              <a:rPr lang="en-GB" sz="2000" dirty="0"/>
              <a:t>Where you went to school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GB" sz="2000" dirty="0"/>
              <a:t>what degree you are studying and what year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GB" sz="2000" dirty="0"/>
              <a:t>about the ambassador/work activities you have done so far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GB" sz="2000" dirty="0"/>
              <a:t>about your future job plans – PhD, industry, teaching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GB" sz="2200" dirty="0"/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US" sz="2200" dirty="0"/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GB" sz="2200" dirty="0"/>
              <a:t> 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 idx="4294967295"/>
          </p:nvPr>
        </p:nvSpPr>
        <p:spPr>
          <a:xfrm>
            <a:off x="395536" y="457200"/>
            <a:ext cx="8015039" cy="685800"/>
          </a:xfrm>
        </p:spPr>
        <p:txBody>
          <a:bodyPr/>
          <a:lstStyle/>
          <a:p>
            <a:pPr eaLnBrk="1" hangingPunct="1"/>
            <a:r>
              <a:rPr lang="en-GB" sz="2800" b="1" dirty="0" smtClean="0"/>
              <a:t>Today’s objectives 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4294967295"/>
          </p:nvPr>
        </p:nvSpPr>
        <p:spPr>
          <a:xfrm>
            <a:off x="323528" y="1624013"/>
            <a:ext cx="8424936" cy="34813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sz="2400" dirty="0" smtClean="0"/>
              <a:t>By the end of today’s session, we hope you will have:</a:t>
            </a:r>
          </a:p>
          <a:p>
            <a:pPr eaLnBrk="1" hangingPunct="1">
              <a:buFontTx/>
              <a:buNone/>
            </a:pPr>
            <a:endParaRPr lang="en-GB" sz="2400" dirty="0" smtClean="0"/>
          </a:p>
          <a:p>
            <a:pPr eaLnBrk="1" hangingPunct="1"/>
            <a:r>
              <a:rPr lang="en-GB" sz="2400" dirty="0" smtClean="0"/>
              <a:t>An understanding of what employability skills are </a:t>
            </a:r>
          </a:p>
          <a:p>
            <a:pPr eaLnBrk="1" hangingPunct="1"/>
            <a:r>
              <a:rPr lang="en-GB" sz="2400" dirty="0" smtClean="0"/>
              <a:t>Why they are important</a:t>
            </a:r>
          </a:p>
          <a:p>
            <a:pPr eaLnBrk="1" hangingPunct="1"/>
            <a:r>
              <a:rPr lang="en-GB" sz="2400" dirty="0" smtClean="0"/>
              <a:t>What skills you already have</a:t>
            </a:r>
          </a:p>
          <a:p>
            <a:pPr eaLnBrk="1" hangingPunct="1"/>
            <a:r>
              <a:rPr lang="en-US" sz="2400" dirty="0" smtClean="0"/>
              <a:t>Ideas on how to evidence your skills in a job application or interview</a:t>
            </a:r>
            <a:endParaRPr lang="en-GB" sz="2400" dirty="0" smtClean="0"/>
          </a:p>
          <a:p>
            <a:pPr eaLnBrk="1" hangingPunct="1"/>
            <a:r>
              <a:rPr lang="en-GB" sz="2400" dirty="0" smtClean="0"/>
              <a:t>Ideas about how you can increase your employability skills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684213" y="620713"/>
            <a:ext cx="7772400" cy="762000"/>
          </a:xfrm>
        </p:spPr>
        <p:txBody>
          <a:bodyPr/>
          <a:lstStyle/>
          <a:p>
            <a:r>
              <a:rPr lang="en-GB" smtClean="0"/>
              <a:t>What are Employability Skills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323850" y="2060575"/>
            <a:ext cx="8424863" cy="3425825"/>
          </a:xfrm>
        </p:spPr>
        <p:txBody>
          <a:bodyPr/>
          <a:lstStyle/>
          <a:p>
            <a:pPr algn="ctr">
              <a:buFontTx/>
              <a:buNone/>
            </a:pPr>
            <a:r>
              <a:rPr lang="en-GB" sz="2800" i="1" smtClean="0"/>
              <a:t>‘A set of attributes, skills and knowledge that all labour market participants should possess to ensure they have the capability of being effective in the workplace – to the benefit of themselves, their employer and the wider economy.’</a:t>
            </a:r>
          </a:p>
          <a:p>
            <a:pPr algn="r">
              <a:buFontTx/>
              <a:buNone/>
            </a:pPr>
            <a:endParaRPr lang="en-GB" sz="2800" i="1" smtClean="0"/>
          </a:p>
          <a:p>
            <a:pPr algn="r">
              <a:buFontTx/>
              <a:buNone/>
            </a:pPr>
            <a:r>
              <a:rPr lang="en-GB" sz="2000" smtClean="0"/>
              <a:t>CBI, 2010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684213" y="476250"/>
            <a:ext cx="7772400" cy="762000"/>
          </a:xfrm>
        </p:spPr>
        <p:txBody>
          <a:bodyPr/>
          <a:lstStyle/>
          <a:p>
            <a:r>
              <a:rPr lang="en-GB" smtClean="0"/>
              <a:t>Employability Skills are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685800" y="1484313"/>
            <a:ext cx="7772400" cy="4002087"/>
          </a:xfrm>
        </p:spPr>
        <p:txBody>
          <a:bodyPr/>
          <a:lstStyle/>
          <a:p>
            <a:r>
              <a:rPr lang="en-GB" sz="2400" smtClean="0"/>
              <a:t>Teamwork</a:t>
            </a:r>
          </a:p>
          <a:p>
            <a:r>
              <a:rPr lang="en-GB" sz="2400" smtClean="0"/>
              <a:t>Business and Customer Awareness</a:t>
            </a:r>
          </a:p>
          <a:p>
            <a:r>
              <a:rPr lang="en-GB" sz="2400" smtClean="0"/>
              <a:t>Problem Solving and Creativity</a:t>
            </a:r>
          </a:p>
          <a:p>
            <a:r>
              <a:rPr lang="en-GB" sz="2400" smtClean="0"/>
              <a:t>Communication and Literacy</a:t>
            </a:r>
          </a:p>
          <a:p>
            <a:r>
              <a:rPr lang="en-GB" sz="2400" smtClean="0"/>
              <a:t>Application of Numeracy</a:t>
            </a:r>
          </a:p>
          <a:p>
            <a:r>
              <a:rPr lang="en-GB" sz="2400" smtClean="0"/>
              <a:t>IT Skills</a:t>
            </a:r>
          </a:p>
          <a:p>
            <a:r>
              <a:rPr lang="en-GB" sz="2400" smtClean="0"/>
              <a:t>Positive Attitude</a:t>
            </a:r>
          </a:p>
          <a:p>
            <a:r>
              <a:rPr lang="en-GB" sz="2400" smtClean="0"/>
              <a:t>Entrepreneurship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611188" y="260350"/>
            <a:ext cx="7772400" cy="762000"/>
          </a:xfrm>
        </p:spPr>
        <p:txBody>
          <a:bodyPr/>
          <a:lstStyle/>
          <a:p>
            <a:r>
              <a:rPr lang="en-GB" smtClean="0"/>
              <a:t>Why do you need them?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323850" y="1125538"/>
            <a:ext cx="3741738" cy="4360862"/>
          </a:xfrm>
        </p:spPr>
        <p:txBody>
          <a:bodyPr/>
          <a:lstStyle/>
          <a:p>
            <a:pPr>
              <a:buFontTx/>
              <a:buNone/>
            </a:pPr>
            <a:endParaRPr lang="en-GB" smtClean="0"/>
          </a:p>
          <a:p>
            <a:pPr>
              <a:buFontTx/>
              <a:buNone/>
            </a:pPr>
            <a:endParaRPr lang="en-GB" smtClean="0"/>
          </a:p>
          <a:p>
            <a:pPr>
              <a:buFontTx/>
              <a:buNone/>
            </a:pPr>
            <a:r>
              <a:rPr lang="en-GB" smtClean="0"/>
              <a:t>Employers look </a:t>
            </a:r>
          </a:p>
          <a:p>
            <a:pPr>
              <a:buFontTx/>
              <a:buNone/>
            </a:pPr>
            <a:r>
              <a:rPr lang="en-GB" smtClean="0"/>
              <a:t>for them</a:t>
            </a:r>
          </a:p>
        </p:txBody>
      </p:sp>
      <p:pic>
        <p:nvPicPr>
          <p:cNvPr id="7172" name="Picture 3" descr="Graph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1638" y="1125538"/>
            <a:ext cx="4591050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68313" y="188913"/>
            <a:ext cx="7772400" cy="762000"/>
          </a:xfrm>
        </p:spPr>
        <p:txBody>
          <a:bodyPr/>
          <a:lstStyle/>
          <a:p>
            <a:r>
              <a:rPr lang="en-GB" sz="2400" smtClean="0"/>
              <a:t>But often potential employees don’t have them</a:t>
            </a:r>
          </a:p>
        </p:txBody>
      </p:sp>
      <p:pic>
        <p:nvPicPr>
          <p:cNvPr id="8195" name="Content Placeholder 5" descr="Graph2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69639" y="836711"/>
            <a:ext cx="4401297" cy="4824537"/>
          </a:xfrm>
        </p:spPr>
      </p:pic>
      <p:sp>
        <p:nvSpPr>
          <p:cNvPr id="8196" name="Rectangle 6"/>
          <p:cNvSpPr>
            <a:spLocks noChangeArrowheads="1"/>
          </p:cNvSpPr>
          <p:nvPr/>
        </p:nvSpPr>
        <p:spPr bwMode="auto">
          <a:xfrm>
            <a:off x="4932040" y="4077072"/>
            <a:ext cx="381642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dirty="0"/>
              <a:t>Or is it that potential employees aren’t demonstrating that they have them?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7772400" cy="3268960"/>
          </a:xfrm>
        </p:spPr>
        <p:txBody>
          <a:bodyPr/>
          <a:lstStyle/>
          <a:p>
            <a:r>
              <a:rPr lang="en-GB" dirty="0" smtClean="0"/>
              <a:t>Skills that Employers want and how they can be developed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Personal audit of Employability Skills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611188" y="333375"/>
            <a:ext cx="7772400" cy="762000"/>
          </a:xfrm>
        </p:spPr>
        <p:txBody>
          <a:bodyPr/>
          <a:lstStyle/>
          <a:p>
            <a:r>
              <a:rPr lang="en-GB" dirty="0" smtClean="0"/>
              <a:t>Job Applications</a:t>
            </a:r>
          </a:p>
        </p:txBody>
      </p:sp>
      <p:sp>
        <p:nvSpPr>
          <p:cNvPr id="9219" name="Content Placeholder 3"/>
          <p:cNvSpPr>
            <a:spLocks noGrp="1"/>
          </p:cNvSpPr>
          <p:nvPr>
            <p:ph idx="1"/>
          </p:nvPr>
        </p:nvSpPr>
        <p:spPr>
          <a:xfrm>
            <a:off x="685800" y="1557338"/>
            <a:ext cx="7772400" cy="3929062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GB" dirty="0" smtClean="0"/>
              <a:t>What employers are seeking on job applications</a:t>
            </a:r>
          </a:p>
          <a:p>
            <a:pPr>
              <a:buFontTx/>
              <a:buNone/>
            </a:pPr>
            <a:r>
              <a:rPr lang="en-GB" dirty="0" smtClean="0"/>
              <a:t>Creating a CV</a:t>
            </a:r>
          </a:p>
          <a:p>
            <a:pPr>
              <a:buFontTx/>
              <a:buNone/>
            </a:pPr>
            <a:r>
              <a:rPr lang="en-GB" dirty="0" smtClean="0"/>
              <a:t>Responding to advertisements</a:t>
            </a:r>
          </a:p>
          <a:p>
            <a:pPr>
              <a:buFontTx/>
              <a:buNone/>
            </a:pPr>
            <a:r>
              <a:rPr lang="en-GB" dirty="0" smtClean="0"/>
              <a:t>Covering letter</a:t>
            </a:r>
          </a:p>
        </p:txBody>
      </p:sp>
    </p:spTree>
    <p:extLst>
      <p:ext uri="{BB962C8B-B14F-4D97-AF65-F5344CB8AC3E}">
        <p14:creationId xmlns:p14="http://schemas.microsoft.com/office/powerpoint/2010/main" xmlns="" val="356304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611188" y="333375"/>
            <a:ext cx="7772400" cy="762000"/>
          </a:xfrm>
        </p:spPr>
        <p:txBody>
          <a:bodyPr/>
          <a:lstStyle/>
          <a:p>
            <a:r>
              <a:rPr lang="en-GB" smtClean="0"/>
              <a:t>Job Applications – Airbus </a:t>
            </a:r>
          </a:p>
        </p:txBody>
      </p:sp>
      <p:pic>
        <p:nvPicPr>
          <p:cNvPr id="4" name="Content Placeholder 3" descr="Airbus1.jpg">
            <a:hlinkClick r:id="rId2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051720" y="1124744"/>
            <a:ext cx="5112568" cy="4361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56304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2"/>
          <p:cNvSpPr>
            <a:spLocks noGrp="1"/>
          </p:cNvSpPr>
          <p:nvPr>
            <p:ph type="title"/>
          </p:nvPr>
        </p:nvSpPr>
        <p:spPr>
          <a:xfrm>
            <a:off x="684213" y="676275"/>
            <a:ext cx="7772400" cy="762000"/>
          </a:xfrm>
        </p:spPr>
        <p:txBody>
          <a:bodyPr/>
          <a:lstStyle/>
          <a:p>
            <a:r>
              <a:rPr lang="en-GB" dirty="0" smtClean="0"/>
              <a:t>How can being a Student Ambassador help you acquire employability skills?</a:t>
            </a:r>
          </a:p>
        </p:txBody>
      </p:sp>
      <p:sp>
        <p:nvSpPr>
          <p:cNvPr id="12291" name="Content Placeholder 3"/>
          <p:cNvSpPr>
            <a:spLocks noGrp="1"/>
          </p:cNvSpPr>
          <p:nvPr>
            <p:ph idx="1"/>
          </p:nvPr>
        </p:nvSpPr>
        <p:spPr>
          <a:xfrm>
            <a:off x="685800" y="2205038"/>
            <a:ext cx="7772400" cy="3281362"/>
          </a:xfrm>
        </p:spPr>
        <p:txBody>
          <a:bodyPr/>
          <a:lstStyle/>
          <a:p>
            <a:r>
              <a:rPr lang="en-GB" sz="2800" smtClean="0"/>
              <a:t>New challenge, different skills</a:t>
            </a:r>
          </a:p>
          <a:p>
            <a:r>
              <a:rPr lang="en-GB" sz="2800" smtClean="0"/>
              <a:t>Different audience, improve skills</a:t>
            </a:r>
          </a:p>
          <a:p>
            <a:r>
              <a:rPr lang="en-GB" sz="2800" smtClean="0"/>
              <a:t>Working with different people</a:t>
            </a:r>
          </a:p>
          <a:p>
            <a:r>
              <a:rPr lang="en-GB" sz="2800" smtClean="0"/>
              <a:t>More experience, more examples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 idx="4294967295"/>
          </p:nvPr>
        </p:nvSpPr>
        <p:spPr>
          <a:xfrm>
            <a:off x="395536" y="457200"/>
            <a:ext cx="8015039" cy="685800"/>
          </a:xfrm>
        </p:spPr>
        <p:txBody>
          <a:bodyPr/>
          <a:lstStyle/>
          <a:p>
            <a:pPr eaLnBrk="1" hangingPunct="1"/>
            <a:r>
              <a:rPr lang="en-GB" sz="2800" b="1" dirty="0" smtClean="0"/>
              <a:t>What can STEM Ambassadors do?</a:t>
            </a:r>
          </a:p>
        </p:txBody>
      </p:sp>
      <p:sp>
        <p:nvSpPr>
          <p:cNvPr id="17411" name="Content Placeholder 2"/>
          <p:cNvSpPr>
            <a:spLocks/>
          </p:cNvSpPr>
          <p:nvPr/>
        </p:nvSpPr>
        <p:spPr bwMode="auto">
          <a:xfrm>
            <a:off x="395288" y="1125538"/>
            <a:ext cx="8181975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GB" sz="1800"/>
              <a:t>Link with schools or colleges to create long-term partnerships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GB" sz="1800"/>
              <a:t>Mentor students on specific projects – within the curriculum or beyond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GB" sz="1800"/>
              <a:t>STEM Clubs – encourage schools to consider Clubs or assisting with on-going activity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GB" sz="1800"/>
              <a:t>Offer careers advice during a school careers event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GB" sz="1800"/>
              <a:t>Support STEMNET activities advertised through the UK-wide quarterly newsletter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GB" sz="1800"/>
              <a:t>Support teacher CPD – working with Science Learning Centres, NCETM etc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GB" sz="1800"/>
              <a:t>Assist with delivering Enhancement &amp; Enrichment schemes from the STEM Directories</a:t>
            </a:r>
          </a:p>
          <a:p>
            <a:pPr marL="342900" indent="-342900">
              <a:spcBef>
                <a:spcPct val="20000"/>
              </a:spcBef>
            </a:pPr>
            <a:endParaRPr lang="en-GB" sz="1800"/>
          </a:p>
          <a:p>
            <a:pPr marL="342900" indent="-342900">
              <a:spcBef>
                <a:spcPct val="20000"/>
              </a:spcBef>
            </a:pPr>
            <a:r>
              <a:rPr lang="en-GB" sz="1800"/>
              <a:t>You can also view the latest requests for STEM Ambassadors on</a:t>
            </a:r>
          </a:p>
          <a:p>
            <a:pPr marL="342900" indent="-342900">
              <a:spcBef>
                <a:spcPct val="20000"/>
              </a:spcBef>
            </a:pPr>
            <a:r>
              <a:rPr lang="en-GB" sz="1800"/>
              <a:t>STEM</a:t>
            </a:r>
            <a:r>
              <a:rPr lang="en-GB" sz="1800" i="1"/>
              <a:t>Networking</a:t>
            </a:r>
            <a:r>
              <a:rPr lang="en-GB" sz="1800"/>
              <a:t> at: </a:t>
            </a:r>
            <a:r>
              <a:rPr lang="en-GB" sz="1800">
                <a:hlinkClick r:id="rId3"/>
              </a:rPr>
              <a:t>http://networking.stemnet.org.uk/</a:t>
            </a:r>
            <a:endParaRPr lang="en-GB" sz="1800"/>
          </a:p>
          <a:p>
            <a:pPr marL="342900" indent="-342900" eaLnBrk="1" hangingPunct="1">
              <a:spcBef>
                <a:spcPct val="20000"/>
              </a:spcBef>
            </a:pPr>
            <a:endParaRPr lang="en-GB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 idx="4294967295"/>
          </p:nvPr>
        </p:nvSpPr>
        <p:spPr>
          <a:xfrm>
            <a:off x="896938" y="457200"/>
            <a:ext cx="8247062" cy="685800"/>
          </a:xfrm>
        </p:spPr>
        <p:txBody>
          <a:bodyPr/>
          <a:lstStyle/>
          <a:p>
            <a:pPr eaLnBrk="1" hangingPunct="1"/>
            <a:r>
              <a:rPr lang="en-GB" sz="2800" b="1" smtClean="0"/>
              <a:t>Next Steps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4294967295"/>
          </p:nvPr>
        </p:nvSpPr>
        <p:spPr>
          <a:xfrm>
            <a:off x="539552" y="1484313"/>
            <a:ext cx="8208912" cy="3481387"/>
          </a:xfrm>
        </p:spPr>
        <p:txBody>
          <a:bodyPr/>
          <a:lstStyle/>
          <a:p>
            <a:r>
              <a:rPr lang="en-GB" sz="2800" dirty="0" smtClean="0"/>
              <a:t>Do more volunteering to address your skills gap</a:t>
            </a:r>
          </a:p>
          <a:p>
            <a:r>
              <a:rPr lang="en-GB" sz="2800" dirty="0" smtClean="0"/>
              <a:t>Re-analyse your skills using the audit sheet</a:t>
            </a:r>
          </a:p>
          <a:p>
            <a:r>
              <a:rPr lang="en-GB" sz="2800" dirty="0" smtClean="0"/>
              <a:t>Complete a case study sheet</a:t>
            </a:r>
          </a:p>
          <a:p>
            <a:r>
              <a:rPr lang="en-GB" sz="2800" dirty="0" smtClean="0"/>
              <a:t>Keep a record of examples to use in job applications and interviews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4577</TotalTime>
  <Words>716</Words>
  <Application>Microsoft Office PowerPoint</Application>
  <PresentationFormat>On-screen Show (4:3)</PresentationFormat>
  <Paragraphs>85</Paragraphs>
  <Slides>13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Blank Presentation</vt:lpstr>
      <vt:lpstr>Employability Skills Workshop</vt:lpstr>
      <vt:lpstr>Slide 2</vt:lpstr>
      <vt:lpstr>Today’s objectives </vt:lpstr>
      <vt:lpstr>What are Employability Skills</vt:lpstr>
      <vt:lpstr>Employability Skills are</vt:lpstr>
      <vt:lpstr>Why do you need them?</vt:lpstr>
      <vt:lpstr>But often potential employees don’t have them</vt:lpstr>
      <vt:lpstr>Skills that Employers want and how they can be developed  Personal audit of Employability Skills</vt:lpstr>
      <vt:lpstr>Job Applications</vt:lpstr>
      <vt:lpstr>Job Applications – Airbus </vt:lpstr>
      <vt:lpstr>How can being a Student Ambassador help you acquire employability skills?</vt:lpstr>
      <vt:lpstr>What can STEM Ambassadors do?</vt:lpstr>
      <vt:lpstr>Next Steps</vt:lpstr>
    </vt:vector>
  </TitlesOfParts>
  <Company>Sage Associates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Employability presentation</dc:title>
  <dc:subject>Employability presentation</dc:subject>
  <dc:creator>Ambassador Employability project</dc:creator>
  <cp:keywords>HE STEM Student Ambassador Employability</cp:keywords>
  <cp:lastModifiedBy>es211</cp:lastModifiedBy>
  <cp:revision>258</cp:revision>
  <dcterms:created xsi:type="dcterms:W3CDTF">2009-04-23T08:54:22Z</dcterms:created>
  <dcterms:modified xsi:type="dcterms:W3CDTF">2012-06-27T11:15:14Z</dcterms:modified>
</cp:coreProperties>
</file>