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59" r:id="rId5"/>
    <p:sldId id="262" r:id="rId6"/>
    <p:sldId id="263" r:id="rId7"/>
    <p:sldId id="265" r:id="rId8"/>
    <p:sldId id="264" r:id="rId9"/>
    <p:sldId id="261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-white-transpgif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10788" y="-819150"/>
            <a:ext cx="727075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UoB-wh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1738" y="549275"/>
            <a:ext cx="2700337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City panoram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42938" y="5897563"/>
            <a:ext cx="6149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5932488"/>
            <a:ext cx="9144000" cy="939800"/>
            <a:chOff x="0" y="3737"/>
            <a:chExt cx="5760" cy="592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0" y="3737"/>
              <a:ext cx="5760" cy="592"/>
            </a:xfrm>
            <a:prstGeom prst="rect">
              <a:avLst/>
            </a:prstGeom>
            <a:solidFill>
              <a:srgbClr val="2858B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10" name="Picture 11" descr="footer-crest-template croppe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92" y="3776"/>
              <a:ext cx="1768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1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533400"/>
            <a:ext cx="221932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238" y="2570163"/>
            <a:ext cx="8258175" cy="676275"/>
          </a:xfrm>
        </p:spPr>
        <p:txBody>
          <a:bodyPr lIns="0" tIns="0" rIns="0" bIns="0" anchor="t"/>
          <a:lstStyle>
            <a:lvl1pPr marL="0" indent="0">
              <a:buFontTx/>
              <a:buNone/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7063" y="3235325"/>
            <a:ext cx="8258175" cy="658813"/>
          </a:xfrm>
        </p:spPr>
        <p:txBody>
          <a:bodyPr lIns="0" tIns="0" rIns="0" bIns="0"/>
          <a:lstStyle>
            <a:lvl1pPr marL="0" indent="0">
              <a:buFontTx/>
              <a:buNone/>
              <a:defRPr sz="3600"/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1BF5C-775F-423E-A421-7C298DF7B2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ADC8B-4732-4403-A479-29620EBDD8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73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73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24AD5-42D3-4881-898C-0103203E96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03E78-BD07-4538-984E-BE697A85E3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59278-80BE-44CC-AE59-10983A2929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F6A56-010A-47DA-B6CB-A2B937F87A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5E841-EE1A-4CA6-9E4F-E6701BB7E0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4D5F5-77AB-4C4E-A4A9-76D1F1AF9A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13048-1CAF-45B9-9282-3D7C6B7ECA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599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599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34705-5454-442C-BC51-E159ED4280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27355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273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67FA5-A0E0-4DBA-97C9-486D232C94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5932488"/>
            <a:ext cx="9144000" cy="939800"/>
            <a:chOff x="0" y="3737"/>
            <a:chExt cx="5760" cy="592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0" y="3737"/>
              <a:ext cx="5760" cy="592"/>
            </a:xfrm>
            <a:prstGeom prst="rect">
              <a:avLst/>
            </a:prstGeom>
            <a:solidFill>
              <a:srgbClr val="2858B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1032" name="Picture 4" descr="footer-crest-template cropped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992" y="3776"/>
              <a:ext cx="1768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813" y="73025"/>
            <a:ext cx="5143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400" b="1">
                <a:solidFill>
                  <a:srgbClr val="B01C2E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E30E6E-EB1A-405D-ABA4-EFA0CD5F51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  <p:pic>
        <p:nvPicPr>
          <p:cNvPr id="1030" name="Picture 10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3400" y="6046788"/>
            <a:ext cx="2286000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marL="441325" indent="-441325" algn="l" rtl="0" eaLnBrk="0" fontAlgn="base" hangingPunct="0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+mj-lt"/>
          <a:ea typeface="+mj-ea"/>
          <a:cs typeface="+mj-cs"/>
        </a:defRPr>
      </a:lvl1pPr>
      <a:lvl2pPr marL="441325" indent="-441325" algn="l" rtl="0" eaLnBrk="0" fontAlgn="base" hangingPunct="0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2pPr>
      <a:lvl3pPr marL="441325" indent="-441325" algn="l" rtl="0" eaLnBrk="0" fontAlgn="base" hangingPunct="0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3pPr>
      <a:lvl4pPr marL="441325" indent="-441325" algn="l" rtl="0" eaLnBrk="0" fontAlgn="base" hangingPunct="0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4pPr>
      <a:lvl5pPr marL="441325" indent="-441325" algn="l" rtl="0" eaLnBrk="0" fontAlgn="base" hangingPunct="0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5pPr>
      <a:lvl6pPr marL="898525" indent="-441325" algn="l" rtl="0" fontAlgn="base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6pPr>
      <a:lvl7pPr marL="1355725" indent="-441325" algn="l" rtl="0" fontAlgn="base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7pPr>
      <a:lvl8pPr marL="1812925" indent="-441325" algn="l" rtl="0" fontAlgn="base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8pPr>
      <a:lvl9pPr marL="2270125" indent="-441325" algn="l" rtl="0" fontAlgn="base">
        <a:spcBef>
          <a:spcPct val="0"/>
        </a:spcBef>
        <a:spcAft>
          <a:spcPct val="0"/>
        </a:spcAft>
        <a:buBlip>
          <a:blip r:embed="rId16"/>
        </a:buBlip>
        <a:defRPr sz="4400">
          <a:solidFill>
            <a:srgbClr val="B01C2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858BB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858BB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858BB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000" dirty="0" smtClean="0"/>
              <a:t>Engineering community-based learning at the University of Bristol</a:t>
            </a:r>
            <a:endParaRPr lang="en-GB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27063" y="4191000"/>
            <a:ext cx="8258175" cy="658813"/>
          </a:xfrm>
        </p:spPr>
        <p:txBody>
          <a:bodyPr/>
          <a:lstStyle/>
          <a:p>
            <a:r>
              <a:rPr lang="en-GB" sz="2800" dirty="0" smtClean="0"/>
              <a:t>Kate Miller, Centre for Public Engagement</a:t>
            </a:r>
            <a:endParaRPr lang="en-GB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021288"/>
            <a:ext cx="1965960" cy="746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 of projects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year research projects and 4</a:t>
            </a:r>
            <a:r>
              <a:rPr lang="en-GB" baseline="30000" dirty="0" smtClean="0"/>
              <a:t>th</a:t>
            </a:r>
            <a:r>
              <a:rPr lang="en-GB" dirty="0" smtClean="0"/>
              <a:t> year design projects</a:t>
            </a:r>
          </a:p>
          <a:p>
            <a:r>
              <a:rPr lang="en-GB" dirty="0" smtClean="0"/>
              <a:t>Undergraduates interns scoped potential community placements</a:t>
            </a:r>
          </a:p>
          <a:p>
            <a:pPr lvl="1"/>
            <a:r>
              <a:rPr lang="en-GB" dirty="0" smtClean="0"/>
              <a:t>Contacting and liaising with community partners</a:t>
            </a:r>
          </a:p>
          <a:p>
            <a:pPr lvl="1"/>
            <a:r>
              <a:rPr lang="en-GB" dirty="0" smtClean="0"/>
              <a:t>Co-designing feasible projects</a:t>
            </a:r>
          </a:p>
          <a:p>
            <a:pPr lvl="1"/>
            <a:r>
              <a:rPr lang="en-GB" dirty="0" smtClean="0"/>
              <a:t>Recruiting academic supervisors</a:t>
            </a:r>
            <a:endParaRPr lang="en-GB" dirty="0"/>
          </a:p>
        </p:txBody>
      </p:sp>
      <p:pic>
        <p:nvPicPr>
          <p:cNvPr id="6146" name="Picture 2" descr="http://www.creativestem.co.uk/wp-content/themes/creativestem/scripts/timthumb.php?src=http://stem.reasondigital.com/wp-content/uploads/2011/10/DSC3474.jpg&amp;w=700&amp;h=5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27012"/>
            <a:ext cx="1884767" cy="1373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use interns?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Technical knowledge of engineering problems</a:t>
            </a:r>
          </a:p>
          <a:p>
            <a:r>
              <a:rPr lang="en-GB" dirty="0" smtClean="0"/>
              <a:t>Knowledge of civil engineering undergraduate course</a:t>
            </a:r>
          </a:p>
          <a:p>
            <a:r>
              <a:rPr lang="en-GB" dirty="0" smtClean="0"/>
              <a:t>Potential to inspire their peers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122" name="Picture 2" descr="http://www.creativestem.co.uk/wp-content/themes/creativestem/scripts/timthumb.php?src=http://www.creativestem.co.uk/wp-content/uploads/2011/10/DSC3443.jpg&amp;w=700&amp;h=5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789040"/>
            <a:ext cx="2532987" cy="1845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Outcomes (so far)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11 projects scoped with 8 community partners</a:t>
            </a:r>
          </a:p>
          <a:p>
            <a:r>
              <a:rPr lang="en-GB" dirty="0" smtClean="0"/>
              <a:t>9 projects obtained academic supervisors</a:t>
            </a:r>
          </a:p>
          <a:p>
            <a:r>
              <a:rPr lang="en-GB" dirty="0" smtClean="0"/>
              <a:t>6 projects (but 7 groups of students) taking place</a:t>
            </a:r>
          </a:p>
          <a:p>
            <a:r>
              <a:rPr lang="en-GB" dirty="0" smtClean="0"/>
              <a:t>Projects underway...</a:t>
            </a:r>
            <a:endParaRPr lang="en-GB" dirty="0"/>
          </a:p>
        </p:txBody>
      </p:sp>
      <p:pic>
        <p:nvPicPr>
          <p:cNvPr id="4" name="Picture 4" descr="http://www.creativestem.co.uk/wp-content/themes/creativestem/scripts/timthumb.php?src=http://stem.reasondigital.com/wp-content/uploads/2011/10/DSC3809.jpg&amp;w=700&amp;h=5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4038600"/>
            <a:ext cx="2091764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Initial 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smtClean="0"/>
              <a:t>Interns:</a:t>
            </a:r>
          </a:p>
          <a:p>
            <a:pPr lvl="1"/>
            <a:r>
              <a:rPr lang="en-GB" dirty="0" smtClean="0"/>
              <a:t>Valuable experience, working with wide range of partners</a:t>
            </a:r>
          </a:p>
          <a:p>
            <a:pPr lvl="1"/>
            <a:r>
              <a:rPr lang="en-GB" dirty="0" smtClean="0"/>
              <a:t>Inspired them to do projects</a:t>
            </a:r>
          </a:p>
          <a:p>
            <a:r>
              <a:rPr lang="en-GB" i="1" dirty="0" smtClean="0"/>
              <a:t>Students:</a:t>
            </a:r>
          </a:p>
          <a:p>
            <a:pPr lvl="1"/>
            <a:r>
              <a:rPr lang="en-GB" dirty="0" smtClean="0"/>
              <a:t>Chance to do something tangible</a:t>
            </a:r>
          </a:p>
          <a:p>
            <a:pPr lvl="1"/>
            <a:r>
              <a:rPr lang="en-GB" dirty="0" smtClean="0"/>
              <a:t>Enhancing skills through opportunities like stakeholder meetings</a:t>
            </a:r>
          </a:p>
          <a:p>
            <a:pPr lvl="1"/>
            <a:endParaRPr lang="en-GB" dirty="0" smtClean="0"/>
          </a:p>
        </p:txBody>
      </p:sp>
      <p:pic>
        <p:nvPicPr>
          <p:cNvPr id="3076" name="Picture 4" descr="http://www.creativestem.co.uk/wp-content/themes/creativestem/scripts/timthumb.php?src=http://www.creativestem.co.uk/wp-content/uploads/2011/10/DSC3888.jpg&amp;w=700&amp;h=5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1286" y="188640"/>
            <a:ext cx="2767365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Initial 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smtClean="0"/>
              <a:t>Supervisors:</a:t>
            </a:r>
          </a:p>
          <a:p>
            <a:pPr lvl="1"/>
            <a:r>
              <a:rPr lang="en-GB" dirty="0" smtClean="0"/>
              <a:t>Need to consider what they get out of it</a:t>
            </a:r>
          </a:p>
          <a:p>
            <a:pPr lvl="1"/>
            <a:r>
              <a:rPr lang="en-GB" dirty="0" smtClean="0"/>
              <a:t>Matching research expertise to project is essential</a:t>
            </a:r>
          </a:p>
          <a:p>
            <a:r>
              <a:rPr lang="en-GB" i="1" dirty="0" smtClean="0"/>
              <a:t>Community partners:</a:t>
            </a:r>
          </a:p>
          <a:p>
            <a:pPr lvl="1"/>
            <a:r>
              <a:rPr lang="en-GB" dirty="0" smtClean="0"/>
              <a:t>Have to bear in mind the time they can devote to projects</a:t>
            </a:r>
          </a:p>
          <a:p>
            <a:pPr lvl="1"/>
            <a:r>
              <a:rPr lang="en-GB" dirty="0" smtClean="0"/>
              <a:t>Initial discussions about future developments</a:t>
            </a:r>
            <a:endParaRPr lang="en-GB" dirty="0"/>
          </a:p>
        </p:txBody>
      </p:sp>
      <p:pic>
        <p:nvPicPr>
          <p:cNvPr id="4" name="Picture 2" descr="http://www.creativestem.co.uk/wp-content/themes/creativestem/scripts/timthumb.php?src=http://www.creativestem.co.uk/wp-content/uploads/2011/10/DSC3666.jpg&amp;w=700&amp;h=5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88640"/>
            <a:ext cx="2668531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Assessment of projects (especially as part of wider curriculum)</a:t>
            </a:r>
          </a:p>
          <a:p>
            <a:r>
              <a:rPr lang="en-GB" dirty="0" smtClean="0"/>
              <a:t>Linking to Department’s plans for undergraduate learning</a:t>
            </a:r>
          </a:p>
          <a:p>
            <a:r>
              <a:rPr lang="en-GB" dirty="0" smtClean="0"/>
              <a:t>Need to consider value to all partners involved in project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/>
          <a:lstStyle/>
          <a:p>
            <a:r>
              <a:rPr lang="en-GB" dirty="0" smtClean="0"/>
              <a:t>What are the drivers for community based learning projects?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/>
          <a:lstStyle/>
          <a:p>
            <a:r>
              <a:rPr lang="en-GB" dirty="0" smtClean="0"/>
              <a:t>How can you scope community-based projects?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/>
          <a:lstStyle/>
          <a:p>
            <a:r>
              <a:rPr lang="en-GB" dirty="0" smtClean="0"/>
              <a:t>What are some of the barriers to developing community based learning projects?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UOBtemplate 13 Feb">
  <a:themeElements>
    <a:clrScheme name="UOBtemplate 13 Feb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Btemplate 13 Feb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OBtemplate 13 Fe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template 13 Feb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template 13 Feb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template 13 Feb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template 13 Feb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Btemplate 13 Feb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Btemplate 13 Feb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227</Words>
  <Application>Microsoft Office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1_UOBtemplate 13 Feb</vt:lpstr>
      <vt:lpstr>Engineering community-based learning at the University of Bristol</vt:lpstr>
      <vt:lpstr>Overview of projects</vt:lpstr>
      <vt:lpstr>Why use interns?</vt:lpstr>
      <vt:lpstr>Outcomes (so far)</vt:lpstr>
      <vt:lpstr>Initial findings</vt:lpstr>
      <vt:lpstr>Initial findings</vt:lpstr>
      <vt:lpstr>Challenges</vt:lpstr>
      <vt:lpstr>What are the drivers for community based learning projects?</vt:lpstr>
      <vt:lpstr>How can you scope community-based projects?</vt:lpstr>
      <vt:lpstr>What are some of the barriers to developing community based learning projects?</vt:lpstr>
    </vt:vector>
  </TitlesOfParts>
  <Company>University of Bristol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Engineering community-based learning at the University of Bristol</dc:title>
  <dc:creator>Kate Miller</dc:creator>
  <cp:lastModifiedBy>Sarah Chatwin</cp:lastModifiedBy>
  <cp:revision>20</cp:revision>
  <dcterms:created xsi:type="dcterms:W3CDTF">2012-02-29T15:06:22Z</dcterms:created>
  <dcterms:modified xsi:type="dcterms:W3CDTF">2012-06-21T09:28:15Z</dcterms:modified>
</cp:coreProperties>
</file>