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4" r:id="rId6"/>
    <p:sldId id="265" r:id="rId7"/>
    <p:sldId id="262" r:id="rId8"/>
    <p:sldId id="268" r:id="rId9"/>
    <p:sldId id="263" r:id="rId10"/>
    <p:sldId id="267" r:id="rId11"/>
    <p:sldId id="259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09" autoAdjust="0"/>
  </p:normalViewPr>
  <p:slideViewPr>
    <p:cSldViewPr>
      <p:cViewPr>
        <p:scale>
          <a:sx n="50" d="100"/>
          <a:sy n="50" d="100"/>
        </p:scale>
        <p:origin x="-1086" y="-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37B82-4954-4239-AB52-8C95D3A5747D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0B007-AFCF-4318-BABD-5921ADDC1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blogs.brad.ac.uk/stem-at-bradford/" TargetMode="External"/><Relationship Id="rId7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hyperlink" Target="mailto:m.dad1@bradford.ac.uk" TargetMode="External"/><Relationship Id="rId4" Type="http://schemas.openxmlformats.org/officeDocument/2006/relationships/hyperlink" Target="mailto:j.midgley@bradfod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69497" b="9592"/>
          <a:stretch>
            <a:fillRect/>
          </a:stretch>
        </p:blipFill>
        <p:spPr bwMode="auto">
          <a:xfrm>
            <a:off x="0" y="0"/>
            <a:ext cx="37148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28736"/>
            <a:ext cx="9144000" cy="2571768"/>
          </a:xfrm>
        </p:spPr>
        <p:txBody>
          <a:bodyPr>
            <a:normAutofit fontScale="90000"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HE STEM Practice Transfer Adapter – </a:t>
            </a:r>
            <a:r>
              <a:rPr lang="en-GB" sz="6000" dirty="0" smtClean="0">
                <a:solidFill>
                  <a:srgbClr val="00B050"/>
                </a:solidFill>
              </a:rPr>
              <a:t>June Update </a:t>
            </a:r>
            <a:r>
              <a:rPr lang="en-GB" b="1" dirty="0" smtClean="0">
                <a:solidFill>
                  <a:srgbClr val="00B050"/>
                </a:solidFill>
              </a:rPr>
              <a:t/>
            </a:r>
            <a:br>
              <a:rPr lang="en-GB" b="1" dirty="0" smtClean="0">
                <a:solidFill>
                  <a:srgbClr val="00B050"/>
                </a:solidFill>
              </a:rPr>
            </a:br>
            <a:r>
              <a:rPr lang="en-GB" b="1" dirty="0" smtClean="0">
                <a:solidFill>
                  <a:srgbClr val="00B050"/>
                </a:solidFill>
              </a:rPr>
              <a:t/>
            </a:r>
            <a:br>
              <a:rPr lang="en-GB" b="1" dirty="0" smtClean="0">
                <a:solidFill>
                  <a:srgbClr val="00B050"/>
                </a:solidFill>
              </a:rPr>
            </a:br>
            <a:r>
              <a:rPr lang="en-GB" sz="4900" dirty="0" smtClean="0">
                <a:solidFill>
                  <a:schemeClr val="accent1">
                    <a:lumMod val="50000"/>
                  </a:schemeClr>
                </a:solidFill>
              </a:rPr>
              <a:t>The Bradford Community of Practice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4929198"/>
            <a:ext cx="6400800" cy="1071570"/>
          </a:xfrm>
        </p:spPr>
        <p:txBody>
          <a:bodyPr>
            <a:noAutofit/>
          </a:bodyPr>
          <a:lstStyle/>
          <a:p>
            <a:pPr algn="r"/>
            <a:r>
              <a:rPr lang="en-GB" sz="2800" b="1" dirty="0" err="1" smtClean="0">
                <a:solidFill>
                  <a:srgbClr val="00B050"/>
                </a:solidFill>
              </a:rPr>
              <a:t>Mutty</a:t>
            </a:r>
            <a:r>
              <a:rPr lang="en-GB" sz="2800" b="1" dirty="0" smtClean="0">
                <a:solidFill>
                  <a:srgbClr val="00B050"/>
                </a:solidFill>
              </a:rPr>
              <a:t> Dad,</a:t>
            </a:r>
          </a:p>
          <a:p>
            <a:pPr algn="r"/>
            <a:r>
              <a:rPr lang="en-GB" sz="2400" b="1" dirty="0" smtClean="0">
                <a:solidFill>
                  <a:srgbClr val="00B050"/>
                </a:solidFill>
              </a:rPr>
              <a:t>University of Bradford </a:t>
            </a: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11266" name="Picture 2" descr="http://t0.gstatic.com/images?q=tbn:ANd9GcSa3iNAWtbvEOZWrNeZPX-1FmXJt9PhAg3JQGHQCkkPJc_V3BLpBiRt8UE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7866" y="6072206"/>
            <a:ext cx="1511587" cy="571504"/>
          </a:xfrm>
          <a:prstGeom prst="rect">
            <a:avLst/>
          </a:prstGeom>
          <a:noFill/>
        </p:spPr>
      </p:pic>
      <p:pic>
        <p:nvPicPr>
          <p:cNvPr id="11268" name="Picture 4" descr="http://labspace.open.ac.uk/file.php/6767/B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6072206"/>
            <a:ext cx="1563516" cy="642942"/>
          </a:xfrm>
          <a:prstGeom prst="rect">
            <a:avLst/>
          </a:prstGeom>
          <a:noFill/>
        </p:spPr>
      </p:pic>
      <p:pic>
        <p:nvPicPr>
          <p:cNvPr id="11270" name="Picture 6" descr="http://techstore.escapestudios.co.uk/assets/Uploads/_resampled/VideoPlayer635317-LogoUniversityofBradfordbig2.jpg"/>
          <p:cNvPicPr>
            <a:picLocks noChangeAspect="1" noChangeArrowheads="1"/>
          </p:cNvPicPr>
          <p:nvPr/>
        </p:nvPicPr>
        <p:blipFill>
          <a:blip r:embed="rId5"/>
          <a:srcRect l="3583" t="21531" r="3264" b="21053"/>
          <a:stretch>
            <a:fillRect/>
          </a:stretch>
        </p:blipFill>
        <p:spPr bwMode="auto">
          <a:xfrm>
            <a:off x="7000892" y="6000768"/>
            <a:ext cx="2000264" cy="6154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71545" b="9592"/>
          <a:stretch>
            <a:fillRect/>
          </a:stretch>
        </p:blipFill>
        <p:spPr bwMode="auto">
          <a:xfrm>
            <a:off x="6143636" y="0"/>
            <a:ext cx="30003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4914880" cy="1071570"/>
          </a:xfrm>
        </p:spPr>
        <p:txBody>
          <a:bodyPr>
            <a:normAutofit/>
          </a:bodyPr>
          <a:lstStyle/>
          <a:p>
            <a:pPr algn="l"/>
            <a:r>
              <a:rPr lang="en-GB" sz="4800" b="1" dirty="0" smtClean="0">
                <a:solidFill>
                  <a:srgbClr val="00B050"/>
                </a:solidFill>
              </a:rPr>
              <a:t>CONTENTS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63334"/>
            <a:ext cx="68580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PTA and Bradford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Achievements </a:t>
            </a: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to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Date</a:t>
            </a:r>
          </a:p>
          <a:p>
            <a:pPr lvl="1">
              <a:buFont typeface="Arial" pitchFamily="34" charset="0"/>
              <a:buChar char="•"/>
            </a:pPr>
            <a:r>
              <a:rPr lang="en-GB" sz="2400" i="1" dirty="0" smtClean="0">
                <a:solidFill>
                  <a:schemeClr val="accent1">
                    <a:lumMod val="50000"/>
                  </a:schemeClr>
                </a:solidFill>
              </a:rPr>
              <a:t> The Faraday Challenge</a:t>
            </a:r>
          </a:p>
          <a:p>
            <a:pPr lvl="1">
              <a:buFont typeface="Arial" pitchFamily="34" charset="0"/>
              <a:buChar char="•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Project Outputs</a:t>
            </a:r>
          </a:p>
          <a:p>
            <a:pPr>
              <a:buFont typeface="Arial" pitchFamily="34" charset="0"/>
              <a:buChar char="•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Dissemination</a:t>
            </a:r>
          </a:p>
          <a:p>
            <a:pPr>
              <a:buFont typeface="Arial" pitchFamily="34" charset="0"/>
              <a:buChar char="•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Initial Evaluation</a:t>
            </a:r>
            <a:endParaRPr lang="en-GB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General Feedback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71545" b="9592"/>
          <a:stretch>
            <a:fillRect/>
          </a:stretch>
        </p:blipFill>
        <p:spPr bwMode="auto">
          <a:xfrm>
            <a:off x="6143636" y="0"/>
            <a:ext cx="30003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4914880" cy="1071570"/>
          </a:xfrm>
        </p:spPr>
        <p:txBody>
          <a:bodyPr>
            <a:normAutofit/>
          </a:bodyPr>
          <a:lstStyle/>
          <a:p>
            <a:pPr algn="l"/>
            <a:r>
              <a:rPr lang="en-GB" sz="4800" b="1" dirty="0" smtClean="0">
                <a:solidFill>
                  <a:srgbClr val="00B050"/>
                </a:solidFill>
              </a:rPr>
              <a:t>PTA and Bradford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63334"/>
            <a:ext cx="685804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The University of Bradford</a:t>
            </a:r>
          </a:p>
          <a:p>
            <a:pPr lvl="1">
              <a:buFont typeface="Arial" pitchFamily="34" charset="0"/>
              <a:buChar char="•"/>
            </a:pPr>
            <a:r>
              <a:rPr lang="en-GB" sz="2400" i="1" dirty="0" smtClean="0">
                <a:solidFill>
                  <a:schemeClr val="accent1">
                    <a:lumMod val="50000"/>
                  </a:schemeClr>
                </a:solidFill>
              </a:rPr>
              <a:t> Outreach at Bradford</a:t>
            </a:r>
          </a:p>
          <a:p>
            <a:pPr lvl="1">
              <a:buFont typeface="Arial" pitchFamily="34" charset="0"/>
              <a:buChar char="•"/>
            </a:pPr>
            <a:endParaRPr lang="en-GB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Building STEM at Bradford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STEM Laboratory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HE </a:t>
            </a: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STEM North East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Spoke </a:t>
            </a:r>
          </a:p>
        </p:txBody>
      </p:sp>
      <p:pic>
        <p:nvPicPr>
          <p:cNvPr id="9218" name="Picture 2" descr="http://2.bp.blogspot.com/-gu3y87EYVco/T2Ha_zDOcjI/AAAAAAAAAO4/Ko6hVwMHOd0/s640/STEM+Elev.jpg"/>
          <p:cNvPicPr>
            <a:picLocks noChangeAspect="1" noChangeArrowheads="1"/>
          </p:cNvPicPr>
          <p:nvPr/>
        </p:nvPicPr>
        <p:blipFill>
          <a:blip r:embed="rId3"/>
          <a:srcRect l="10547" t="13393" r="9765" b="22991"/>
          <a:stretch>
            <a:fillRect/>
          </a:stretch>
        </p:blipFill>
        <p:spPr bwMode="auto">
          <a:xfrm>
            <a:off x="0" y="5167660"/>
            <a:ext cx="6049639" cy="1690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71545" b="9592"/>
          <a:stretch>
            <a:fillRect/>
          </a:stretch>
        </p:blipFill>
        <p:spPr bwMode="auto">
          <a:xfrm>
            <a:off x="6143636" y="0"/>
            <a:ext cx="30003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4914880" cy="1071570"/>
          </a:xfrm>
        </p:spPr>
        <p:txBody>
          <a:bodyPr>
            <a:normAutofit/>
          </a:bodyPr>
          <a:lstStyle/>
          <a:p>
            <a:pPr algn="l"/>
            <a:r>
              <a:rPr lang="en-GB" sz="4800" b="1" dirty="0" smtClean="0">
                <a:solidFill>
                  <a:srgbClr val="00B050"/>
                </a:solidFill>
              </a:rPr>
              <a:t>Achievements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63334"/>
            <a:ext cx="68580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4 Peer Reviews</a:t>
            </a:r>
          </a:p>
          <a:p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2 Visits</a:t>
            </a:r>
          </a:p>
          <a:p>
            <a:pPr lvl="1">
              <a:buFont typeface="Arial" pitchFamily="34" charset="0"/>
              <a:buChar char="•"/>
            </a:pPr>
            <a:r>
              <a:rPr lang="en-GB" sz="2400" i="1" dirty="0" smtClean="0">
                <a:solidFill>
                  <a:schemeClr val="accent1">
                    <a:lumMod val="50000"/>
                  </a:schemeClr>
                </a:solidFill>
              </a:rPr>
              <a:t>University of Hertfordshire</a:t>
            </a:r>
          </a:p>
          <a:p>
            <a:pPr lvl="1">
              <a:buFont typeface="Arial" pitchFamily="34" charset="0"/>
              <a:buChar char="•"/>
            </a:pPr>
            <a:r>
              <a:rPr lang="en-GB" sz="2400" i="1" dirty="0" smtClean="0">
                <a:solidFill>
                  <a:schemeClr val="accent1">
                    <a:lumMod val="50000"/>
                  </a:schemeClr>
                </a:solidFill>
              </a:rPr>
              <a:t>Royal Institution &amp; Imperial College</a:t>
            </a:r>
          </a:p>
          <a:p>
            <a:pPr lvl="1"/>
            <a:endParaRPr lang="en-US" sz="16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New Partnerships</a:t>
            </a:r>
          </a:p>
          <a:p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STEM at Bradford Blog?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71545" b="9592"/>
          <a:stretch>
            <a:fillRect/>
          </a:stretch>
        </p:blipFill>
        <p:spPr bwMode="auto">
          <a:xfrm>
            <a:off x="6143636" y="0"/>
            <a:ext cx="30003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5715040" cy="1071570"/>
          </a:xfrm>
        </p:spPr>
        <p:txBody>
          <a:bodyPr>
            <a:normAutofit fontScale="90000"/>
          </a:bodyPr>
          <a:lstStyle/>
          <a:p>
            <a:pPr algn="l"/>
            <a:r>
              <a:rPr lang="en-GB" sz="4800" b="1" dirty="0" smtClean="0">
                <a:solidFill>
                  <a:srgbClr val="00B050"/>
                </a:solidFill>
              </a:rPr>
              <a:t>Achievements - Reviews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63334"/>
            <a:ext cx="685804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Faraday Challenge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Reach Out Lab Vs. L’Oreal Lab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Astronomy Day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NG Bailey Robot Challenge</a:t>
            </a:r>
          </a:p>
        </p:txBody>
      </p:sp>
      <p:pic>
        <p:nvPicPr>
          <p:cNvPr id="5" name="Picture 4" descr="Shirley Manor Primary School"/>
          <p:cNvPicPr/>
          <p:nvPr/>
        </p:nvPicPr>
        <p:blipFill>
          <a:blip r:embed="rId3" cstate="print">
            <a:clrChange>
              <a:clrFrom>
                <a:srgbClr val="FDFFF4"/>
              </a:clrFrom>
              <a:clrTo>
                <a:srgbClr val="FDFF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228259"/>
            <a:ext cx="1800200" cy="55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http://t0.gstatic.com/images?q=tbn:ANd9GcRMtVt8izBAzqwke2JQLOdHUusUgZX9thQtoZ9G-kcyjNfva7Nd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6381328"/>
            <a:ext cx="1537576" cy="361198"/>
          </a:xfrm>
          <a:prstGeom prst="rect">
            <a:avLst/>
          </a:prstGeom>
          <a:noFill/>
        </p:spPr>
      </p:pic>
      <p:pic>
        <p:nvPicPr>
          <p:cNvPr id="7" name="Picture 8" descr="http://t1.gstatic.com/images?q=tbn:ANd9GcSYpMgS78NeuiR2n9hydU0etFaeA4S8h44rGp6OtjXO_ENdcSVi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t="22624" b="31286"/>
          <a:stretch>
            <a:fillRect/>
          </a:stretch>
        </p:blipFill>
        <p:spPr bwMode="auto">
          <a:xfrm>
            <a:off x="4499992" y="6402477"/>
            <a:ext cx="1253041" cy="366583"/>
          </a:xfrm>
          <a:prstGeom prst="rect">
            <a:avLst/>
          </a:prstGeom>
          <a:noFill/>
        </p:spPr>
      </p:pic>
      <p:pic>
        <p:nvPicPr>
          <p:cNvPr id="8" name="Picture 2" descr="http://computer-repair-glasgow.co.uk/files/2011/06/iet_logo-300x2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21051" y="6425364"/>
            <a:ext cx="536241" cy="384306"/>
          </a:xfrm>
          <a:prstGeom prst="rect">
            <a:avLst/>
          </a:prstGeom>
          <a:noFill/>
        </p:spPr>
      </p:pic>
      <p:pic>
        <p:nvPicPr>
          <p:cNvPr id="11" name="Picture 10" descr="http://t2.gstatic.com/images?q=tbn:ANd9GcR6WH9hrEzQ7Ni9aecnTg6qi2HGnO_NklHD6U75aRaqhIi2632o_A"/>
          <p:cNvPicPr/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6333129"/>
            <a:ext cx="654342" cy="48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ttp://news.causeway.com/wp-content/uploads/2011/12/NGBailey.jpg"/>
          <p:cNvPicPr/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12375" y="6384421"/>
            <a:ext cx="1205326" cy="36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Imperial College London"/>
          <p:cNvPicPr/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4128" y="6385831"/>
            <a:ext cx="16002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71545" b="9592"/>
          <a:stretch>
            <a:fillRect/>
          </a:stretch>
        </p:blipFill>
        <p:spPr bwMode="auto">
          <a:xfrm>
            <a:off x="6143636" y="0"/>
            <a:ext cx="30003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5715040" cy="1071570"/>
          </a:xfrm>
        </p:spPr>
        <p:txBody>
          <a:bodyPr>
            <a:normAutofit/>
          </a:bodyPr>
          <a:lstStyle/>
          <a:p>
            <a:pPr algn="l"/>
            <a:r>
              <a:rPr lang="en-GB" sz="4800" b="1" dirty="0" smtClean="0">
                <a:solidFill>
                  <a:srgbClr val="00B050"/>
                </a:solidFill>
              </a:rPr>
              <a:t>Faraday Challenge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63334"/>
            <a:ext cx="685804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The Visit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The Programme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The Learning Outcome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The Community of Practice</a:t>
            </a:r>
          </a:p>
        </p:txBody>
      </p:sp>
      <p:pic>
        <p:nvPicPr>
          <p:cNvPr id="8" name="Picture 8" descr="http://t1.gstatic.com/images?q=tbn:ANd9GcSYpMgS78NeuiR2n9hydU0etFaeA4S8h44rGp6OtjXO_ENdcSVi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t="22624" b="31286"/>
          <a:stretch>
            <a:fillRect/>
          </a:stretch>
        </p:blipFill>
        <p:spPr bwMode="auto">
          <a:xfrm>
            <a:off x="439090" y="5500702"/>
            <a:ext cx="3418530" cy="1000108"/>
          </a:xfrm>
          <a:prstGeom prst="rect">
            <a:avLst/>
          </a:prstGeom>
          <a:noFill/>
        </p:spPr>
      </p:pic>
      <p:pic>
        <p:nvPicPr>
          <p:cNvPr id="11" name="Picture 2" descr="http://computer-repair-glasgow.co.uk/files/2011/06/iet_logo-300x21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78294" y="5500702"/>
            <a:ext cx="1893904" cy="1357298"/>
          </a:xfrm>
          <a:prstGeom prst="rect">
            <a:avLst/>
          </a:prstGeom>
          <a:noFill/>
        </p:spPr>
      </p:pic>
      <p:pic>
        <p:nvPicPr>
          <p:cNvPr id="7" name="Picture 6" descr="http://faraday09.theiet.org/challenge/final/pic050309-17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857232"/>
            <a:ext cx="242889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ttp://eandt.theiet.org/news/2011/jul/images/640_faraday_challenge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4857760"/>
            <a:ext cx="242889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71545" b="9592"/>
          <a:stretch>
            <a:fillRect/>
          </a:stretch>
        </p:blipFill>
        <p:spPr bwMode="auto">
          <a:xfrm>
            <a:off x="6143636" y="0"/>
            <a:ext cx="30003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4914880" cy="1071570"/>
          </a:xfrm>
        </p:spPr>
        <p:txBody>
          <a:bodyPr>
            <a:normAutofit fontScale="90000"/>
          </a:bodyPr>
          <a:lstStyle/>
          <a:p>
            <a:pPr algn="l"/>
            <a:r>
              <a:rPr lang="en-GB" sz="4800" b="1" dirty="0" smtClean="0">
                <a:solidFill>
                  <a:srgbClr val="00B050"/>
                </a:solidFill>
              </a:rPr>
              <a:t>PTA Project Outputs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63334"/>
            <a:ext cx="800105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PTA Booklet</a:t>
            </a:r>
          </a:p>
          <a:p>
            <a:pPr lvl="1">
              <a:buFont typeface="Arial" pitchFamily="34" charset="0"/>
              <a:buChar char="•"/>
            </a:pPr>
            <a:r>
              <a:rPr lang="en-GB" sz="2400" i="1" dirty="0" smtClean="0">
                <a:solidFill>
                  <a:schemeClr val="accent1">
                    <a:lumMod val="50000"/>
                  </a:schemeClr>
                </a:solidFill>
              </a:rPr>
              <a:t>STEM a Changing Landscape</a:t>
            </a:r>
          </a:p>
          <a:p>
            <a:pPr lvl="1">
              <a:buFont typeface="Arial" pitchFamily="34" charset="0"/>
              <a:buChar char="•"/>
            </a:pPr>
            <a:r>
              <a:rPr lang="en-GB" sz="2400" i="1" dirty="0" smtClean="0">
                <a:solidFill>
                  <a:schemeClr val="accent1">
                    <a:lumMod val="50000"/>
                  </a:schemeClr>
                </a:solidFill>
              </a:rPr>
              <a:t>Peer Reviews</a:t>
            </a:r>
          </a:p>
          <a:p>
            <a:pPr lvl="1">
              <a:buFont typeface="Arial" pitchFamily="34" charset="0"/>
              <a:buChar char="•"/>
            </a:pPr>
            <a:r>
              <a:rPr lang="en-GB" sz="2400" i="1" dirty="0" smtClean="0">
                <a:solidFill>
                  <a:schemeClr val="accent1">
                    <a:lumMod val="50000"/>
                  </a:schemeClr>
                </a:solidFill>
              </a:rPr>
              <a:t>Summary of </a:t>
            </a:r>
            <a:r>
              <a:rPr lang="en-GB" sz="2400" i="1" dirty="0" err="1" smtClean="0">
                <a:solidFill>
                  <a:schemeClr val="accent1">
                    <a:lumMod val="50000"/>
                  </a:schemeClr>
                </a:solidFill>
              </a:rPr>
              <a:t>CoP</a:t>
            </a:r>
            <a:endParaRPr lang="en-GB" sz="24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GB" sz="2400" i="1" dirty="0" smtClean="0">
                <a:solidFill>
                  <a:schemeClr val="accent1">
                    <a:lumMod val="50000"/>
                  </a:schemeClr>
                </a:solidFill>
              </a:rPr>
              <a:t>Bradford STEM Activities</a:t>
            </a:r>
          </a:p>
          <a:p>
            <a:pPr lvl="1">
              <a:buFont typeface="Arial" pitchFamily="34" charset="0"/>
              <a:buChar char="•"/>
            </a:pPr>
            <a:r>
              <a:rPr lang="en-GB" sz="2400" i="1" dirty="0">
                <a:solidFill>
                  <a:schemeClr val="accent1">
                    <a:lumMod val="50000"/>
                  </a:schemeClr>
                </a:solidFill>
              </a:rPr>
              <a:t>STEM </a:t>
            </a:r>
            <a:r>
              <a:rPr lang="en-GB" sz="2400" i="1" dirty="0" smtClean="0">
                <a:solidFill>
                  <a:schemeClr val="accent1">
                    <a:lumMod val="50000"/>
                  </a:schemeClr>
                </a:solidFill>
              </a:rPr>
              <a:t>Lab</a:t>
            </a:r>
          </a:p>
          <a:p>
            <a:pPr lvl="1">
              <a:buFont typeface="Arial" pitchFamily="34" charset="0"/>
              <a:buChar char="•"/>
            </a:pPr>
            <a:endParaRPr lang="en-GB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Dissemination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Event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New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Partnerships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New programme development and delivery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71545" b="9592"/>
          <a:stretch>
            <a:fillRect/>
          </a:stretch>
        </p:blipFill>
        <p:spPr bwMode="auto">
          <a:xfrm>
            <a:off x="6143636" y="0"/>
            <a:ext cx="30003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4914880" cy="1071570"/>
          </a:xfrm>
        </p:spPr>
        <p:txBody>
          <a:bodyPr>
            <a:normAutofit/>
          </a:bodyPr>
          <a:lstStyle/>
          <a:p>
            <a:pPr algn="l"/>
            <a:r>
              <a:rPr lang="en-GB" sz="4800" b="1" dirty="0" smtClean="0">
                <a:solidFill>
                  <a:srgbClr val="00B050"/>
                </a:solidFill>
              </a:rPr>
              <a:t>Dissemination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63334"/>
            <a:ext cx="68580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3200" b="1" dirty="0" smtClean="0">
                <a:solidFill>
                  <a:schemeClr val="accent1">
                    <a:lumMod val="50000"/>
                  </a:schemeClr>
                </a:solidFill>
              </a:rPr>
              <a:t>Launch of Bradford STEM Lab Build</a:t>
            </a:r>
          </a:p>
          <a:p>
            <a:pPr marL="514350" indent="-514350"/>
            <a:r>
              <a:rPr lang="en-GB" sz="3200" b="1" dirty="0" smtClean="0">
                <a:solidFill>
                  <a:schemeClr val="accent1">
                    <a:lumMod val="50000"/>
                  </a:schemeClr>
                </a:solidFill>
              </a:rPr>
              <a:t>	11 </a:t>
            </a:r>
            <a:r>
              <a:rPr lang="en-GB" sz="3200" b="1" dirty="0" smtClean="0">
                <a:solidFill>
                  <a:schemeClr val="accent1">
                    <a:lumMod val="50000"/>
                  </a:schemeClr>
                </a:solidFill>
              </a:rPr>
              <a:t>July </a:t>
            </a:r>
            <a:r>
              <a:rPr lang="en-GB" sz="3200" b="1" dirty="0" smtClean="0">
                <a:solidFill>
                  <a:schemeClr val="accent1">
                    <a:lumMod val="50000"/>
                  </a:schemeClr>
                </a:solidFill>
              </a:rPr>
              <a:t>2012</a:t>
            </a:r>
          </a:p>
          <a:p>
            <a:pPr marL="514350" indent="-514350">
              <a:buFont typeface="Arial" pitchFamily="34" charset="0"/>
              <a:buChar char="•"/>
            </a:pPr>
            <a:endParaRPr lang="en-GB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Robot Wars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</a:p>
          <a:p>
            <a:pPr marL="514350" indent="-514350"/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	27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June 2012**</a:t>
            </a:r>
            <a:endParaRPr lang="en-GB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Font typeface="Arial" pitchFamily="34" charset="0"/>
              <a:buChar char="•"/>
            </a:pPr>
            <a:endParaRPr lang="en-GB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Bradford Engineering Festival!!!</a:t>
            </a:r>
          </a:p>
          <a:p>
            <a:pPr marL="514350" indent="-514350"/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October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2012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71545" b="9592"/>
          <a:stretch>
            <a:fillRect/>
          </a:stretch>
        </p:blipFill>
        <p:spPr bwMode="auto">
          <a:xfrm>
            <a:off x="6143636" y="0"/>
            <a:ext cx="30003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4914880" cy="1071570"/>
          </a:xfrm>
        </p:spPr>
        <p:txBody>
          <a:bodyPr>
            <a:normAutofit/>
          </a:bodyPr>
          <a:lstStyle/>
          <a:p>
            <a:pPr algn="l"/>
            <a:r>
              <a:rPr lang="en-GB" sz="4800" b="1" dirty="0" smtClean="0">
                <a:solidFill>
                  <a:srgbClr val="00B050"/>
                </a:solidFill>
              </a:rPr>
              <a:t>Initial Evaluation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63334"/>
            <a:ext cx="828680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Build capacity for peer review and practice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New form of evaluation and marketing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Opportunity to work with new partners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News method of learning and transfer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Raised awareness of good practice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Synchronise and Harmonise STEM Outreach</a:t>
            </a:r>
            <a:endParaRPr lang="en-GB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sz="3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71545" b="9592"/>
          <a:stretch>
            <a:fillRect/>
          </a:stretch>
        </p:blipFill>
        <p:spPr bwMode="auto">
          <a:xfrm>
            <a:off x="6143636" y="0"/>
            <a:ext cx="30003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4914880" cy="1071570"/>
          </a:xfrm>
        </p:spPr>
        <p:txBody>
          <a:bodyPr>
            <a:normAutofit/>
          </a:bodyPr>
          <a:lstStyle/>
          <a:p>
            <a:pPr algn="l"/>
            <a:r>
              <a:rPr lang="en-GB" sz="4800" b="1" dirty="0" smtClean="0">
                <a:solidFill>
                  <a:srgbClr val="00B050"/>
                </a:solidFill>
              </a:rPr>
              <a:t>General Feedback</a:t>
            </a:r>
            <a:endParaRPr lang="en-US" sz="4800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57157" y="1428736"/>
          <a:ext cx="8358246" cy="519216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179123"/>
                <a:gridCol w="4179123"/>
              </a:tblGrid>
              <a:tr h="2500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Benefits to STEM at Bradford and the University</a:t>
                      </a:r>
                      <a:r>
                        <a:rPr lang="en-GB" sz="20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of Bradford</a:t>
                      </a:r>
                      <a:endParaRPr lang="en-GB" sz="20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Understanding </a:t>
                      </a:r>
                      <a:r>
                        <a:rPr lang="en-GB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of other </a:t>
                      </a:r>
                      <a:r>
                        <a:rPr lang="en-GB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practice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Community of Practice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Flexible and Creative Evaluation</a:t>
                      </a:r>
                      <a:endParaRPr lang="en-US" sz="20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Benefits to our partners and stakeholders</a:t>
                      </a:r>
                      <a:endParaRPr lang="en-GB" sz="20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Access to actual activity to learn </a:t>
                      </a:r>
                      <a:r>
                        <a:rPr lang="en-GB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from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Strategic input into planning</a:t>
                      </a:r>
                      <a:endParaRPr lang="en-GB" sz="200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New </a:t>
                      </a:r>
                      <a:r>
                        <a:rPr lang="en-GB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Opportunities of involvement</a:t>
                      </a:r>
                      <a:endParaRPr lang="en-US" sz="20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691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Benefits to our WP/Outreach and</a:t>
                      </a:r>
                      <a:r>
                        <a:rPr lang="en-GB" sz="20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University Community</a:t>
                      </a:r>
                      <a:endParaRPr lang="en-GB" sz="20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Raised</a:t>
                      </a:r>
                      <a:r>
                        <a:rPr lang="en-GB" sz="20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awareness of </a:t>
                      </a:r>
                      <a:r>
                        <a:rPr lang="en-GB" sz="20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STEM Outreach</a:t>
                      </a:r>
                      <a:r>
                        <a:rPr lang="en-GB" sz="20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en-GB" sz="200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New </a:t>
                      </a:r>
                      <a:r>
                        <a:rPr lang="en-GB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resource</a:t>
                      </a:r>
                      <a:r>
                        <a:rPr lang="en-GB" sz="20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for the university</a:t>
                      </a:r>
                      <a:endParaRPr lang="en-US" sz="2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Increase in no of STEM </a:t>
                      </a:r>
                      <a:r>
                        <a:rPr lang="en-GB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Ambassadors</a:t>
                      </a:r>
                      <a:endParaRPr lang="en-US" sz="20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rgbClr val="C00000"/>
                          </a:solidFill>
                        </a:rPr>
                        <a:t>Key challenges of the Practice Transfer</a:t>
                      </a:r>
                      <a:r>
                        <a:rPr lang="en-GB" sz="2000" b="1" baseline="0" dirty="0" smtClean="0">
                          <a:solidFill>
                            <a:srgbClr val="C00000"/>
                          </a:solidFill>
                        </a:rPr>
                        <a:t> Adapter</a:t>
                      </a:r>
                      <a:endParaRPr lang="en-GB" sz="2000" b="1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b="1" dirty="0">
                          <a:solidFill>
                            <a:srgbClr val="C00000"/>
                          </a:solidFill>
                        </a:rPr>
                        <a:t>Securing </a:t>
                      </a:r>
                      <a:r>
                        <a:rPr lang="en-GB" sz="2000" b="1" dirty="0" smtClean="0">
                          <a:solidFill>
                            <a:srgbClr val="C00000"/>
                          </a:solidFill>
                        </a:rPr>
                        <a:t>time </a:t>
                      </a:r>
                      <a:r>
                        <a:rPr lang="en-GB" sz="2000" b="1" dirty="0">
                          <a:solidFill>
                            <a:srgbClr val="C00000"/>
                          </a:solidFill>
                        </a:rPr>
                        <a:t>for peer reviews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b="1" dirty="0">
                          <a:solidFill>
                            <a:srgbClr val="C00000"/>
                          </a:solidFill>
                        </a:rPr>
                        <a:t>Retaining </a:t>
                      </a:r>
                      <a:r>
                        <a:rPr lang="en-GB" sz="2000" b="1" dirty="0" smtClean="0">
                          <a:solidFill>
                            <a:srgbClr val="C00000"/>
                          </a:solidFill>
                        </a:rPr>
                        <a:t>focus and continuity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dirty="0" smtClean="0">
                          <a:solidFill>
                            <a:srgbClr val="C00000"/>
                          </a:solidFill>
                        </a:rPr>
                        <a:t>Maintaining</a:t>
                      </a:r>
                      <a:r>
                        <a:rPr lang="en-GB" sz="2000" baseline="0" dirty="0" smtClean="0">
                          <a:solidFill>
                            <a:srgbClr val="C00000"/>
                          </a:solidFill>
                        </a:rPr>
                        <a:t> c</a:t>
                      </a:r>
                      <a:r>
                        <a:rPr lang="en-GB" sz="2000" dirty="0" smtClean="0">
                          <a:solidFill>
                            <a:srgbClr val="C00000"/>
                          </a:solidFill>
                        </a:rPr>
                        <a:t>redibility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2000" dirty="0" smtClean="0">
                          <a:solidFill>
                            <a:srgbClr val="C00000"/>
                          </a:solidFill>
                        </a:rPr>
                        <a:t>Synchronising the blog</a:t>
                      </a:r>
                      <a:r>
                        <a:rPr lang="en-GB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+mn-lt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69497" b="9592"/>
          <a:stretch>
            <a:fillRect/>
          </a:stretch>
        </p:blipFill>
        <p:spPr bwMode="auto">
          <a:xfrm>
            <a:off x="0" y="0"/>
            <a:ext cx="37148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1670" y="214290"/>
            <a:ext cx="6843706" cy="4357718"/>
          </a:xfrm>
        </p:spPr>
        <p:txBody>
          <a:bodyPr>
            <a:noAutofit/>
          </a:bodyPr>
          <a:lstStyle/>
          <a:p>
            <a:pPr algn="r"/>
            <a:r>
              <a:rPr lang="en-GB" sz="5400" b="1" dirty="0" smtClean="0">
                <a:solidFill>
                  <a:srgbClr val="00B050"/>
                </a:solidFill>
              </a:rPr>
              <a:t>Thank </a:t>
            </a:r>
            <a:r>
              <a:rPr lang="en-GB" sz="5400" b="1" dirty="0" smtClean="0">
                <a:solidFill>
                  <a:srgbClr val="00B050"/>
                </a:solidFill>
              </a:rPr>
              <a:t>You!</a:t>
            </a:r>
            <a:br>
              <a:rPr lang="en-GB" sz="5400" b="1" dirty="0" smtClean="0">
                <a:solidFill>
                  <a:srgbClr val="00B050"/>
                </a:solidFill>
              </a:rPr>
            </a:br>
            <a:r>
              <a:rPr lang="en-GB" sz="5400" b="1" dirty="0" smtClean="0">
                <a:solidFill>
                  <a:srgbClr val="00B050"/>
                </a:solidFill>
              </a:rPr>
              <a:t/>
            </a:r>
            <a:br>
              <a:rPr lang="en-GB" sz="5400" b="1" dirty="0" smtClean="0">
                <a:solidFill>
                  <a:srgbClr val="00B050"/>
                </a:solidFill>
              </a:rPr>
            </a:br>
            <a:r>
              <a:rPr lang="en-GB" sz="5400" b="1" dirty="0" smtClean="0">
                <a:solidFill>
                  <a:srgbClr val="00B050"/>
                </a:solidFill>
              </a:rPr>
              <a:t/>
            </a:r>
            <a:br>
              <a:rPr lang="en-GB" sz="5400" b="1" dirty="0" smtClean="0">
                <a:solidFill>
                  <a:srgbClr val="00B050"/>
                </a:solidFill>
              </a:rPr>
            </a:br>
            <a:r>
              <a:rPr lang="en-GB" sz="5400" b="1" dirty="0" smtClean="0">
                <a:solidFill>
                  <a:schemeClr val="tx2">
                    <a:lumMod val="50000"/>
                  </a:schemeClr>
                </a:solidFill>
              </a:rPr>
              <a:t>Any Question?</a:t>
            </a:r>
            <a:endParaRPr lang="en-US" sz="5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1266" name="Picture 2" descr="http://t0.gstatic.com/images?q=tbn:ANd9GcSa3iNAWtbvEOZWrNeZPX-1FmXJt9PhAg3JQGHQCkkPJc_V3BLpBiRt8UE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7866" y="6072206"/>
            <a:ext cx="1511587" cy="571504"/>
          </a:xfrm>
          <a:prstGeom prst="rect">
            <a:avLst/>
          </a:prstGeom>
          <a:noFill/>
        </p:spPr>
      </p:pic>
      <p:pic>
        <p:nvPicPr>
          <p:cNvPr id="11268" name="Picture 4" descr="http://labspace.open.ac.uk/file.php/6767/B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6072206"/>
            <a:ext cx="1563516" cy="642942"/>
          </a:xfrm>
          <a:prstGeom prst="rect">
            <a:avLst/>
          </a:prstGeom>
          <a:noFill/>
        </p:spPr>
      </p:pic>
      <p:pic>
        <p:nvPicPr>
          <p:cNvPr id="11270" name="Picture 6" descr="http://techstore.escapestudios.co.uk/assets/Uploads/_resampled/VideoPlayer635317-LogoUniversityofBradfordbig2.jpg"/>
          <p:cNvPicPr>
            <a:picLocks noChangeAspect="1" noChangeArrowheads="1"/>
          </p:cNvPicPr>
          <p:nvPr/>
        </p:nvPicPr>
        <p:blipFill>
          <a:blip r:embed="rId5"/>
          <a:srcRect l="3583" t="21531" r="3264" b="21053"/>
          <a:stretch>
            <a:fillRect/>
          </a:stretch>
        </p:blipFill>
        <p:spPr bwMode="auto">
          <a:xfrm>
            <a:off x="7000892" y="6000768"/>
            <a:ext cx="2000264" cy="6154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clrChange>
              <a:clrFrom>
                <a:srgbClr val="001842"/>
              </a:clrFrom>
              <a:clrTo>
                <a:srgbClr val="001842">
                  <a:alpha val="0"/>
                </a:srgbClr>
              </a:clrTo>
            </a:clrChange>
            <a:lum bright="70000" contrast="-70000"/>
          </a:blip>
          <a:srcRect l="19857" t="42785" r="69497" b="9592"/>
          <a:stretch>
            <a:fillRect/>
          </a:stretch>
        </p:blipFill>
        <p:spPr bwMode="auto">
          <a:xfrm>
            <a:off x="0" y="0"/>
            <a:ext cx="37148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0"/>
            <a:ext cx="6400800" cy="6786586"/>
          </a:xfrm>
        </p:spPr>
        <p:txBody>
          <a:bodyPr>
            <a:normAutofit/>
          </a:bodyPr>
          <a:lstStyle/>
          <a:p>
            <a:pPr algn="r"/>
            <a:endParaRPr lang="en-US" sz="2000" b="1" dirty="0" smtClean="0">
              <a:hlinkClick r:id="rId3"/>
            </a:endParaRPr>
          </a:p>
          <a:p>
            <a:pPr algn="r"/>
            <a:r>
              <a:rPr lang="en-US" sz="2000" b="1" dirty="0" smtClean="0">
                <a:hlinkClick r:id="rId3"/>
              </a:rPr>
              <a:t>http</a:t>
            </a:r>
            <a:r>
              <a:rPr lang="en-US" sz="2000" b="1" dirty="0" smtClean="0">
                <a:hlinkClick r:id="rId3"/>
              </a:rPr>
              <a:t>://blogs.brad.ac.uk/stem-at-bradford</a:t>
            </a:r>
            <a:r>
              <a:rPr lang="en-US" sz="2000" b="1" dirty="0" smtClean="0">
                <a:hlinkClick r:id="rId3"/>
              </a:rPr>
              <a:t>/</a:t>
            </a:r>
            <a:endParaRPr lang="en-US" sz="2000" b="1" dirty="0" smtClean="0"/>
          </a:p>
          <a:p>
            <a:pPr algn="r"/>
            <a:endParaRPr lang="en-GB" sz="1050" b="1" dirty="0" smtClean="0">
              <a:solidFill>
                <a:srgbClr val="00B050"/>
              </a:solidFill>
            </a:endParaRPr>
          </a:p>
          <a:p>
            <a:pPr algn="r"/>
            <a:r>
              <a:rPr lang="en-GB" sz="2800" b="1" dirty="0" smtClean="0">
                <a:solidFill>
                  <a:schemeClr val="tx2">
                    <a:lumMod val="50000"/>
                  </a:schemeClr>
                </a:solidFill>
              </a:rPr>
              <a:t>Janet </a:t>
            </a:r>
            <a:r>
              <a:rPr lang="en-GB" sz="2800" b="1" dirty="0" err="1" smtClean="0">
                <a:solidFill>
                  <a:schemeClr val="tx2">
                    <a:lumMod val="50000"/>
                  </a:schemeClr>
                </a:solidFill>
              </a:rPr>
              <a:t>Midgley</a:t>
            </a:r>
            <a:r>
              <a:rPr lang="en-GB" sz="2800" b="1" dirty="0" smtClean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en-GB" sz="2800" b="1" dirty="0" err="1" smtClean="0">
                <a:solidFill>
                  <a:srgbClr val="00B050"/>
                </a:solidFill>
              </a:rPr>
              <a:t>Mutty</a:t>
            </a:r>
            <a:r>
              <a:rPr lang="en-GB" sz="2800" b="1" dirty="0" smtClean="0">
                <a:solidFill>
                  <a:srgbClr val="00B050"/>
                </a:solidFill>
              </a:rPr>
              <a:t> </a:t>
            </a:r>
            <a:r>
              <a:rPr lang="en-GB" sz="2800" b="1" dirty="0" smtClean="0">
                <a:solidFill>
                  <a:srgbClr val="00B050"/>
                </a:solidFill>
              </a:rPr>
              <a:t>Dad,</a:t>
            </a:r>
          </a:p>
          <a:p>
            <a:pPr algn="r"/>
            <a:r>
              <a:rPr lang="en-GB" sz="2400" b="1" dirty="0" smtClean="0">
                <a:solidFill>
                  <a:srgbClr val="00B050"/>
                </a:solidFill>
              </a:rPr>
              <a:t>University of </a:t>
            </a:r>
            <a:r>
              <a:rPr lang="en-GB" sz="2400" b="1" dirty="0" smtClean="0">
                <a:solidFill>
                  <a:srgbClr val="00B050"/>
                </a:solidFill>
              </a:rPr>
              <a:t>Bradford</a:t>
            </a:r>
          </a:p>
          <a:p>
            <a:pPr algn="r"/>
            <a:r>
              <a:rPr lang="en-GB" sz="2400" b="1" dirty="0" smtClean="0">
                <a:solidFill>
                  <a:srgbClr val="00B050"/>
                </a:solidFill>
              </a:rPr>
              <a:t>Richmond Building</a:t>
            </a:r>
          </a:p>
          <a:p>
            <a:pPr algn="r"/>
            <a:r>
              <a:rPr lang="en-GB" sz="2400" b="1" dirty="0" smtClean="0">
                <a:solidFill>
                  <a:srgbClr val="00B050"/>
                </a:solidFill>
              </a:rPr>
              <a:t>Bradford</a:t>
            </a:r>
          </a:p>
          <a:p>
            <a:pPr algn="r"/>
            <a:r>
              <a:rPr lang="en-GB" sz="2400" b="1" dirty="0" smtClean="0">
                <a:solidFill>
                  <a:srgbClr val="00B050"/>
                </a:solidFill>
              </a:rPr>
              <a:t>West Yorkshire</a:t>
            </a:r>
          </a:p>
          <a:p>
            <a:pPr algn="r"/>
            <a:r>
              <a:rPr lang="en-GB" sz="2400" b="1" dirty="0" smtClean="0">
                <a:solidFill>
                  <a:srgbClr val="00B050"/>
                </a:solidFill>
              </a:rPr>
              <a:t>BD7 1DP</a:t>
            </a:r>
          </a:p>
          <a:p>
            <a:pPr algn="r"/>
            <a:endParaRPr lang="en-GB" sz="2400" b="1" dirty="0" smtClean="0">
              <a:solidFill>
                <a:srgbClr val="00B050"/>
              </a:solidFill>
            </a:endParaRPr>
          </a:p>
          <a:p>
            <a:pPr algn="r"/>
            <a:r>
              <a:rPr lang="en-GB" sz="2400" b="1" dirty="0" smtClean="0">
                <a:solidFill>
                  <a:srgbClr val="00B050"/>
                </a:solidFill>
                <a:hlinkClick r:id="rId4"/>
              </a:rPr>
              <a:t>j.midgley@bradfod.ac.uk</a:t>
            </a:r>
            <a:r>
              <a:rPr lang="en-GB" sz="2400" b="1" dirty="0" smtClean="0">
                <a:solidFill>
                  <a:srgbClr val="00B050"/>
                </a:solidFill>
              </a:rPr>
              <a:t> </a:t>
            </a:r>
          </a:p>
          <a:p>
            <a:pPr algn="r"/>
            <a:r>
              <a:rPr lang="en-GB" sz="2400" b="1" dirty="0" smtClean="0">
                <a:solidFill>
                  <a:schemeClr val="tx2">
                    <a:lumMod val="50000"/>
                  </a:schemeClr>
                </a:solidFill>
              </a:rPr>
              <a:t>01274 232231 </a:t>
            </a: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r>
              <a:rPr lang="en-GB" sz="2400" b="1" dirty="0" smtClean="0">
                <a:solidFill>
                  <a:srgbClr val="00B050"/>
                </a:solidFill>
                <a:hlinkClick r:id="rId5"/>
              </a:rPr>
              <a:t>m.dad1@bradford.ac.uk</a:t>
            </a:r>
            <a:endParaRPr lang="en-GB" sz="2400" b="1" dirty="0" smtClean="0">
              <a:solidFill>
                <a:srgbClr val="00B050"/>
              </a:solidFill>
            </a:endParaRPr>
          </a:p>
          <a:p>
            <a:pPr algn="r"/>
            <a:r>
              <a:rPr lang="en-GB" sz="2400" b="1" dirty="0" smtClean="0">
                <a:solidFill>
                  <a:srgbClr val="00B050"/>
                </a:solidFill>
              </a:rPr>
              <a:t>01274 </a:t>
            </a:r>
            <a:r>
              <a:rPr lang="en-GB" sz="2400" b="1" dirty="0" smtClean="0">
                <a:solidFill>
                  <a:srgbClr val="00B050"/>
                </a:solidFill>
              </a:rPr>
              <a:t>236363</a:t>
            </a:r>
          </a:p>
        </p:txBody>
      </p:sp>
      <p:pic>
        <p:nvPicPr>
          <p:cNvPr id="11266" name="Picture 2" descr="http://t0.gstatic.com/images?q=tbn:ANd9GcSa3iNAWtbvEOZWrNeZPX-1FmXJt9PhAg3JQGHQCkkPJc_V3BLpBiRt8UE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17866" y="6072206"/>
            <a:ext cx="1511587" cy="571504"/>
          </a:xfrm>
          <a:prstGeom prst="rect">
            <a:avLst/>
          </a:prstGeom>
          <a:noFill/>
        </p:spPr>
      </p:pic>
      <p:pic>
        <p:nvPicPr>
          <p:cNvPr id="11268" name="Picture 4" descr="http://labspace.open.ac.uk/file.php/6767/B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86182" y="6072206"/>
            <a:ext cx="1563516" cy="642942"/>
          </a:xfrm>
          <a:prstGeom prst="rect">
            <a:avLst/>
          </a:prstGeom>
          <a:noFill/>
        </p:spPr>
      </p:pic>
      <p:pic>
        <p:nvPicPr>
          <p:cNvPr id="11270" name="Picture 6" descr="http://techstore.escapestudios.co.uk/assets/Uploads/_resampled/VideoPlayer635317-LogoUniversityofBradfordbig2.jpg"/>
          <p:cNvPicPr>
            <a:picLocks noChangeAspect="1" noChangeArrowheads="1"/>
          </p:cNvPicPr>
          <p:nvPr/>
        </p:nvPicPr>
        <p:blipFill>
          <a:blip r:embed="rId8"/>
          <a:srcRect l="3583" t="21531" r="3264" b="21053"/>
          <a:stretch>
            <a:fillRect/>
          </a:stretch>
        </p:blipFill>
        <p:spPr bwMode="auto">
          <a:xfrm>
            <a:off x="7000892" y="6000768"/>
            <a:ext cx="2000264" cy="6154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318</Words>
  <Application>Microsoft Office PowerPoint</Application>
  <PresentationFormat>On-screen Show (4:3)</PresentationFormat>
  <Paragraphs>122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HE STEM Practice Transfer Adapter – June Update   The Bradford Community of Practice</vt:lpstr>
      <vt:lpstr>CONTENTS</vt:lpstr>
      <vt:lpstr>PTA and Bradford</vt:lpstr>
      <vt:lpstr>Achievements</vt:lpstr>
      <vt:lpstr>Achievements - Reviews</vt:lpstr>
      <vt:lpstr>Faraday Challenge</vt:lpstr>
      <vt:lpstr>PTA Project Outputs</vt:lpstr>
      <vt:lpstr>Dissemination</vt:lpstr>
      <vt:lpstr>Initial Evaluation</vt:lpstr>
      <vt:lpstr>General Feedback</vt:lpstr>
      <vt:lpstr>Thank You!   Any Question?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41</cp:revision>
  <dcterms:created xsi:type="dcterms:W3CDTF">2012-06-02T15:04:07Z</dcterms:created>
  <dcterms:modified xsi:type="dcterms:W3CDTF">2012-06-05T19:56:52Z</dcterms:modified>
</cp:coreProperties>
</file>