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026438" cy="29703713"/>
  <p:notesSz cx="20566063" cy="294576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9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953" autoAdjust="0"/>
  </p:normalViewPr>
  <p:slideViewPr>
    <p:cSldViewPr>
      <p:cViewPr>
        <p:scale>
          <a:sx n="25" d="100"/>
          <a:sy n="25" d="100"/>
        </p:scale>
        <p:origin x="-2118" y="-72"/>
      </p:cViewPr>
      <p:guideLst>
        <p:guide orient="horz" pos="9355"/>
        <p:guide pos="662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6388" y="9228138"/>
            <a:ext cx="17873662" cy="63658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4363" y="16832263"/>
            <a:ext cx="14717712" cy="759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925" y="6931025"/>
            <a:ext cx="18924588" cy="19602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525" y="19088100"/>
            <a:ext cx="17873663" cy="5899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12590463"/>
            <a:ext cx="17873663" cy="6497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0925" y="6931025"/>
            <a:ext cx="9385300" cy="196024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88625" y="6931025"/>
            <a:ext cx="9386888" cy="196024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925" y="1189038"/>
            <a:ext cx="18924588" cy="495141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0925" y="6648450"/>
            <a:ext cx="9290050" cy="277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0925" y="9420225"/>
            <a:ext cx="9290050" cy="17113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680700" y="6648450"/>
            <a:ext cx="9294813" cy="277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680700" y="9420225"/>
            <a:ext cx="9294813" cy="17113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925" y="1182688"/>
            <a:ext cx="6918325" cy="5032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0075" y="1182688"/>
            <a:ext cx="11755438" cy="25350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0925" y="6215063"/>
            <a:ext cx="6918325" cy="20318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1150" y="20793075"/>
            <a:ext cx="12615863" cy="24542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21150" y="2654300"/>
            <a:ext cx="12615863" cy="17821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21150" y="23247350"/>
            <a:ext cx="12615863" cy="3486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0925" y="6931025"/>
            <a:ext cx="18924588" cy="196024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44763" y="1189038"/>
            <a:ext cx="4730750" cy="25344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0925" y="1189038"/>
            <a:ext cx="14041438" cy="253444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52513" y="1189038"/>
            <a:ext cx="18921412" cy="49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859" tIns="144930" rIns="289859" bIns="144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 b="49250"/>
          <a:stretch>
            <a:fillRect/>
          </a:stretch>
        </p:blipFill>
        <p:spPr bwMode="auto">
          <a:xfrm>
            <a:off x="0" y="26717474"/>
            <a:ext cx="21050250" cy="2968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97188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897188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2pPr>
      <a:lvl3pPr algn="ctr" defTabSz="2897188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3pPr>
      <a:lvl4pPr algn="ctr" defTabSz="2897188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4pPr>
      <a:lvl5pPr algn="ctr" defTabSz="2897188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5pPr>
      <a:lvl6pPr marL="457200" algn="ctr" defTabSz="2897188" rtl="0" fontAlgn="base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6pPr>
      <a:lvl7pPr marL="914400" algn="ctr" defTabSz="2897188" rtl="0" fontAlgn="base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2897188" rtl="0" fontAlgn="base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2897188" rtl="0" fontAlgn="base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087438" indent="-1087438" algn="l" defTabSz="2897188" rtl="0" eaLnBrk="0" fontAlgn="base" hangingPunct="0">
        <a:spcBef>
          <a:spcPct val="20000"/>
        </a:spcBef>
        <a:spcAft>
          <a:spcPct val="0"/>
        </a:spcAft>
        <a:buChar char="•"/>
        <a:defRPr sz="10100">
          <a:solidFill>
            <a:schemeClr val="tx1"/>
          </a:solidFill>
          <a:latin typeface="+mn-lt"/>
          <a:ea typeface="+mn-ea"/>
          <a:cs typeface="+mn-cs"/>
        </a:defRPr>
      </a:lvl1pPr>
      <a:lvl2pPr marL="2355850" indent="-906463" algn="l" defTabSz="2897188" rtl="0" eaLnBrk="0" fontAlgn="base" hangingPunct="0">
        <a:spcBef>
          <a:spcPct val="20000"/>
        </a:spcBef>
        <a:spcAft>
          <a:spcPct val="0"/>
        </a:spcAft>
        <a:buChar char="–"/>
        <a:defRPr sz="8800">
          <a:solidFill>
            <a:schemeClr val="tx1"/>
          </a:solidFill>
          <a:latin typeface="+mn-lt"/>
          <a:cs typeface="+mn-cs"/>
        </a:defRPr>
      </a:lvl2pPr>
      <a:lvl3pPr marL="3622675" indent="-725488" algn="l" defTabSz="2897188" rtl="0" eaLnBrk="0" fontAlgn="base" hangingPunct="0">
        <a:spcBef>
          <a:spcPct val="20000"/>
        </a:spcBef>
        <a:spcAft>
          <a:spcPct val="0"/>
        </a:spcAft>
        <a:buChar char="•"/>
        <a:defRPr sz="7600">
          <a:solidFill>
            <a:schemeClr val="tx1"/>
          </a:solidFill>
          <a:latin typeface="+mn-lt"/>
          <a:cs typeface="+mn-cs"/>
        </a:defRPr>
      </a:lvl3pPr>
      <a:lvl4pPr marL="5072063" indent="-723900" algn="l" defTabSz="2897188" rtl="0" eaLnBrk="0" fontAlgn="base" hangingPunct="0">
        <a:spcBef>
          <a:spcPct val="20000"/>
        </a:spcBef>
        <a:spcAft>
          <a:spcPct val="0"/>
        </a:spcAft>
        <a:buChar char="–"/>
        <a:defRPr sz="6400">
          <a:solidFill>
            <a:schemeClr val="tx1"/>
          </a:solidFill>
          <a:latin typeface="+mn-lt"/>
          <a:cs typeface="+mn-cs"/>
        </a:defRPr>
      </a:lvl4pPr>
      <a:lvl5pPr marL="6521450" indent="-723900" algn="l" defTabSz="2897188" rtl="0" eaLnBrk="0" fontAlgn="base" hangingPunct="0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  <a:cs typeface="+mn-cs"/>
        </a:defRPr>
      </a:lvl5pPr>
      <a:lvl6pPr marL="6978650" indent="-723900" algn="l" defTabSz="2897188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  <a:cs typeface="+mn-cs"/>
        </a:defRPr>
      </a:lvl6pPr>
      <a:lvl7pPr marL="7435850" indent="-723900" algn="l" defTabSz="2897188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  <a:cs typeface="+mn-cs"/>
        </a:defRPr>
      </a:lvl7pPr>
      <a:lvl8pPr marL="7893050" indent="-723900" algn="l" defTabSz="2897188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  <a:cs typeface="+mn-cs"/>
        </a:defRPr>
      </a:lvl8pPr>
      <a:lvl9pPr marL="8350250" indent="-723900" algn="l" defTabSz="2897188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hyperlink" Target="mailto:J.L.Rowe@exeter.ac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/>
          <p:nvPr/>
        </p:nvPicPr>
        <p:blipFill>
          <a:blip r:embed="rId2" cstate="print"/>
          <a:srcRect l="18847" t="38089" r="39429" b="20000"/>
          <a:stretch>
            <a:fillRect/>
          </a:stretch>
        </p:blipFill>
        <p:spPr bwMode="auto">
          <a:xfrm>
            <a:off x="8785027" y="15067880"/>
            <a:ext cx="69127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0131" y="882304"/>
            <a:ext cx="21026438" cy="1625600"/>
          </a:xfrm>
        </p:spPr>
        <p:txBody>
          <a:bodyPr/>
          <a:lstStyle/>
          <a:p>
            <a:pPr eaLnBrk="1" hangingPunct="1"/>
            <a:r>
              <a:rPr lang="en-GB" sz="9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‘Becoming a STEM Enthusiast’</a:t>
            </a:r>
            <a:endParaRPr lang="en-US" sz="9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83248"/>
            <a:ext cx="210502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36155" y="4122664"/>
            <a:ext cx="590465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Aims of the project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6115" y="5008243"/>
            <a:ext cx="15265696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-457200"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This HE STEM-funded project was a collaboration between the College of Engineering, Mathematics </a:t>
            </a:r>
          </a:p>
          <a:p>
            <a:pPr lvl="0" indent="-457200">
              <a:spcAft>
                <a:spcPts val="600"/>
              </a:spcAft>
              <a:buSzPct val="100000"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and Physical Sciences and Education Enhancement at the University of Exeter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    </a:t>
            </a:r>
          </a:p>
          <a:p>
            <a:pPr lvl="0" indent="-457200"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n-GB" sz="280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The aim was to produce a series of video vignettes for use in outreach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activities,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staff development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programmes and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promotion of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STEM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subjects generally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   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Videos feature s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tudent stories on their experience of transitioning to University, the key similarities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and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differences between STEM subjects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and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how they prepared for higher level study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Staff speak about the excitement of working in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STEM subjects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, how they convey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this in their teaching</a:t>
            </a:r>
            <a:endParaRPr lang="en-GB" sz="2800" dirty="0" smtClean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tabLst/>
            </a:pP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and their approaches to the link </a:t>
            </a:r>
            <a:r>
              <a:rPr kumimoji="0" lang="en-GB" sz="2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between teaching and </a:t>
            </a:r>
            <a:r>
              <a:rPr lang="en-GB" sz="280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their 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research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0171" y="9019208"/>
            <a:ext cx="72008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Progress made to date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76115" y="9978976"/>
            <a:ext cx="1533770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   We have engaged with 15 members of academic staff from our College of Engineering, Maths and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Physical Sciences as interviewees alongside four students who were filmed as a group describing high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points and challenges of studying in their subject area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   We have been met by enthusiasm of academics for this project and willingness to contribute to both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the outreach and staff development outputs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   We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have e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stablished a shared steering group with Exeter’s Community of Practice project, with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representation from internal and external academics to consolidate learning and share best practice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  We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have started to disseminate our project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through 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workshops and other activities for outreach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  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practitioners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, staff developers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and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other discipline-based networks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We have </a:t>
            </a: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a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lready achieved beyond the original threshold of videos cited in the project proposal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4" cstate="print"/>
          <a:srcRect l="18921" t="38160" r="39285" b="20018"/>
          <a:stretch>
            <a:fillRect/>
          </a:stretch>
        </p:blipFill>
        <p:spPr bwMode="auto">
          <a:xfrm>
            <a:off x="15913819" y="5346800"/>
            <a:ext cx="482453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5" cstate="print"/>
          <a:srcRect l="18858" t="25140" r="39446" b="33006"/>
          <a:stretch>
            <a:fillRect/>
          </a:stretch>
        </p:blipFill>
        <p:spPr bwMode="auto">
          <a:xfrm>
            <a:off x="15841811" y="9523264"/>
            <a:ext cx="482453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6" cstate="print"/>
          <a:srcRect l="18848" t="38344" r="41063" b="19873"/>
          <a:stretch>
            <a:fillRect/>
          </a:stretch>
        </p:blipFill>
        <p:spPr bwMode="auto">
          <a:xfrm>
            <a:off x="15121731" y="13699728"/>
            <a:ext cx="54006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7" cstate="print"/>
          <a:srcRect l="18989" t="38347" r="39303" b="20121"/>
          <a:stretch>
            <a:fillRect/>
          </a:stretch>
        </p:blipFill>
        <p:spPr bwMode="auto">
          <a:xfrm>
            <a:off x="864147" y="15715952"/>
            <a:ext cx="763284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8" cstate="print"/>
          <a:srcRect l="18864" t="38257" r="39319" b="19855"/>
          <a:stretch>
            <a:fillRect/>
          </a:stretch>
        </p:blipFill>
        <p:spPr bwMode="auto">
          <a:xfrm>
            <a:off x="7200851" y="19676392"/>
            <a:ext cx="5513894" cy="293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/>
          <p:nvPr/>
        </p:nvPicPr>
        <p:blipFill>
          <a:blip r:embed="rId9" cstate="print"/>
          <a:srcRect l="19095" t="38160" r="39826" b="19961"/>
          <a:stretch>
            <a:fillRect/>
          </a:stretch>
        </p:blipFill>
        <p:spPr bwMode="auto">
          <a:xfrm>
            <a:off x="14113619" y="18524264"/>
            <a:ext cx="633377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/>
          <p:nvPr/>
        </p:nvPicPr>
        <p:blipFill>
          <a:blip r:embed="rId10" cstate="print"/>
          <a:srcRect l="18784" t="25545" r="39355" b="32809"/>
          <a:stretch>
            <a:fillRect/>
          </a:stretch>
        </p:blipFill>
        <p:spPr bwMode="auto">
          <a:xfrm>
            <a:off x="14833699" y="22916752"/>
            <a:ext cx="568863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792139" y="21908640"/>
            <a:ext cx="5688632" cy="1008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Future intentions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20131" y="23204784"/>
            <a:ext cx="1411356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26988" algn="l"/>
              </a:tabLs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   To incorporate the Resources into our PG Cert programme for new lecturers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and our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8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Learning and Teaching in HE Programme for Graduate Teaching Assistants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26988" algn="l"/>
              </a:tabLst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    To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continue d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isseminating our work throughout the South West HE STEM network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8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and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beyond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26988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To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m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ake these resources openly available through JORUM and through Open Exeter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988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to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Calibri" pitchFamily="34" charset="0"/>
              </a:rPr>
              <a:t>enable other institutions to embed them, as required, into similar programmes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8" algn="l"/>
              </a:tabLst>
            </a:pP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 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4147" y="20108440"/>
            <a:ext cx="6336704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Professor Peter Cox, Professor of Climate System Dynamics, speaks about the value of using news stories in teaching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113619" y="22340688"/>
            <a:ext cx="6336704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Dr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Zena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Wood, Teaching Fellow in Computer Science underlines the importance of tutorials for active learning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85027" y="18884304"/>
            <a:ext cx="5328592" cy="73866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Dr Tim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Jupp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, Lecturer in Maths and Computer Science, explores the use of student-led research projects to explore real life applications of mathematical prediction 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00851" y="22628721"/>
            <a:ext cx="5472608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Student Rachel speaks about the experience of studying Mathematics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833699" y="26445144"/>
            <a:ext cx="5688632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Students Roger, Holly and James give their perspective on transitioning from A-Level to University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8" name="Picture 4" descr="HESTEM TRansparent"/>
          <p:cNvPicPr>
            <a:picLocks noChangeAspect="1" noChangeArrowheads="1"/>
          </p:cNvPicPr>
          <p:nvPr/>
        </p:nvPicPr>
        <p:blipFill>
          <a:blip r:embed="rId11" cstate="print"/>
          <a:srcRect b="12836"/>
          <a:stretch>
            <a:fillRect/>
          </a:stretch>
        </p:blipFill>
        <p:spPr bwMode="auto">
          <a:xfrm>
            <a:off x="0" y="234232"/>
            <a:ext cx="3245928" cy="12423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15913819" y="8299129"/>
            <a:ext cx="4824536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Professor Mitch Berger speaks about his research in applications of Geometry in astrophysics, physics and biology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841811" y="12475593"/>
            <a:ext cx="4824536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Dr Alastair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Hibbins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speaks about research in undergraduate physics programmes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697795" y="16652056"/>
            <a:ext cx="4824536" cy="73866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Professor Frances Wall  explains what makes an understanding of geology so relevant to important issues such as climate change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912819" y="26661168"/>
            <a:ext cx="7344816" cy="1077218"/>
          </a:xfrm>
          <a:prstGeom prst="rect">
            <a:avLst/>
          </a:prstGeom>
          <a:noFill/>
          <a:ln w="3175">
            <a:solidFill>
              <a:schemeClr val="tx1"/>
            </a:solidFill>
            <a:prstDash val="sys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For more information about the project and resources available, please contact: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Jane Rowe, Project Lead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Education Enhancement, University of Exeter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E:  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12"/>
              </a:rPr>
              <a:t>J.L.Rowe@exeter.ac.uk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T:  01392 724511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897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5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897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5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368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‘Becoming a STEM Enthusiast’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 Perrett</dc:creator>
  <cp:lastModifiedBy>jlr204</cp:lastModifiedBy>
  <cp:revision>55</cp:revision>
  <dcterms:created xsi:type="dcterms:W3CDTF">2005-12-09T12:05:26Z</dcterms:created>
  <dcterms:modified xsi:type="dcterms:W3CDTF">2012-01-25T10:35:20Z</dcterms:modified>
</cp:coreProperties>
</file>