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handoutMasterIdLst>
    <p:handoutMasterId r:id="rId20"/>
  </p:handoutMasterIdLst>
  <p:sldIdLst>
    <p:sldId id="256" r:id="rId3"/>
    <p:sldId id="260" r:id="rId4"/>
    <p:sldId id="279" r:id="rId5"/>
    <p:sldId id="269" r:id="rId6"/>
    <p:sldId id="271" r:id="rId7"/>
    <p:sldId id="278" r:id="rId8"/>
    <p:sldId id="280" r:id="rId9"/>
    <p:sldId id="281" r:id="rId10"/>
    <p:sldId id="282" r:id="rId11"/>
    <p:sldId id="283" r:id="rId12"/>
    <p:sldId id="284" r:id="rId13"/>
    <p:sldId id="285" r:id="rId14"/>
    <p:sldId id="286" r:id="rId15"/>
    <p:sldId id="287" r:id="rId16"/>
    <p:sldId id="272" r:id="rId17"/>
    <p:sldId id="275"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763" autoAdjust="0"/>
  </p:normalViewPr>
  <p:slideViewPr>
    <p:cSldViewPr>
      <p:cViewPr>
        <p:scale>
          <a:sx n="100" d="100"/>
          <a:sy n="100" d="100"/>
        </p:scale>
        <p:origin x="-294" y="86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01" d="100"/>
          <a:sy n="101" d="100"/>
        </p:scale>
        <p:origin x="-2556"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GB"/>
          </a:p>
        </p:txBody>
      </p:sp>
      <p:sp>
        <p:nvSpPr>
          <p:cNvPr id="829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90FB405A-964C-49DB-8211-67F5F57587E6}" type="datetimeFigureOut">
              <a:rPr lang="en-GB"/>
              <a:pPr>
                <a:defRPr/>
              </a:pPr>
              <a:t>02/04/2012</a:t>
            </a:fld>
            <a:endParaRPr lang="en-GB"/>
          </a:p>
        </p:txBody>
      </p:sp>
      <p:sp>
        <p:nvSpPr>
          <p:cNvPr id="829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GB"/>
          </a:p>
        </p:txBody>
      </p:sp>
      <p:sp>
        <p:nvSpPr>
          <p:cNvPr id="829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5E673246-577A-493F-9177-EEAA224D807A}"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B729BE6-C8CF-4F76-B837-420AB0761078}" type="datetimeFigureOut">
              <a:rPr lang="en-GB"/>
              <a:pPr>
                <a:defRPr/>
              </a:pPr>
              <a:t>02/04/2012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A0EADA0-68AA-465A-86E0-6F141664935E}"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CC7656-18E1-4536-918D-280C2B0A55EF}" type="slidenum">
              <a:rPr lang="en-GB"/>
              <a:pPr fontAlgn="base">
                <a:spcBef>
                  <a:spcPct val="0"/>
                </a:spcBef>
                <a:spcAft>
                  <a:spcPct val="0"/>
                </a:spcAft>
                <a:defRPr/>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 graduate of Yale, UL President, Professor Don Barry, has always strongly advocated for a greater role for liberal arts values in an institution that has always had strong ties to industry, beginning its life as a National Institute of Higher Education, a </a:t>
            </a:r>
            <a:r>
              <a:rPr lang="en-US" smtClean="0"/>
              <a:t>higher education institution established to provide higher, university-level technical education, considered above the standard of the Regional Technical College system.</a:t>
            </a:r>
          </a:p>
          <a:p>
            <a:pPr eaLnBrk="1" hangingPunct="1">
              <a:spcBef>
                <a:spcPct val="0"/>
              </a:spcBef>
            </a:pPr>
            <a:endParaRPr lang="en-US" smtClean="0"/>
          </a:p>
          <a:p>
            <a:pPr eaLnBrk="1" hangingPunct="1">
              <a:spcBef>
                <a:spcPct val="0"/>
              </a:spcBef>
            </a:pPr>
            <a:r>
              <a:rPr lang="en-US" smtClean="0"/>
              <a:t>Hence, the Broadening of the Curriculum Project currently underway.</a:t>
            </a:r>
          </a:p>
          <a:p>
            <a:pPr eaLnBrk="1" hangingPunct="1">
              <a:spcBef>
                <a:spcPct val="0"/>
              </a:spcBef>
            </a:pPr>
            <a:endParaRPr lang="en-US" smtClean="0"/>
          </a:p>
          <a:p>
            <a:pPr eaLnBrk="1" hangingPunct="1">
              <a:spcBef>
                <a:spcPct val="0"/>
              </a:spcBef>
            </a:pPr>
            <a:r>
              <a:rPr lang="en-US" smtClean="0"/>
              <a:t>Since graduate attributes are in a sense the measure of the quality of the experience, graduate attributes have to be defined before the Broadening of the Curriculum can move forward. “…a list of graduate attributes will form a </a:t>
            </a:r>
          </a:p>
          <a:p>
            <a:pPr eaLnBrk="1" hangingPunct="1">
              <a:spcBef>
                <a:spcPct val="0"/>
              </a:spcBef>
            </a:pPr>
            <a:r>
              <a:rPr lang="en-US" smtClean="0"/>
              <a:t>strong principle-based bedrock for the elaboration, development and delivery of UL’s enhanced, broader curriculum” (Broadening the Curriculum Briefing Paper, June 2011, online at: http://www3.ul.ie/ctl/sites/default/files/Broad%20curriculum%20briefing%20paper.pdf )</a:t>
            </a:r>
            <a:endParaRPr lang="en-GB"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FD742D-BBB7-4016-B12D-F7CB9FAA3410}" type="slidenum">
              <a:rPr lang="en-GB"/>
              <a:pPr fontAlgn="base">
                <a:spcBef>
                  <a:spcPct val="0"/>
                </a:spcBef>
                <a:spcAft>
                  <a:spcPct val="0"/>
                </a:spcAft>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Conceptual Frame Work</a:t>
            </a:r>
          </a:p>
          <a:p>
            <a:pPr eaLnBrk="1" fontAlgn="auto" hangingPunct="1">
              <a:spcBef>
                <a:spcPts val="0"/>
              </a:spcBef>
              <a:spcAft>
                <a:spcPts val="0"/>
              </a:spcAft>
              <a:defRPr/>
            </a:pPr>
            <a:endParaRPr lang="en-GB" b="1" dirty="0" smtClean="0"/>
          </a:p>
          <a:p>
            <a:pPr eaLnBrk="1" fontAlgn="auto" hangingPunct="1">
              <a:spcBef>
                <a:spcPts val="0"/>
              </a:spcBef>
              <a:spcAft>
                <a:spcPts val="0"/>
              </a:spcAft>
              <a:defRPr/>
            </a:pPr>
            <a:r>
              <a:rPr lang="en-GB" b="1" dirty="0" smtClean="0"/>
              <a:t>Curricular Foundations: </a:t>
            </a:r>
          </a:p>
          <a:p>
            <a:pPr lvl="1" eaLnBrk="1" fontAlgn="auto" hangingPunct="1">
              <a:spcBef>
                <a:spcPts val="0"/>
              </a:spcBef>
              <a:spcAft>
                <a:spcPts val="0"/>
              </a:spcAft>
              <a:buFont typeface="Arial" pitchFamily="34" charset="0"/>
              <a:buChar char="•"/>
              <a:defRPr/>
            </a:pPr>
            <a:r>
              <a:rPr lang="en-GB" b="1" i="1" dirty="0" smtClean="0"/>
              <a:t>Discipline-specific excellence </a:t>
            </a:r>
            <a:r>
              <a:rPr lang="en-GB" dirty="0" smtClean="0"/>
              <a:t>(deep, critical understanding of what constitutes knowledge in a particular social context—its epistemic, political and ideological values)</a:t>
            </a:r>
          </a:p>
          <a:p>
            <a:pPr lvl="1" eaLnBrk="1" fontAlgn="auto" hangingPunct="1">
              <a:spcBef>
                <a:spcPts val="0"/>
              </a:spcBef>
              <a:spcAft>
                <a:spcPts val="0"/>
              </a:spcAft>
              <a:buFont typeface="Arial" pitchFamily="34" charset="0"/>
              <a:buChar char="•"/>
              <a:defRPr/>
            </a:pPr>
            <a:r>
              <a:rPr lang="en-GB" b="1" i="1" dirty="0" smtClean="0"/>
              <a:t>Cross-disciplinary proficiency and fluency </a:t>
            </a:r>
            <a:r>
              <a:rPr lang="en-GB" dirty="0" smtClean="0"/>
              <a:t>(acquaintance with broad range of social contexts in which knowledge is constituted differently, originating from different, sometimes opposing epistemic, political or ideological values)…so that graduates “will be distinguished by their ability to interact and work effectively both within and beyond their disciplines, a competence that is seen as vital to the multi-disciplinary, innovative orientations required in economies and societies of the future”</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b="1" dirty="0" smtClean="0"/>
              <a:t>Learning orientations and actions: </a:t>
            </a:r>
            <a:r>
              <a:rPr lang="en-GB" dirty="0" smtClean="0"/>
              <a:t>supporting the delivery of the curriculum, manifesting themselves as </a:t>
            </a:r>
          </a:p>
          <a:p>
            <a:pPr marL="628650" lvl="1" indent="-171450" eaLnBrk="1" fontAlgn="auto" hangingPunct="1">
              <a:spcBef>
                <a:spcPts val="0"/>
              </a:spcBef>
              <a:spcAft>
                <a:spcPts val="0"/>
              </a:spcAft>
              <a:buFont typeface="Arial" pitchFamily="34" charset="0"/>
              <a:buChar char="•"/>
              <a:defRPr/>
            </a:pPr>
            <a:r>
              <a:rPr lang="en-GB" dirty="0" smtClean="0"/>
              <a:t>Teaching and learning interactions</a:t>
            </a:r>
          </a:p>
          <a:p>
            <a:pPr marL="628650" lvl="1" indent="-171450" eaLnBrk="1" fontAlgn="auto" hangingPunct="1">
              <a:spcBef>
                <a:spcPts val="0"/>
              </a:spcBef>
              <a:spcAft>
                <a:spcPts val="0"/>
              </a:spcAft>
              <a:buFont typeface="Arial" pitchFamily="34" charset="0"/>
              <a:buChar char="•"/>
              <a:defRPr/>
            </a:pPr>
            <a:r>
              <a:rPr lang="en-GB" dirty="0" smtClean="0"/>
              <a:t>Assessment norms</a:t>
            </a:r>
          </a:p>
          <a:p>
            <a:pPr marL="628650" lvl="1" indent="-171450" eaLnBrk="1" fontAlgn="auto" hangingPunct="1">
              <a:spcBef>
                <a:spcPts val="0"/>
              </a:spcBef>
              <a:spcAft>
                <a:spcPts val="0"/>
              </a:spcAft>
              <a:buFont typeface="Arial" pitchFamily="34" charset="0"/>
              <a:buChar char="•"/>
              <a:defRPr/>
            </a:pPr>
            <a:r>
              <a:rPr lang="en-GB" dirty="0" smtClean="0"/>
              <a:t>Learning outcomes</a:t>
            </a:r>
          </a:p>
          <a:p>
            <a:pPr marL="628650" lvl="1" indent="-171450" eaLnBrk="1" fontAlgn="auto" hangingPunct="1">
              <a:spcBef>
                <a:spcPts val="0"/>
              </a:spcBef>
              <a:spcAft>
                <a:spcPts val="0"/>
              </a:spcAft>
              <a:buFont typeface="Arial" pitchFamily="34" charset="0"/>
              <a:buChar char="•"/>
              <a:defRPr/>
            </a:pPr>
            <a:r>
              <a:rPr lang="en-GB" dirty="0" smtClean="0"/>
              <a:t>Learning dynamics across the curriculum </a:t>
            </a:r>
          </a:p>
          <a:p>
            <a:pPr eaLnBrk="1" fontAlgn="auto" hangingPunct="1">
              <a:spcBef>
                <a:spcPts val="0"/>
              </a:spcBef>
              <a:spcAft>
                <a:spcPts val="0"/>
              </a:spcAft>
              <a:buFont typeface="Arial" pitchFamily="34" charset="0"/>
              <a:buNone/>
              <a:defRPr/>
            </a:pPr>
            <a:endParaRPr lang="en-GB" dirty="0" smtClean="0"/>
          </a:p>
          <a:p>
            <a:pPr eaLnBrk="1" fontAlgn="auto" hangingPunct="1">
              <a:spcBef>
                <a:spcPts val="0"/>
              </a:spcBef>
              <a:spcAft>
                <a:spcPts val="0"/>
              </a:spcAft>
              <a:buFont typeface="Arial" pitchFamily="34" charset="0"/>
              <a:buNone/>
              <a:defRPr/>
            </a:pPr>
            <a:r>
              <a:rPr lang="en-GB" b="1" dirty="0" smtClean="0"/>
              <a:t>Pedagogical Climate: </a:t>
            </a:r>
            <a:r>
              <a:rPr lang="en-GB" dirty="0" smtClean="0"/>
              <a:t>encouraging creativity, new conversations, new ideas, new skills, new connections	</a:t>
            </a:r>
          </a:p>
          <a:p>
            <a:pPr eaLnBrk="1" fontAlgn="auto" hangingPunct="1">
              <a:spcBef>
                <a:spcPts val="0"/>
              </a:spcBef>
              <a:spcAft>
                <a:spcPts val="0"/>
              </a:spcAft>
              <a:buFont typeface="Arial" pitchFamily="34" charset="0"/>
              <a:buNone/>
              <a:defRPr/>
            </a:pPr>
            <a:endParaRPr lang="en-GB" dirty="0" smtClean="0"/>
          </a:p>
          <a:p>
            <a:pPr eaLnBrk="1" fontAlgn="auto" hangingPunct="1">
              <a:spcBef>
                <a:spcPts val="0"/>
              </a:spcBef>
              <a:spcAft>
                <a:spcPts val="0"/>
              </a:spcAft>
              <a:buFont typeface="Arial" pitchFamily="34" charset="0"/>
              <a:buNone/>
              <a:defRPr/>
            </a:pPr>
            <a:endParaRPr lang="en-GB" dirty="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42485E-0E88-4AD6-89B9-60407EC39DFA}" type="slidenum">
              <a:rPr lang="en-GB"/>
              <a:pPr fontAlgn="base">
                <a:spcBef>
                  <a:spcPct val="0"/>
                </a:spcBef>
                <a:spcAft>
                  <a:spcPct val="0"/>
                </a:spcAft>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Stakeholders feedback to the Teaching &amp; Learning Commitee, the Executive Committee, The Academic Council and APRC. This information informs the availability of curricula and extra-curricula conditions through which desired graduate attributes can be achieved. </a:t>
            </a:r>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0E1321-C4D5-4E97-B34F-5F7CB6F88E42}" type="slidenum">
              <a:rPr lang="en-GB"/>
              <a:pPr fontAlgn="base">
                <a:spcBef>
                  <a:spcPct val="0"/>
                </a:spcBef>
                <a:spcAft>
                  <a:spcPct val="0"/>
                </a:spcAft>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IE" smtClean="0"/>
              <a:t>Specialist Diploma in Teaching, Learning and Scholarship— enhance communication, presenting research, interacting effectively with learners, confidence and competence in academic writing and publishing, interpersonal skills, exercising effective pedagogical and supervision skills, receiving and acting on feedback in both research and teaching settings, enhancing and developing academic competence and engaging actively in own career development. </a:t>
            </a:r>
          </a:p>
          <a:p>
            <a:pPr eaLnBrk="1" hangingPunct="1">
              <a:spcBef>
                <a:spcPct val="0"/>
              </a:spcBef>
            </a:pPr>
            <a:endParaRPr lang="en-IE" smtClean="0"/>
          </a:p>
          <a:p>
            <a:pPr eaLnBrk="1" hangingPunct="1">
              <a:spcBef>
                <a:spcPct val="0"/>
              </a:spcBef>
            </a:pPr>
            <a:r>
              <a:rPr lang="en-IE" smtClean="0"/>
              <a:t>Writers’ Retreats—competence in academic writing and publication</a:t>
            </a:r>
          </a:p>
          <a:p>
            <a:pPr eaLnBrk="1" hangingPunct="1">
              <a:spcBef>
                <a:spcPct val="0"/>
              </a:spcBef>
            </a:pPr>
            <a:endParaRPr lang="en-IE" smtClean="0"/>
          </a:p>
          <a:p>
            <a:pPr eaLnBrk="1" hangingPunct="1">
              <a:spcBef>
                <a:spcPct val="0"/>
              </a:spcBef>
            </a:pPr>
            <a:r>
              <a:rPr lang="en-IE" smtClean="0"/>
              <a:t>First  Seven Weeks—orientation for first-years to supports and experiences available in university</a:t>
            </a:r>
          </a:p>
          <a:p>
            <a:pPr eaLnBrk="1" hangingPunct="1">
              <a:spcBef>
                <a:spcPct val="0"/>
              </a:spcBef>
            </a:pPr>
            <a:endParaRPr lang="en-IE" smtClean="0"/>
          </a:p>
          <a:p>
            <a:pPr eaLnBrk="1" hangingPunct="1">
              <a:spcBef>
                <a:spcPct val="0"/>
              </a:spcBef>
            </a:pPr>
            <a:r>
              <a:rPr lang="en-IE" smtClean="0"/>
              <a:t>Student Evaluation of Teaching—reinforcing bottom up constructive feedback from students to teachers on their performance</a:t>
            </a:r>
          </a:p>
          <a:p>
            <a:pPr eaLnBrk="1" hangingPunct="1">
              <a:spcBef>
                <a:spcPct val="0"/>
              </a:spcBef>
            </a:pPr>
            <a:endParaRPr lang="en-GB" smtClean="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28A02D-15D4-4421-A971-D66066C93D23}" type="slidenum">
              <a:rPr lang="en-GB"/>
              <a:pPr fontAlgn="base">
                <a:spcBef>
                  <a:spcPct val="0"/>
                </a:spcBef>
                <a:spcAft>
                  <a:spcPct val="0"/>
                </a:spcAft>
                <a:defRPr/>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Related attributes: confident, critical communicators with a framework for writing in any context; writers with a framework for autonomous, life-long development as writers, including strategy development; teachers who can pass this framework onto others.</a:t>
            </a:r>
          </a:p>
          <a:p>
            <a:pPr eaLnBrk="1" hangingPunct="1">
              <a:spcBef>
                <a:spcPct val="0"/>
              </a:spcBef>
            </a:pPr>
            <a:endParaRPr lang="en-GB" smtClean="0"/>
          </a:p>
          <a:p>
            <a:pPr eaLnBrk="1" hangingPunct="1">
              <a:spcBef>
                <a:spcPct val="0"/>
              </a:spcBef>
            </a:pPr>
            <a:r>
              <a:rPr lang="en-GB" smtClean="0"/>
              <a:t>Lisa Ganobcsik-Williams directs the Centre for Academic Writing at Coventry University. She has prepared the following slides to give insight into Coventry University’s ‘whole institution’ approach to developing student writing as a graduate attribute. </a:t>
            </a:r>
          </a:p>
          <a:p>
            <a:pPr eaLnBrk="1" hangingPunct="1">
              <a:spcBef>
                <a:spcPct val="0"/>
              </a:spcBef>
            </a:pPr>
            <a:r>
              <a:rPr lang="en-GB" smtClean="0"/>
              <a:t>[show slide 1] </a:t>
            </a:r>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9C5BAA-966A-43BB-8DCE-DC1F446C0861}" type="slidenum">
              <a:rPr lang="en-GB"/>
              <a:pPr fontAlgn="base">
                <a:spcBef>
                  <a:spcPct val="0"/>
                </a:spcBef>
                <a:spcAft>
                  <a:spcPct val="0"/>
                </a:spcAft>
                <a:defRPr/>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The Centre for Academic Writing, or CAW, was established as a ‘strategic priority’ at Coventry University in 2004, and is an example of a ‘top-down’,  ‘whole institution’ strategy to develop students’ writing on a continuing basis. CAW’s philosophy is that [read slide 2] </a:t>
            </a:r>
          </a:p>
          <a:p>
            <a:pPr eaLnBrk="1" hangingPunct="1">
              <a:spcBef>
                <a:spcPct val="0"/>
              </a:spcBef>
            </a:pPr>
            <a:endParaRPr lang="en-GB"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18B35B-BE18-41E9-BE33-680C07323B06}" type="slidenum">
              <a:rPr lang="en-GB"/>
              <a:pPr fontAlgn="base">
                <a:spcBef>
                  <a:spcPct val="0"/>
                </a:spcBef>
                <a:spcAft>
                  <a:spcPct val="0"/>
                </a:spcAft>
                <a:defRPr/>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‘Educators and educational managers should view the development of students’ writing skills as a progression on a continuum that spans the move from schools and further education into higher education, and continues throughout a student’s degree course’ </a:t>
            </a:r>
          </a:p>
          <a:p>
            <a:pPr eaLnBrk="1" hangingPunct="1">
              <a:spcBef>
                <a:spcPct val="0"/>
              </a:spcBef>
            </a:pPr>
            <a:r>
              <a:rPr lang="en-GB" smtClean="0"/>
              <a:t>[show slide 3] </a:t>
            </a:r>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3FD9ED-0A33-495A-8A73-D40A51291F05}" type="slidenum">
              <a:rPr lang="en-GB"/>
              <a:pPr fontAlgn="base">
                <a:spcBef>
                  <a:spcPct val="0"/>
                </a:spcBef>
                <a:spcAft>
                  <a:spcPct val="0"/>
                </a:spcAft>
                <a:defRPr/>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These are students working on their writing next to CAW, [show slide 4] </a:t>
            </a: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AD4AC0-1BDF-4826-AB36-12568CE6F93C}" type="slidenum">
              <a:rPr lang="en-GB"/>
              <a:pPr fontAlgn="base">
                <a:spcBef>
                  <a:spcPct val="0"/>
                </a:spcBef>
                <a:spcAft>
                  <a:spcPct val="0"/>
                </a:spcAft>
                <a:defRPr/>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and here are the reception area and tutoring rooms in CAW.</a:t>
            </a:r>
          </a:p>
          <a:p>
            <a:pPr eaLnBrk="1" hangingPunct="1">
              <a:spcBef>
                <a:spcPct val="0"/>
              </a:spcBef>
            </a:pPr>
            <a:r>
              <a:rPr lang="en-GB" smtClean="0"/>
              <a:t>[show slide 5] </a:t>
            </a: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42708D-14B8-4D8C-9E96-2326A94CE1DD}" type="slidenum">
              <a:rPr lang="en-GB"/>
              <a:pPr fontAlgn="base">
                <a:spcBef>
                  <a:spcPct val="0"/>
                </a:spcBef>
                <a:spcAft>
                  <a:spcPct val="0"/>
                </a:spcAft>
                <a:defRPr/>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The main aim of CAW’s mission statement is ‘to enable students to become independent writers’. CAW offers the following types of support to undergraduate and postgraduate students. [read out list on slide 5]. [then show slide 6</a:t>
            </a:r>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BB6E77-B764-4F49-864A-DD1B30B9C23D}" type="slidenum">
              <a:rPr lang="en-GB"/>
              <a:pPr fontAlgn="base">
                <a:spcBef>
                  <a:spcPct val="0"/>
                </a:spcBef>
                <a:spcAft>
                  <a:spcPct val="0"/>
                </a:spcAft>
                <a:defRPr/>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on CU Harvard Reference guide created by CAW and used by all students] [then show slide 7 </a:t>
            </a:r>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43A5C3-1F11-4A50-8264-9FB70DA8D147}" type="slidenum">
              <a:rPr lang="en-GB"/>
              <a:pPr fontAlgn="base">
                <a:spcBef>
                  <a:spcPct val="0"/>
                </a:spcBef>
                <a:spcAft>
                  <a:spcPct val="0"/>
                </a:spcAft>
                <a:defRPr/>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and say that CAW also offers online writing tutorials to students].</a:t>
            </a:r>
          </a:p>
          <a:p>
            <a:pPr eaLnBrk="1" hangingPunct="1">
              <a:spcBef>
                <a:spcPct val="0"/>
              </a:spcBef>
            </a:pPr>
            <a:r>
              <a:rPr lang="en-GB" smtClean="0"/>
              <a:t>Students’ writing is also supported through CAW lecturers working with academics from around the University to introduce strategies for teaching writing in many degree programmes and modules. This is the second aim of CAW’s mission statement [read slide 8].</a:t>
            </a:r>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FA9920-7290-4443-BB8D-38A70C2AACDA}" type="slidenum">
              <a:rPr lang="en-GB"/>
              <a:pPr fontAlgn="base">
                <a:spcBef>
                  <a:spcPct val="0"/>
                </a:spcBef>
                <a:spcAft>
                  <a:spcPct val="0"/>
                </a:spcAft>
                <a:defRPr/>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8E746D-F5EE-431F-91E9-6EBD85225EEB}" type="slidenum">
              <a:rPr lang="en-GB"/>
              <a:pPr fontAlgn="base">
                <a:spcBef>
                  <a:spcPct val="0"/>
                </a:spcBef>
                <a:spcAft>
                  <a:spcPct val="0"/>
                </a:spcAft>
                <a:defRPr/>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b="1" dirty="0" smtClean="0"/>
              <a:t>How Language is Functioning: </a:t>
            </a:r>
            <a:r>
              <a:rPr lang="en-GB" dirty="0" smtClean="0"/>
              <a:t>Functions to include or exclude</a:t>
            </a:r>
          </a:p>
          <a:p>
            <a:pPr eaLnBrk="1" fontAlgn="auto" hangingPunct="1">
              <a:spcBef>
                <a:spcPts val="0"/>
              </a:spcBef>
              <a:spcAft>
                <a:spcPts val="0"/>
              </a:spcAft>
              <a:defRPr/>
            </a:pPr>
            <a:r>
              <a:rPr lang="en-GB" dirty="0" smtClean="0"/>
              <a:t>Functions to establish relationship between writer and topic, writer and audience</a:t>
            </a:r>
          </a:p>
          <a:p>
            <a:pPr eaLnBrk="1" fontAlgn="auto" hangingPunct="1">
              <a:spcBef>
                <a:spcPts val="0"/>
              </a:spcBef>
              <a:spcAft>
                <a:spcPts val="0"/>
              </a:spcAft>
              <a:defRPr/>
            </a:pPr>
            <a:r>
              <a:rPr lang="en-GB" dirty="0" smtClean="0"/>
              <a:t>Textual, interpersonal, ideational functions; rhetorical functions; semantic functions</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US" dirty="0" smtClean="0"/>
              <a:t>Writing skills workshops break down aspects of a text into its components and looks at the features of each component part within its disciplinary context. This kind of training increases a student’s level of literacy. </a:t>
            </a:r>
          </a:p>
          <a:p>
            <a:pPr marL="171450" indent="-171450" eaLnBrk="1" fontAlgn="auto" hangingPunct="1">
              <a:spcBef>
                <a:spcPts val="0"/>
              </a:spcBef>
              <a:spcAft>
                <a:spcPts val="0"/>
              </a:spcAft>
              <a:buFont typeface="Arial" pitchFamily="34" charset="0"/>
              <a:buChar char="•"/>
              <a:defRPr/>
            </a:pPr>
            <a:r>
              <a:rPr lang="en-US" dirty="0" smtClean="0"/>
              <a:t>Collaborative writing exercises encourage teamwork, the development of negotiation and interpersonal skills. </a:t>
            </a:r>
          </a:p>
          <a:p>
            <a:pPr marL="171450" indent="-171450" eaLnBrk="1" fontAlgn="auto" hangingPunct="1">
              <a:spcBef>
                <a:spcPts val="0"/>
              </a:spcBef>
              <a:spcAft>
                <a:spcPts val="0"/>
              </a:spcAft>
              <a:buFont typeface="Arial" pitchFamily="34" charset="0"/>
              <a:buChar char="•"/>
              <a:defRPr/>
            </a:pPr>
            <a:r>
              <a:rPr lang="en-US" dirty="0" smtClean="0"/>
              <a:t>Comparison and contrast assignments encourage and develop organizational, analytical, and evaluative skills. </a:t>
            </a:r>
          </a:p>
          <a:p>
            <a:pPr marL="171450" indent="-171450" eaLnBrk="1" fontAlgn="auto" hangingPunct="1">
              <a:spcBef>
                <a:spcPts val="0"/>
              </a:spcBef>
              <a:spcAft>
                <a:spcPts val="0"/>
              </a:spcAft>
              <a:buFont typeface="Arial" pitchFamily="34" charset="0"/>
              <a:buChar char="•"/>
              <a:defRPr/>
            </a:pPr>
            <a:r>
              <a:rPr lang="en-US" dirty="0" smtClean="0"/>
              <a:t>Argumentative writing requires that students think systematically, discriminate, synthesize large amounts of complex data to formulate justifiable conclusions or to make responsible recommendations. </a:t>
            </a:r>
          </a:p>
          <a:p>
            <a:pPr marL="171450" indent="-171450" eaLnBrk="1" fontAlgn="auto" hangingPunct="1">
              <a:spcBef>
                <a:spcPts val="0"/>
              </a:spcBef>
              <a:spcAft>
                <a:spcPts val="0"/>
              </a:spcAft>
              <a:buFont typeface="Arial" pitchFamily="34" charset="0"/>
              <a:buChar char="•"/>
              <a:defRPr/>
            </a:pPr>
            <a:r>
              <a:rPr lang="en-US" dirty="0" smtClean="0"/>
              <a:t>Requiring that students document the sources that inspired their ideas; teaches responsibility and respect for the work and ideas of others. </a:t>
            </a:r>
          </a:p>
          <a:p>
            <a:pPr marL="171450" indent="-171450" eaLnBrk="1" fontAlgn="auto" hangingPunct="1">
              <a:spcBef>
                <a:spcPts val="0"/>
              </a:spcBef>
              <a:spcAft>
                <a:spcPts val="0"/>
              </a:spcAft>
              <a:buFont typeface="Arial" pitchFamily="34" charset="0"/>
              <a:buChar char="•"/>
              <a:defRPr/>
            </a:pPr>
            <a:r>
              <a:rPr lang="en-US" dirty="0" smtClean="0"/>
              <a:t>Writing assignments on computers, submitting work through online plagiarism-detection software, and receiving online feedback increases students’ IT literacy. </a:t>
            </a:r>
          </a:p>
          <a:p>
            <a:pPr marL="171450" indent="-171450" eaLnBrk="1" fontAlgn="auto" hangingPunct="1">
              <a:spcBef>
                <a:spcPts val="0"/>
              </a:spcBef>
              <a:spcAft>
                <a:spcPts val="0"/>
              </a:spcAft>
              <a:buFont typeface="Arial" pitchFamily="34" charset="0"/>
              <a:buChar char="•"/>
              <a:defRPr/>
            </a:pPr>
            <a:r>
              <a:rPr lang="en-US" dirty="0" smtClean="0"/>
              <a:t>Recursive writing exercises in which writing undergoes several stages of development, that allows for “rethinking” of every aspect of the project, even allowing a student to scrap the project and start over, when combined with frequent and productive instructor feedback on both the content and the form, encourages deeper learning. </a:t>
            </a:r>
            <a:endParaRPr lang="en-GB" dirty="0" smtClean="0"/>
          </a:p>
          <a:p>
            <a:pPr eaLnBrk="1" fontAlgn="auto" hangingPunct="1">
              <a:spcBef>
                <a:spcPts val="0"/>
              </a:spcBef>
              <a:spcAft>
                <a:spcPts val="0"/>
              </a:spcAft>
              <a:defRPr/>
            </a:pPr>
            <a:endParaRPr lang="en-GB" dirty="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351E9E-F99C-413E-B61E-6A1FC45007BF}" type="slidenum">
              <a:rPr lang="en-GB"/>
              <a:pPr fontAlgn="base">
                <a:spcBef>
                  <a:spcPct val="0"/>
                </a:spcBef>
                <a:spcAft>
                  <a:spcPct val="0"/>
                </a:spcAft>
                <a:defRPr/>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BCBCC5-21AD-4E65-B600-BC8DEB66217A}" type="slidenum">
              <a:rPr lang="en-GB" smtClean="0">
                <a:solidFill>
                  <a:srgbClr val="000000"/>
                </a:solidFill>
                <a:latin typeface="Arial" charset="0"/>
              </a:rPr>
              <a:pPr fontAlgn="base">
                <a:spcBef>
                  <a:spcPct val="0"/>
                </a:spcBef>
                <a:spcAft>
                  <a:spcPct val="0"/>
                </a:spcAft>
              </a:pPr>
              <a:t>16</a:t>
            </a:fld>
            <a:endParaRPr lang="en-GB" smtClean="0">
              <a:solidFill>
                <a:srgbClr val="000000"/>
              </a:solidFill>
              <a:latin typeface="Arial" charset="0"/>
            </a:endParaRPr>
          </a:p>
        </p:txBody>
      </p:sp>
      <p:sp>
        <p:nvSpPr>
          <p:cNvPr id="604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Give Handout: blank table. Ask audience if they would work in groups.</a:t>
            </a:r>
          </a:p>
          <a:p>
            <a:pPr eaLnBrk="1" hangingPunct="1">
              <a:spcBef>
                <a:spcPct val="0"/>
              </a:spcBef>
            </a:pPr>
            <a:endParaRPr lang="en-US" smtClean="0"/>
          </a:p>
          <a:p>
            <a:pPr eaLnBrk="1" hangingPunct="1">
              <a:spcBef>
                <a:spcPct val="0"/>
              </a:spcBef>
            </a:pPr>
            <a:r>
              <a:rPr lang="en-US" smtClean="0"/>
              <a:t>Teacher presents text which was used in last tutorial, so they are familiar with it. LF points to correspondences within the paragraph, which help give order to what is being talked about. These correspondences can be mapped.</a:t>
            </a:r>
          </a:p>
          <a:p>
            <a:pPr eaLnBrk="1" hangingPunct="1">
              <a:spcBef>
                <a:spcPct val="0"/>
              </a:spcBef>
            </a:pPr>
            <a:r>
              <a:rPr lang="en-US" smtClean="0"/>
              <a:t>Next, LF introduces table of themes and rhemes of the same paragraph. Notes the direction information travels in. Hands out blank table.</a:t>
            </a:r>
          </a:p>
          <a:p>
            <a:pPr eaLnBrk="1" hangingPunct="1">
              <a:spcBef>
                <a:spcPct val="0"/>
              </a:spcBef>
            </a:pPr>
            <a:r>
              <a:rPr lang="en-US" smtClean="0"/>
              <a:t>Students work on sample text (in lieu of the color-coded feedback we would have provided on their own texts had they been students).</a:t>
            </a:r>
          </a:p>
          <a:p>
            <a:pPr eaLnBrk="1" hangingPunct="1">
              <a:spcBef>
                <a:spcPct val="0"/>
              </a:spcBef>
            </a:pPr>
            <a:endParaRPr lang="en-US" smtClean="0"/>
          </a:p>
          <a:p>
            <a:pPr eaLnBrk="1" hangingPunct="1">
              <a:spcBef>
                <a:spcPct val="0"/>
              </a:spcBef>
            </a:pPr>
            <a:r>
              <a:rPr lang="en-IE" smtClean="0"/>
              <a:t>Text Organization</a:t>
            </a:r>
          </a:p>
          <a:p>
            <a:pPr eaLnBrk="1" hangingPunct="1">
              <a:spcBef>
                <a:spcPct val="0"/>
              </a:spcBef>
            </a:pPr>
            <a:endParaRPr lang="en-IE" smtClean="0"/>
          </a:p>
          <a:p>
            <a:pPr eaLnBrk="1" hangingPunct="1">
              <a:spcBef>
                <a:spcPct val="0"/>
              </a:spcBef>
            </a:pPr>
            <a:r>
              <a:rPr lang="en-IE" smtClean="0"/>
              <a:t>Cohesion largely depends on repetition and logical order.</a:t>
            </a:r>
          </a:p>
          <a:p>
            <a:pPr eaLnBrk="1" hangingPunct="1">
              <a:spcBef>
                <a:spcPct val="0"/>
              </a:spcBef>
            </a:pPr>
            <a:r>
              <a:rPr lang="en-IE" smtClean="0"/>
              <a:t>What is the sentence about? </a:t>
            </a:r>
          </a:p>
          <a:p>
            <a:pPr eaLnBrk="1" hangingPunct="1">
              <a:spcBef>
                <a:spcPct val="0"/>
              </a:spcBef>
            </a:pPr>
            <a:r>
              <a:rPr lang="en-IE" smtClean="0"/>
              <a:t>How does the theme of this sentence contribute to the paragraph, and does it have a logical relationship to the sentences preceding and following?</a:t>
            </a:r>
          </a:p>
          <a:p>
            <a:pPr eaLnBrk="1" hangingPunct="1">
              <a:spcBef>
                <a:spcPct val="0"/>
              </a:spcBef>
            </a:pPr>
            <a:r>
              <a:rPr lang="en-IE" smtClean="0"/>
              <a:t>How is your information organized? Can you chart it? </a:t>
            </a:r>
            <a:endParaRPr lang="en-GB" smtClean="0"/>
          </a:p>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D86FA278-DC72-44BD-85FD-B016D76136DF}" type="datetimeFigureOut">
              <a:rPr lang="en-GB"/>
              <a:pPr>
                <a:defRPr/>
              </a:pPr>
              <a:t>02/04/2012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8448E12-018F-47F5-8C3A-6CE3B428B729}"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68E549A7-A4EB-46CD-A4DB-19A599C97625}" type="datetimeFigureOut">
              <a:rPr lang="en-GB"/>
              <a:pPr>
                <a:defRPr/>
              </a:pPr>
              <a:t>02/04/2012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6F771FA-F163-4355-82EF-0B27631FCE94}"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4FA0337-3140-4653-AA8B-748FC7448914}" type="datetimeFigureOut">
              <a:rPr lang="en-GB"/>
              <a:pPr>
                <a:defRPr/>
              </a:pPr>
              <a:t>02/04/2012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0259214-E1DC-4E07-A8E6-0264A43C7798}"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487AEE54-0C7E-4A82-B103-6EE980DD93E8}" type="datetimeFigureOut">
              <a:rPr lang="en-GB"/>
              <a:pPr>
                <a:defRPr/>
              </a:pPr>
              <a:t>02/04/2012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83ED198-7064-4653-A494-8020F204E078}"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7F8CCDB4-F03C-4979-AD12-8B59503ED863}" type="datetimeFigureOut">
              <a:rPr lang="en-GB"/>
              <a:pPr>
                <a:defRPr/>
              </a:pPr>
              <a:t>02/04/2012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3379266-6D7E-4358-9575-E43C5416416D}"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BD1B298F-274F-49C0-A0A8-EDF521247225}" type="datetimeFigureOut">
              <a:rPr lang="en-GB"/>
              <a:pPr>
                <a:defRPr/>
              </a:pPr>
              <a:t>02/04/2012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4AABC345-D109-49B6-8B38-88D89A1B81BD}"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6531726-0FB4-44E1-9BA7-5DDC5A139921}" type="datetimeFigureOut">
              <a:rPr lang="en-GB"/>
              <a:pPr>
                <a:defRPr/>
              </a:pPr>
              <a:t>02/04/2012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9AC8420E-2217-4E1C-B3C2-C0ABA197531B}"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D0D8CFE-C27C-4517-A458-3F4670063DFD}" type="datetimeFigureOut">
              <a:rPr lang="en-GB"/>
              <a:pPr>
                <a:defRPr/>
              </a:pPr>
              <a:t>02/04/2012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5C570583-0F8F-4D8B-A76B-AB244CEB24A5}"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9867F7D-99FA-410B-926A-3797ED892EC1}" type="datetimeFigureOut">
              <a:rPr lang="en-GB"/>
              <a:pPr>
                <a:defRPr/>
              </a:pPr>
              <a:t>02/04/2012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C1E74F9-D237-49D4-8965-BBC6A38CCAD3}"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F647D633-3C48-4D60-B5F4-59FB908D1486}" type="datetimeFigureOut">
              <a:rPr lang="en-GB"/>
              <a:pPr>
                <a:defRPr/>
              </a:pPr>
              <a:t>02/04/2012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0F3AB65-DA97-4BB4-869F-55FC30FB9963}"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92AFD83F-0F0D-4D7F-A9D7-6702B4D003DE}" type="datetimeFigureOut">
              <a:rPr lang="en-GB"/>
              <a:pPr>
                <a:defRPr/>
              </a:pPr>
              <a:t>02/04/2012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AB488CE-C196-40B3-852E-885882A0CE16}"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xtLst>
              <a:ext uri="{91240B29-F687-4F45-9708-019B960494DF}"/>
            </a:extLst>
          </p:spPr>
          <p:txBody>
            <a:bodyPr wrap="none" anchor="ctr"/>
            <a:lstStyle/>
            <a:p>
              <a:pPr algn="ctr">
                <a:defRPr/>
              </a:pPr>
              <a:endParaRPr lang="en-US" sz="2400">
                <a:solidFill>
                  <a:srgbClr val="000000"/>
                </a:solidFill>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xtLst>
                <a:ext uri="{91240B29-F687-4F45-9708-019B960494DF}"/>
              </a:extLst>
            </p:spPr>
            <p:txBody>
              <a:bodyPr wrap="none" anchor="ctr"/>
              <a:lstStyle/>
              <a:p>
                <a:pPr algn="ctr">
                  <a:defRPr/>
                </a:pPr>
                <a:endParaRPr lang="en-US" sz="2400">
                  <a:solidFill>
                    <a:srgbClr val="000000"/>
                  </a:solidFill>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xtLst>
                <a:ext uri="{91240B29-F687-4F45-9708-019B960494DF}"/>
              </a:extLst>
            </p:spPr>
            <p:txBody>
              <a:bodyPr wrap="none" anchor="ctr"/>
              <a:lstStyle/>
              <a:p>
                <a:pPr algn="ctr">
                  <a:defRPr/>
                </a:pPr>
                <a:endParaRPr lang="en-US" sz="2400">
                  <a:solidFill>
                    <a:srgbClr val="000000"/>
                  </a:solidFill>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extLst>
            </p:spPr>
            <p:txBody>
              <a:bodyPr/>
              <a:lstStyle/>
              <a:p>
                <a:pPr>
                  <a:defRPr/>
                </a:pPr>
                <a:endParaRPr lang="en-GB">
                  <a:solidFill>
                    <a:srgbClr val="000000"/>
                  </a:solidFill>
                  <a:latin typeface="+mn-lt"/>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xtLst>
                <a:ext uri="{91240B29-F687-4F45-9708-019B960494DF}"/>
              </a:extLst>
            </p:spPr>
            <p:txBody>
              <a:bodyPr wrap="none" anchor="ctr"/>
              <a:lstStyle/>
              <a:p>
                <a:pPr algn="ctr">
                  <a:defRPr/>
                </a:pPr>
                <a:endParaRPr lang="en-US" sz="2400">
                  <a:solidFill>
                    <a:srgbClr val="000000"/>
                  </a:solidFill>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extLst>
            </p:spPr>
            <p:txBody>
              <a:bodyPr/>
              <a:lstStyle/>
              <a:p>
                <a:pPr>
                  <a:defRPr/>
                </a:pPr>
                <a:endParaRPr lang="en-GB">
                  <a:solidFill>
                    <a:srgbClr val="000000"/>
                  </a:solidFill>
                  <a:latin typeface="+mn-lt"/>
                </a:endParaRPr>
              </a:p>
            </p:txBody>
          </p:sp>
        </p:grpSp>
      </p:grpSp>
      <p:sp>
        <p:nvSpPr>
          <p:cNvPr id="5131" name="Rectangle 11"/>
          <p:cNvSpPr>
            <a:spLocks noGrp="1" noChangeArrowheads="1"/>
          </p:cNvSpPr>
          <p:nvPr>
            <p:ph type="ctrTitle"/>
          </p:nvPr>
        </p:nvSpPr>
        <p:spPr>
          <a:xfrm>
            <a:off x="2057400" y="1143000"/>
            <a:ext cx="6629400" cy="2209800"/>
          </a:xfrm>
        </p:spPr>
        <p:txBody>
          <a:bodyPr/>
          <a:lstStyle>
            <a:lvl1pPr>
              <a:defRPr sz="4800"/>
            </a:lvl1pPr>
          </a:lstStyle>
          <a:p>
            <a:r>
              <a:rPr lang="en-GB"/>
              <a:t>Click to edit Master title style</a:t>
            </a:r>
          </a:p>
        </p:txBody>
      </p:sp>
      <p:sp>
        <p:nvSpPr>
          <p:cNvPr id="513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GB"/>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fontAlgn="auto">
              <a:spcBef>
                <a:spcPts val="0"/>
              </a:spcBef>
              <a:spcAft>
                <a:spcPts val="0"/>
              </a:spcAft>
              <a:defRPr/>
            </a:lvl1pPr>
          </a:lstStyle>
          <a:p>
            <a:pPr>
              <a:defRPr/>
            </a:pPr>
            <a:endParaRPr lang="en-GB"/>
          </a:p>
        </p:txBody>
      </p:sp>
      <p:sp>
        <p:nvSpPr>
          <p:cNvPr id="14" name="Rectangle 14"/>
          <p:cNvSpPr>
            <a:spLocks noGrp="1" noChangeArrowheads="1"/>
          </p:cNvSpPr>
          <p:nvPr>
            <p:ph type="ftr" sz="quarter" idx="11"/>
          </p:nvPr>
        </p:nvSpPr>
        <p:spPr>
          <a:xfrm>
            <a:off x="3354388" y="6248400"/>
            <a:ext cx="2895600" cy="457200"/>
          </a:xfrm>
        </p:spPr>
        <p:txBody>
          <a:bodyPr/>
          <a:lstStyle>
            <a:lvl1pPr fontAlgn="auto">
              <a:spcBef>
                <a:spcPts val="0"/>
              </a:spcBef>
              <a:spcAft>
                <a:spcPts val="0"/>
              </a:spcAft>
              <a:defRPr/>
            </a:lvl1pPr>
          </a:lstStyle>
          <a:p>
            <a:pPr>
              <a:defRPr/>
            </a:pPr>
            <a:endParaRPr lang="en-GB"/>
          </a:p>
        </p:txBody>
      </p:sp>
      <p:sp>
        <p:nvSpPr>
          <p:cNvPr id="15" name="Rectangle 15"/>
          <p:cNvSpPr>
            <a:spLocks noGrp="1" noChangeArrowheads="1"/>
          </p:cNvSpPr>
          <p:nvPr>
            <p:ph type="sldNum" sz="quarter" idx="12"/>
          </p:nvPr>
        </p:nvSpPr>
        <p:spPr/>
        <p:txBody>
          <a:bodyPr/>
          <a:lstStyle>
            <a:lvl1pPr fontAlgn="auto">
              <a:spcBef>
                <a:spcPts val="0"/>
              </a:spcBef>
              <a:spcAft>
                <a:spcPts val="0"/>
              </a:spcAft>
              <a:defRPr/>
            </a:lvl1pPr>
          </a:lstStyle>
          <a:p>
            <a:pPr>
              <a:defRPr/>
            </a:pPr>
            <a:fld id="{130E01A8-9131-4B0B-A2AA-CBF5EC3E3F7D}"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2F2798BD-18CC-43B4-9A59-AEA8A3D6FF64}"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33191C8A-6A4B-401D-B98A-7EBA44956F30}"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9B314CD2-C4B5-424F-9E3C-FA658BC0056C}"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8"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9"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9E9EA7F2-2B40-41E0-A17C-CC7ECC316BDC}"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4"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C84B3E45-45FB-408A-85EB-7B8FADFCF30E}"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3"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4"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368B64DC-D61B-4B6B-B14E-CFD198951F42}"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22857948-E15B-4507-99F7-BFDDBF9ED6D2}"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2D159B56-C11E-452B-8345-908063FC69CF}"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B54B1809-769F-4AE4-A3DB-DBF3A1DD6B1F}"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9"/>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10"/>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11"/>
          <p:cNvSpPr>
            <a:spLocks noGrp="1" noChangeArrowheads="1"/>
          </p:cNvSpPr>
          <p:nvPr>
            <p:ph type="sldNum" sz="quarter" idx="12"/>
          </p:nvPr>
        </p:nvSpPr>
        <p:spPr/>
        <p:txBody>
          <a:bodyPr/>
          <a:lstStyle>
            <a:lvl1pPr fontAlgn="auto">
              <a:spcBef>
                <a:spcPts val="0"/>
              </a:spcBef>
              <a:spcAft>
                <a:spcPts val="0"/>
              </a:spcAft>
              <a:defRPr/>
            </a:lvl1pPr>
          </a:lstStyle>
          <a:p>
            <a:pPr>
              <a:defRPr/>
            </a:pPr>
            <a:fld id="{45461C11-12C6-41A6-9661-3CA514C035F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5E9EFF"/>
            </a:gs>
            <a:gs pos="21001">
              <a:srgbClr val="85C2FF"/>
            </a:gs>
            <a:gs pos="89999">
              <a:srgbClr val="C4D6EB"/>
            </a:gs>
            <a:gs pos="100000">
              <a:srgbClr val="FFEBFA"/>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EF7E894-37C3-4797-95EF-967054E4C480}" type="datetimeFigureOut">
              <a:rPr lang="en-GB"/>
              <a:pPr>
                <a:defRPr/>
              </a:pPr>
              <a:t>02/04/2012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4E3464A-FB1C-4E94-9D14-B0CC5B288B3B}"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5E9EFF"/>
            </a:gs>
            <a:gs pos="21001">
              <a:srgbClr val="85C2FF"/>
            </a:gs>
            <a:gs pos="89999">
              <a:srgbClr val="C4D6EB"/>
            </a:gs>
            <a:gs pos="100000">
              <a:srgbClr val="FFEBFA"/>
            </a:gs>
          </a:gsLst>
          <a:lin ang="5400000"/>
        </a:gra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xtLst>
              <a:ext uri="{91240B29-F687-4F45-9708-019B960494DF}"/>
            </a:extLst>
          </p:spPr>
          <p:txBody>
            <a:bodyPr wrap="none" anchor="ctr"/>
            <a:lstStyle/>
            <a:p>
              <a:pPr algn="ctr">
                <a:defRPr/>
              </a:pPr>
              <a:endParaRPr lang="en-US" sz="2400">
                <a:solidFill>
                  <a:srgbClr val="000000"/>
                </a:solidFill>
                <a:latin typeface="Times New Roman" pitchFamily="18" charset="0"/>
              </a:endParaRPr>
            </a:p>
          </p:txBody>
        </p:sp>
        <p:grpSp>
          <p:nvGrpSpPr>
            <p:cNvPr id="13322"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xtLst>
                <a:ext uri="{91240B29-F687-4F45-9708-019B960494DF}"/>
              </a:extLst>
            </p:spPr>
            <p:txBody>
              <a:bodyPr wrap="none" anchor="ctr"/>
              <a:lstStyle/>
              <a:p>
                <a:pPr algn="ctr">
                  <a:defRPr/>
                </a:pPr>
                <a:endParaRPr lang="en-US" sz="2400">
                  <a:solidFill>
                    <a:srgbClr val="000000"/>
                  </a:solidFill>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extLst>
            </p:spPr>
            <p:txBody>
              <a:bodyPr/>
              <a:lstStyle/>
              <a:p>
                <a:pPr>
                  <a:defRPr/>
                </a:pPr>
                <a:endParaRPr lang="en-GB">
                  <a:solidFill>
                    <a:srgbClr val="000000"/>
                  </a:solidFill>
                  <a:latin typeface="+mn-lt"/>
                </a:endParaRPr>
              </a:p>
            </p:txBody>
          </p:sp>
        </p:grpSp>
      </p:grpSp>
      <p:sp>
        <p:nvSpPr>
          <p:cNvPr id="13315"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3316"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105"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000000"/>
                </a:solidFill>
                <a:latin typeface="+mn-lt"/>
              </a:defRPr>
            </a:lvl1pPr>
          </a:lstStyle>
          <a:p>
            <a:pPr>
              <a:defRPr/>
            </a:pPr>
            <a:endParaRPr lang="en-GB"/>
          </a:p>
        </p:txBody>
      </p:sp>
      <p:sp>
        <p:nvSpPr>
          <p:cNvPr id="4106"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mn-lt"/>
              </a:defRPr>
            </a:lvl1pPr>
          </a:lstStyle>
          <a:p>
            <a:pPr>
              <a:defRPr/>
            </a:pPr>
            <a:endParaRPr lang="en-GB"/>
          </a:p>
        </p:txBody>
      </p:sp>
      <p:sp>
        <p:nvSpPr>
          <p:cNvPr id="4107"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000000"/>
                </a:solidFill>
                <a:latin typeface="+mn-lt"/>
              </a:defRPr>
            </a:lvl1pPr>
          </a:lstStyle>
          <a:p>
            <a:pPr>
              <a:defRPr/>
            </a:pPr>
            <a:fld id="{8A20F434-E016-4031-8514-8FFEA8249883}" type="slidenum">
              <a:rPr lang="en-GB"/>
              <a:pPr>
                <a:defRPr/>
              </a:pPr>
              <a:t>‹#›</a:t>
            </a:fld>
            <a:endParaRPr lang="en-GB"/>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extLst>
        </p:spPr>
        <p:txBody>
          <a:bodyPr/>
          <a:lstStyle/>
          <a:p>
            <a:pPr>
              <a:defRPr/>
            </a:pPr>
            <a:endParaRPr lang="en-GB">
              <a:solidFill>
                <a:srgbClr val="000000"/>
              </a:solidFill>
              <a:latin typeface="+mn-lt"/>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charset="0"/>
        </a:defRPr>
      </a:lvl2pPr>
      <a:lvl3pPr algn="l" rtl="0" eaLnBrk="0" fontAlgn="base" hangingPunct="0">
        <a:spcBef>
          <a:spcPct val="0"/>
        </a:spcBef>
        <a:spcAft>
          <a:spcPct val="0"/>
        </a:spcAft>
        <a:defRPr sz="4200">
          <a:solidFill>
            <a:schemeClr val="tx2"/>
          </a:solidFill>
          <a:latin typeface="Times New Roman" charset="0"/>
        </a:defRPr>
      </a:lvl3pPr>
      <a:lvl4pPr algn="l" rtl="0" eaLnBrk="0" fontAlgn="base" hangingPunct="0">
        <a:spcBef>
          <a:spcPct val="0"/>
        </a:spcBef>
        <a:spcAft>
          <a:spcPct val="0"/>
        </a:spcAft>
        <a:defRPr sz="4200">
          <a:solidFill>
            <a:schemeClr val="tx2"/>
          </a:solidFill>
          <a:latin typeface="Times New Roman" charset="0"/>
        </a:defRPr>
      </a:lvl4pPr>
      <a:lvl5pPr algn="l" rtl="0" eaLnBrk="0" fontAlgn="base" hangingPunct="0">
        <a:spcBef>
          <a:spcPct val="0"/>
        </a:spcBef>
        <a:spcAft>
          <a:spcPct val="0"/>
        </a:spcAft>
        <a:defRPr sz="4200">
          <a:solidFill>
            <a:schemeClr val="tx2"/>
          </a:solidFill>
          <a:latin typeface="Times New Roman" charset="0"/>
        </a:defRPr>
      </a:lvl5pPr>
      <a:lvl6pPr marL="457200" algn="l" rtl="0" fontAlgn="base">
        <a:spcBef>
          <a:spcPct val="0"/>
        </a:spcBef>
        <a:spcAft>
          <a:spcPct val="0"/>
        </a:spcAft>
        <a:defRPr sz="4200">
          <a:solidFill>
            <a:schemeClr val="tx2"/>
          </a:solidFill>
          <a:latin typeface="Times New Roman" charset="0"/>
        </a:defRPr>
      </a:lvl6pPr>
      <a:lvl7pPr marL="914400" algn="l" rtl="0" fontAlgn="base">
        <a:spcBef>
          <a:spcPct val="0"/>
        </a:spcBef>
        <a:spcAft>
          <a:spcPct val="0"/>
        </a:spcAft>
        <a:defRPr sz="4200">
          <a:solidFill>
            <a:schemeClr val="tx2"/>
          </a:solidFill>
          <a:latin typeface="Times New Roman" charset="0"/>
        </a:defRPr>
      </a:lvl7pPr>
      <a:lvl8pPr marL="1371600" algn="l" rtl="0" fontAlgn="base">
        <a:spcBef>
          <a:spcPct val="0"/>
        </a:spcBef>
        <a:spcAft>
          <a:spcPct val="0"/>
        </a:spcAft>
        <a:defRPr sz="4200">
          <a:solidFill>
            <a:schemeClr val="tx2"/>
          </a:solidFill>
          <a:latin typeface="Times New Roman" charset="0"/>
        </a:defRPr>
      </a:lvl8pPr>
      <a:lvl9pPr marL="1828800" algn="l" rtl="0" fontAlgn="base">
        <a:spcBef>
          <a:spcPct val="0"/>
        </a:spcBef>
        <a:spcAft>
          <a:spcPct val="0"/>
        </a:spcAft>
        <a:defRPr sz="42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3.ul.ie/broadeningthecurriculu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3.ul.ie/ct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2.ul.ie/web/WWW/Services/Centre_for_Teaching_&amp;_Learning/The_Writing_Centr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oleObject" Target="file:///E:\Work\Conferences,%20Symposiums,%20etc\Conferences\AY2011\ALDinHE%20April%202012\Graduate%20Attributes%20(4)\worksheet2.doc" TargetMode="Externa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file:///E:\Work\Conferences,%20Symposiums,%20etc\Conferences\AY2011\ALDinHE%20April%202012\Graduate%20Attributes%20(4)\comparison%20of%20clause%20choices.docx" TargetMode="External"/><Relationship Id="rId5" Type="http://schemas.openxmlformats.org/officeDocument/2006/relationships/oleObject" Target="file:///E:\Work\Conferences,%20Symposiums,%20etc\Conferences\AY2011\ALDinHE%20April%202012\Graduate%20Attributes%20(4)\blank%20table.doc" TargetMode="External"/><Relationship Id="rId4" Type="http://schemas.openxmlformats.org/officeDocument/2006/relationships/oleObject" Target="file:///E:\Work\Conferences,%20Symposiums,%20etc\Conferences\AY2011\ALDinHE%20April%202012\Graduate%20Attributes%20(4)\Given%20Information%20New%20Information.doc"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en-GB" dirty="0" smtClean="0"/>
              <a:t>Supporting Graduate Attributes through Writing Development in Coventry and in Limerick </a:t>
            </a:r>
            <a:endParaRPr lang="en-GB" dirty="0"/>
          </a:p>
        </p:txBody>
      </p:sp>
      <p:sp>
        <p:nvSpPr>
          <p:cNvPr id="27650" name="Subtitle 2"/>
          <p:cNvSpPr>
            <a:spLocks noGrp="1"/>
          </p:cNvSpPr>
          <p:nvPr>
            <p:ph type="subTitle" idx="1"/>
          </p:nvPr>
        </p:nvSpPr>
        <p:spPr/>
        <p:txBody>
          <a:bodyPr/>
          <a:lstStyle/>
          <a:p>
            <a:pPr eaLnBrk="1" hangingPunct="1">
              <a:lnSpc>
                <a:spcPct val="80000"/>
              </a:lnSpc>
            </a:pPr>
            <a:r>
              <a:rPr lang="en-GB" sz="2100" smtClean="0">
                <a:solidFill>
                  <a:schemeClr val="tx1"/>
                </a:solidFill>
              </a:rPr>
              <a:t>Íde O’Sullivan and Lawrence Cleary,</a:t>
            </a:r>
          </a:p>
          <a:p>
            <a:pPr eaLnBrk="1" hangingPunct="1">
              <a:lnSpc>
                <a:spcPct val="80000"/>
              </a:lnSpc>
            </a:pPr>
            <a:r>
              <a:rPr lang="en-GB" sz="2100" smtClean="0">
                <a:solidFill>
                  <a:schemeClr val="tx1"/>
                </a:solidFill>
              </a:rPr>
              <a:t>Regional Writing Centre, University of Limerick</a:t>
            </a:r>
          </a:p>
          <a:p>
            <a:pPr eaLnBrk="1" hangingPunct="1">
              <a:lnSpc>
                <a:spcPct val="80000"/>
              </a:lnSpc>
            </a:pPr>
            <a:endParaRPr lang="en-IE" sz="2100" smtClean="0">
              <a:solidFill>
                <a:schemeClr val="tx1"/>
              </a:solidFill>
            </a:endParaRPr>
          </a:p>
          <a:p>
            <a:pPr eaLnBrk="1" hangingPunct="1">
              <a:lnSpc>
                <a:spcPct val="80000"/>
              </a:lnSpc>
            </a:pPr>
            <a:r>
              <a:rPr lang="en-GB" sz="2100" smtClean="0">
                <a:solidFill>
                  <a:schemeClr val="tx1"/>
                </a:solidFill>
              </a:rPr>
              <a:t>Lisa Ganobcsik-Williams, Centre for Academic Writing Coventry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dirty="0" smtClean="0"/>
              <a:t>Graduate Attributes </a:t>
            </a:r>
            <a:br>
              <a:rPr lang="en-GB" dirty="0" smtClean="0"/>
            </a:br>
            <a:r>
              <a:rPr lang="en-GB" dirty="0" smtClean="0"/>
              <a:t>at the University of Limerick</a:t>
            </a:r>
            <a:endParaRPr lang="en-GB" dirty="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GB" dirty="0" smtClean="0"/>
              <a:t>UL Strategic Plan: </a:t>
            </a:r>
            <a:r>
              <a:rPr lang="en-GB" b="1" i="1" dirty="0" smtClean="0"/>
              <a:t>Pioneering and Connected, Strategic Plan 2011-2015</a:t>
            </a:r>
            <a:r>
              <a:rPr lang="en-GB" dirty="0" smtClean="0"/>
              <a:t>.</a:t>
            </a:r>
          </a:p>
          <a:p>
            <a:pPr eaLnBrk="1" fontAlgn="auto" hangingPunct="1">
              <a:spcAft>
                <a:spcPts val="0"/>
              </a:spcAft>
              <a:buFont typeface="Arial" pitchFamily="34" charset="0"/>
              <a:buChar char="•"/>
              <a:defRPr/>
            </a:pPr>
            <a:r>
              <a:rPr lang="en-GB" dirty="0" smtClean="0"/>
              <a:t>Colloquium on </a:t>
            </a:r>
            <a:r>
              <a:rPr lang="en-GB" i="1" dirty="0" smtClean="0"/>
              <a:t>Broadening the Curriculum</a:t>
            </a:r>
            <a:r>
              <a:rPr lang="en-GB" dirty="0" smtClean="0"/>
              <a:t>, January 2011.</a:t>
            </a:r>
          </a:p>
          <a:p>
            <a:pPr eaLnBrk="1" fontAlgn="auto" hangingPunct="1">
              <a:spcAft>
                <a:spcPts val="0"/>
              </a:spcAft>
              <a:buFont typeface="Arial" pitchFamily="34" charset="0"/>
              <a:buChar char="•"/>
              <a:defRPr/>
            </a:pPr>
            <a:r>
              <a:rPr lang="en-GB" dirty="0" smtClean="0"/>
              <a:t>Rationale for Broadening of the Curriculum Project: Position paper issued in June of 2011.</a:t>
            </a:r>
          </a:p>
          <a:p>
            <a:pPr eaLnBrk="1" fontAlgn="auto" hangingPunct="1">
              <a:spcAft>
                <a:spcPts val="0"/>
              </a:spcAft>
              <a:buFont typeface="Arial" pitchFamily="34" charset="0"/>
              <a:buChar char="•"/>
              <a:defRPr/>
            </a:pPr>
            <a:r>
              <a:rPr lang="en-GB" dirty="0" smtClean="0"/>
              <a:t>Three Graduate Attributes Workshops in September and October, 2011.</a:t>
            </a:r>
          </a:p>
          <a:p>
            <a:pPr eaLnBrk="1" fontAlgn="auto" hangingPunct="1">
              <a:spcAft>
                <a:spcPts val="0"/>
              </a:spcAft>
              <a:buFont typeface="Arial" pitchFamily="34" charset="0"/>
              <a:buChar char="•"/>
              <a:defRPr/>
            </a:pPr>
            <a:r>
              <a:rPr lang="en-GB" dirty="0" smtClean="0"/>
              <a:t>February 2012: Distribution of a Graduate Attributes statement.</a:t>
            </a:r>
          </a:p>
          <a:p>
            <a:pPr marL="457200" lvl="1" indent="0" eaLnBrk="1" fontAlgn="auto" hangingPunct="1">
              <a:spcAft>
                <a:spcPts val="0"/>
              </a:spcAft>
              <a:buFont typeface="Arial" pitchFamily="34" charset="0"/>
              <a:buNone/>
              <a:defRPr/>
            </a:pPr>
            <a:r>
              <a:rPr lang="en-GB" dirty="0">
                <a:hlinkClick r:id="rId3"/>
              </a:rPr>
              <a:t>http://www3.ul.ie/broadeningthecurriculum</a:t>
            </a:r>
            <a:r>
              <a:rPr lang="en-GB" dirty="0" smtClean="0">
                <a:hlinkClick r:id="rId3"/>
              </a:rPr>
              <a:t>/</a:t>
            </a:r>
            <a:r>
              <a:rPr lang="en-GB" dirty="0" smtClean="0"/>
              <a:t> </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p:cNvPicPr>
            <a:picLocks noChangeAspect="1" noChangeArrowheads="1"/>
          </p:cNvPicPr>
          <p:nvPr/>
        </p:nvPicPr>
        <p:blipFill>
          <a:blip r:embed="rId3"/>
          <a:srcRect/>
          <a:stretch>
            <a:fillRect/>
          </a:stretch>
        </p:blipFill>
        <p:spPr bwMode="auto">
          <a:xfrm>
            <a:off x="1042988" y="560388"/>
            <a:ext cx="7199312" cy="5389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GB" smtClean="0"/>
              <a:t>Direction of Initiative</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GB" dirty="0" smtClean="0"/>
              <a:t>Top-Down: National </a:t>
            </a:r>
            <a:r>
              <a:rPr lang="en-GB" dirty="0" err="1" smtClean="0"/>
              <a:t>Goals</a:t>
            </a:r>
            <a:r>
              <a:rPr lang="en-GB" dirty="0" err="1" smtClean="0">
                <a:sym typeface="Wingdings" pitchFamily="2" charset="2"/>
              </a:rPr>
              <a:t>Institutional</a:t>
            </a:r>
            <a:r>
              <a:rPr lang="en-GB" dirty="0" smtClean="0">
                <a:sym typeface="Wingdings" pitchFamily="2" charset="2"/>
              </a:rPr>
              <a:t> </a:t>
            </a:r>
            <a:r>
              <a:rPr lang="en-GB" dirty="0" err="1" smtClean="0">
                <a:sym typeface="Wingdings" pitchFamily="2" charset="2"/>
              </a:rPr>
              <a:t>GoalsLearning</a:t>
            </a:r>
            <a:r>
              <a:rPr lang="en-GB" dirty="0" smtClean="0">
                <a:sym typeface="Wingdings" pitchFamily="2" charset="2"/>
              </a:rPr>
              <a:t> Outcomes</a:t>
            </a:r>
          </a:p>
          <a:p>
            <a:pPr eaLnBrk="1" fontAlgn="auto" hangingPunct="1">
              <a:spcAft>
                <a:spcPts val="0"/>
              </a:spcAft>
              <a:buFont typeface="Arial" pitchFamily="34" charset="0"/>
              <a:buChar char="•"/>
              <a:defRPr/>
            </a:pPr>
            <a:r>
              <a:rPr lang="en-GB" dirty="0" smtClean="0">
                <a:sym typeface="Wingdings" pitchFamily="2" charset="2"/>
              </a:rPr>
              <a:t>Bottom-up: Stakeholder (employers/educators/students) </a:t>
            </a:r>
            <a:r>
              <a:rPr lang="en-GB" dirty="0" err="1" smtClean="0">
                <a:sym typeface="Wingdings" pitchFamily="2" charset="2"/>
              </a:rPr>
              <a:t>inputTeaching</a:t>
            </a:r>
            <a:r>
              <a:rPr lang="en-GB" dirty="0" smtClean="0">
                <a:sym typeface="Wingdings" pitchFamily="2" charset="2"/>
              </a:rPr>
              <a:t> &amp; Learning Committee, Executive Committee, Academic Council and Academic Programme Review Committee Curricula design and the total student experience</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GB" smtClean="0"/>
              <a:t>Writing Development, UL</a:t>
            </a:r>
          </a:p>
        </p:txBody>
      </p:sp>
      <p:sp>
        <p:nvSpPr>
          <p:cNvPr id="35842" name="Content Placeholder 2"/>
          <p:cNvSpPr>
            <a:spLocks noGrp="1"/>
          </p:cNvSpPr>
          <p:nvPr>
            <p:ph idx="1"/>
          </p:nvPr>
        </p:nvSpPr>
        <p:spPr/>
        <p:txBody>
          <a:bodyPr/>
          <a:lstStyle/>
          <a:p>
            <a:pPr eaLnBrk="1" hangingPunct="1"/>
            <a:r>
              <a:rPr lang="en-GB" smtClean="0">
                <a:hlinkClick r:id="rId3"/>
              </a:rPr>
              <a:t>Centre for Teaching and Learning</a:t>
            </a:r>
            <a:endParaRPr lang="en-GB" smtClean="0"/>
          </a:p>
          <a:p>
            <a:pPr lvl="1" eaLnBrk="1" hangingPunct="1"/>
            <a:r>
              <a:rPr lang="en-GB" smtClean="0"/>
              <a:t>Specialist Diploma in </a:t>
            </a:r>
            <a:r>
              <a:rPr lang="en-IE" smtClean="0"/>
              <a:t>Specialist Diploma in Teaching, Learning and Scholarship</a:t>
            </a:r>
          </a:p>
          <a:p>
            <a:pPr lvl="1" eaLnBrk="1" hangingPunct="1"/>
            <a:r>
              <a:rPr lang="en-IE" smtClean="0"/>
              <a:t>Writers’ Retreats</a:t>
            </a:r>
          </a:p>
          <a:p>
            <a:pPr lvl="1" eaLnBrk="1" hangingPunct="1"/>
            <a:r>
              <a:rPr lang="en-IE" smtClean="0"/>
              <a:t>First  Seven Weeks</a:t>
            </a:r>
          </a:p>
          <a:p>
            <a:pPr lvl="1" eaLnBrk="1" hangingPunct="1"/>
            <a:r>
              <a:rPr lang="en-IE" smtClean="0"/>
              <a:t>Student Evaluation of Teaching</a:t>
            </a:r>
            <a:endParaRPr lang="en-GB"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GB" smtClean="0"/>
              <a:t>Writing Development, UL</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GB" dirty="0" smtClean="0">
                <a:hlinkClick r:id="rId3"/>
              </a:rPr>
              <a:t>Regional Writing Centre</a:t>
            </a:r>
            <a:endParaRPr lang="en-GB" dirty="0" smtClean="0"/>
          </a:p>
          <a:p>
            <a:pPr lvl="1" eaLnBrk="1" fontAlgn="auto" hangingPunct="1">
              <a:spcAft>
                <a:spcPts val="0"/>
              </a:spcAft>
              <a:buFont typeface="Arial" pitchFamily="34" charset="0"/>
              <a:buChar char="–"/>
              <a:defRPr/>
            </a:pPr>
            <a:r>
              <a:rPr lang="en-GB" dirty="0" smtClean="0"/>
              <a:t>Who we talk to:</a:t>
            </a:r>
          </a:p>
          <a:p>
            <a:pPr lvl="2" eaLnBrk="1" fontAlgn="auto" hangingPunct="1">
              <a:spcAft>
                <a:spcPts val="0"/>
              </a:spcAft>
              <a:buFont typeface="Arial" pitchFamily="34" charset="0"/>
              <a:buChar char="•"/>
              <a:defRPr/>
            </a:pPr>
            <a:r>
              <a:rPr lang="en-GB" dirty="0" smtClean="0"/>
              <a:t>Staff, undergraduates, postgraduates, post-doc researchers</a:t>
            </a:r>
          </a:p>
          <a:p>
            <a:pPr lvl="1" eaLnBrk="1" fontAlgn="auto" hangingPunct="1">
              <a:spcAft>
                <a:spcPts val="0"/>
              </a:spcAft>
              <a:buFont typeface="Arial" pitchFamily="34" charset="0"/>
              <a:buChar char="–"/>
              <a:defRPr/>
            </a:pPr>
            <a:r>
              <a:rPr lang="en-GB" dirty="0" smtClean="0"/>
              <a:t>What we offer:</a:t>
            </a:r>
          </a:p>
          <a:p>
            <a:pPr lvl="2" eaLnBrk="1" fontAlgn="auto" hangingPunct="1">
              <a:spcAft>
                <a:spcPts val="0"/>
              </a:spcAft>
              <a:buFont typeface="Arial" pitchFamily="34" charset="0"/>
              <a:buChar char="•"/>
              <a:defRPr/>
            </a:pPr>
            <a:r>
              <a:rPr lang="en-GB" dirty="0" smtClean="0"/>
              <a:t>One-to-one peer-tutoring in writing</a:t>
            </a:r>
          </a:p>
          <a:p>
            <a:pPr lvl="2" eaLnBrk="1" fontAlgn="auto" hangingPunct="1">
              <a:spcAft>
                <a:spcPts val="0"/>
              </a:spcAft>
              <a:buFont typeface="Arial" pitchFamily="34" charset="0"/>
              <a:buChar char="•"/>
              <a:defRPr/>
            </a:pPr>
            <a:r>
              <a:rPr lang="en-GB" dirty="0" smtClean="0"/>
              <a:t>Workshops on writing from the Writing Centre</a:t>
            </a:r>
          </a:p>
          <a:p>
            <a:pPr lvl="2" eaLnBrk="1" fontAlgn="auto" hangingPunct="1">
              <a:spcAft>
                <a:spcPts val="0"/>
              </a:spcAft>
              <a:buFont typeface="Arial" pitchFamily="34" charset="0"/>
              <a:buChar char="•"/>
              <a:defRPr/>
            </a:pPr>
            <a:r>
              <a:rPr lang="en-GB" dirty="0" smtClean="0"/>
              <a:t>Workshops in modules or as supplements to modules</a:t>
            </a:r>
          </a:p>
          <a:p>
            <a:pPr lvl="2" eaLnBrk="1" fontAlgn="auto" hangingPunct="1">
              <a:spcAft>
                <a:spcPts val="0"/>
              </a:spcAft>
              <a:buFont typeface="Arial" pitchFamily="34" charset="0"/>
              <a:buChar char="•"/>
              <a:defRPr/>
            </a:pPr>
            <a:r>
              <a:rPr lang="en-GB" dirty="0" smtClean="0"/>
              <a:t>Writing in Disciplines and Writing to Learn initiatives</a:t>
            </a:r>
          </a:p>
          <a:p>
            <a:pPr lvl="2" eaLnBrk="1" fontAlgn="auto" hangingPunct="1">
              <a:spcAft>
                <a:spcPts val="0"/>
              </a:spcAft>
              <a:buFont typeface="Arial" pitchFamily="34" charset="0"/>
              <a:buChar char="•"/>
              <a:defRPr/>
            </a:pPr>
            <a:r>
              <a:rPr lang="en-GB" dirty="0" smtClean="0"/>
              <a:t>Writers’ Group facilitation</a:t>
            </a:r>
          </a:p>
          <a:p>
            <a:pPr lvl="2" eaLnBrk="1" fontAlgn="auto" hangingPunct="1">
              <a:spcAft>
                <a:spcPts val="0"/>
              </a:spcAft>
              <a:buFont typeface="Arial" pitchFamily="34" charset="0"/>
              <a:buChar char="•"/>
              <a:defRPr/>
            </a:pPr>
            <a:r>
              <a:rPr lang="en-GB" dirty="0" smtClean="0"/>
              <a:t>Modules on Writing</a:t>
            </a:r>
          </a:p>
          <a:p>
            <a:pPr lvl="2" eaLnBrk="1" fontAlgn="auto" hangingPunct="1">
              <a:spcAft>
                <a:spcPts val="0"/>
              </a:spcAft>
              <a:buFont typeface="Arial" pitchFamily="34" charset="0"/>
              <a:buChar char="•"/>
              <a:defRPr/>
            </a:pPr>
            <a:r>
              <a:rPr lang="en-GB" dirty="0" smtClean="0"/>
              <a:t>Training the </a:t>
            </a:r>
            <a:r>
              <a:rPr lang="en-GB" dirty="0"/>
              <a:t>T</a:t>
            </a:r>
            <a:r>
              <a:rPr lang="en-GB" dirty="0" smtClean="0"/>
              <a:t>rainers Workshops </a:t>
            </a:r>
          </a:p>
          <a:p>
            <a:pPr lvl="1" eaLnBrk="1" fontAlgn="auto" hangingPunct="1">
              <a:spcAft>
                <a:spcPts val="0"/>
              </a:spcAft>
              <a:buFont typeface="Arial" pitchFamily="34" charset="0"/>
              <a:buChar char="–"/>
              <a:defRPr/>
            </a:pP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GB" sz="3600" smtClean="0"/>
              <a:t>‘Whole-institution’ strategy for writing development: CAW as a strategic priority within the University</a:t>
            </a:r>
          </a:p>
        </p:txBody>
      </p:sp>
      <p:pic>
        <p:nvPicPr>
          <p:cNvPr id="39938" name="Picture 2" descr="H:\keynote LSBU Dec. 2011\CAW Photos\Original Sign, Centre for Academic Writing, Coventry University, Coventry , England (photo credit, Ray Summers, Coventry University).JPG"/>
          <p:cNvPicPr>
            <a:picLocks noGrp="1" noChangeAspect="1" noChangeArrowheads="1"/>
          </p:cNvPicPr>
          <p:nvPr>
            <p:ph idx="1"/>
          </p:nvPr>
        </p:nvPicPr>
        <p:blipFill>
          <a:blip r:embed="rId3"/>
          <a:srcRect/>
          <a:stretch>
            <a:fillRect/>
          </a:stretch>
        </p:blipFill>
        <p:spPr>
          <a:xfrm>
            <a:off x="1524000" y="1776413"/>
            <a:ext cx="6705600" cy="4471987"/>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GB" sz="3600" b="1" smtClean="0"/>
              <a:t>A Continuum of Writing Development</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None/>
              <a:defRPr/>
            </a:pPr>
            <a:r>
              <a:rPr lang="en-GB" dirty="0" smtClean="0">
                <a:latin typeface="+mj-lt"/>
              </a:rPr>
              <a:t>	Educators and educational managers should view the development of students’ writing skills as a progression on a continuum that spans the move from schools and further education into higher education, and continues throughout a student’s degree course.</a:t>
            </a:r>
            <a:endParaRPr lang="en-GB" dirty="0">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5867400" y="1295400"/>
            <a:ext cx="2743200" cy="3505200"/>
          </a:xfrm>
        </p:spPr>
        <p:txBody>
          <a:bodyPr/>
          <a:lstStyle/>
          <a:p>
            <a:pPr eaLnBrk="1" hangingPunct="1"/>
            <a:r>
              <a:rPr lang="en-GB" sz="2800" smtClean="0"/>
              <a:t>Students working on their writing next to the Centre for Academic Writing, Coventry University</a:t>
            </a:r>
          </a:p>
        </p:txBody>
      </p:sp>
      <p:sp>
        <p:nvSpPr>
          <p:cNvPr id="44034" name="Picture Placeholder 2"/>
          <p:cNvSpPr>
            <a:spLocks noGrp="1"/>
          </p:cNvSpPr>
          <p:nvPr>
            <p:ph type="pic" idx="1"/>
          </p:nvPr>
        </p:nvSpPr>
        <p:spPr>
          <a:xfrm>
            <a:off x="-152400" y="0"/>
            <a:ext cx="5715000" cy="6858000"/>
          </a:xfrm>
        </p:spPr>
      </p:sp>
      <p:sp>
        <p:nvSpPr>
          <p:cNvPr id="4" name="Text Placeholder 3"/>
          <p:cNvSpPr>
            <a:spLocks noGrp="1"/>
          </p:cNvSpPr>
          <p:nvPr>
            <p:ph type="body" sz="half" idx="2"/>
          </p:nvPr>
        </p:nvSpPr>
        <p:spPr>
          <a:xfrm>
            <a:off x="5638800" y="5105400"/>
            <a:ext cx="3124200" cy="1219200"/>
          </a:xfrm>
        </p:spPr>
        <p:txBody>
          <a:bodyPr rtlCol="0">
            <a:normAutofit/>
          </a:bodyPr>
          <a:lstStyle/>
          <a:p>
            <a:pPr eaLnBrk="1" fontAlgn="auto" hangingPunct="1">
              <a:spcAft>
                <a:spcPts val="0"/>
              </a:spcAft>
              <a:buFont typeface="Arial" pitchFamily="34" charset="0"/>
              <a:buNone/>
              <a:defRPr/>
            </a:pPr>
            <a:endParaRPr lang="en-GB" sz="2400" b="1" dirty="0">
              <a:latin typeface="+mj-lt"/>
            </a:endParaRPr>
          </a:p>
        </p:txBody>
      </p:sp>
      <p:pic>
        <p:nvPicPr>
          <p:cNvPr id="44036" name="Picture 2" descr="H:\keynote LSBU Dec. 2011\CAW Photos\Students outside CAW.jpg"/>
          <p:cNvPicPr>
            <a:picLocks noChangeAspect="1" noChangeArrowheads="1"/>
          </p:cNvPicPr>
          <p:nvPr/>
        </p:nvPicPr>
        <p:blipFill>
          <a:blip r:embed="rId3"/>
          <a:srcRect/>
          <a:stretch>
            <a:fillRect/>
          </a:stretch>
        </p:blipFill>
        <p:spPr bwMode="auto">
          <a:xfrm>
            <a:off x="-152400" y="0"/>
            <a:ext cx="533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GB" sz="3600" smtClean="0"/>
              <a:t>Centre for Academic Writing </a:t>
            </a:r>
            <a:br>
              <a:rPr lang="en-GB" sz="3600" smtClean="0"/>
            </a:br>
            <a:r>
              <a:rPr lang="en-GB" sz="3600" smtClean="0"/>
              <a:t>reception area &amp; tutoring rooms</a:t>
            </a:r>
          </a:p>
        </p:txBody>
      </p:sp>
      <p:pic>
        <p:nvPicPr>
          <p:cNvPr id="46082" name="Picture 2" descr="H:\keynote LSBU Dec. 2011\CAW Photos\IMG_1473.JPG"/>
          <p:cNvPicPr>
            <a:picLocks noGrp="1" noChangeAspect="1" noChangeArrowheads="1"/>
          </p:cNvPicPr>
          <p:nvPr>
            <p:ph idx="1"/>
          </p:nvPr>
        </p:nvPicPr>
        <p:blipFill>
          <a:blip r:embed="rId3"/>
          <a:srcRect/>
          <a:stretch>
            <a:fillRect/>
          </a:stretch>
        </p:blipFill>
        <p:spPr>
          <a:xfrm>
            <a:off x="1177925" y="1600200"/>
            <a:ext cx="6788150" cy="4525963"/>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3"/>
          <p:cNvSpPr>
            <a:spLocks noGrp="1"/>
          </p:cNvSpPr>
          <p:nvPr>
            <p:ph type="title"/>
          </p:nvPr>
        </p:nvSpPr>
        <p:spPr/>
        <p:txBody>
          <a:bodyPr/>
          <a:lstStyle/>
          <a:p>
            <a:pPr eaLnBrk="1" hangingPunct="1"/>
            <a:r>
              <a:rPr lang="en-GB" sz="3600" b="1" smtClean="0"/>
              <a:t>‘</a:t>
            </a:r>
            <a:r>
              <a:rPr lang="en-GB" sz="3600" b="1" i="1" smtClean="0"/>
              <a:t>to enable students to become independent writers’</a:t>
            </a:r>
            <a:endParaRPr lang="en-GB" sz="3600" b="1" smtClean="0"/>
          </a:p>
        </p:txBody>
      </p:sp>
      <p:sp>
        <p:nvSpPr>
          <p:cNvPr id="5" name="Content Placeholder 4"/>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GB" dirty="0" smtClean="0">
                <a:latin typeface="+mj-lt"/>
              </a:rPr>
              <a:t>20-minute bookable-on-the-day writing tutorials</a:t>
            </a:r>
          </a:p>
          <a:p>
            <a:pPr eaLnBrk="1" fontAlgn="auto" hangingPunct="1">
              <a:spcAft>
                <a:spcPts val="0"/>
              </a:spcAft>
              <a:buFont typeface="Arial" pitchFamily="34" charset="0"/>
              <a:buChar char="•"/>
              <a:defRPr/>
            </a:pPr>
            <a:r>
              <a:rPr lang="en-GB" dirty="0" smtClean="0">
                <a:latin typeface="+mj-lt"/>
              </a:rPr>
              <a:t>50-minute bookable-in-advance writing tutorials</a:t>
            </a:r>
          </a:p>
          <a:p>
            <a:pPr eaLnBrk="1" fontAlgn="auto" hangingPunct="1">
              <a:spcAft>
                <a:spcPts val="0"/>
              </a:spcAft>
              <a:buFont typeface="Arial" pitchFamily="34" charset="0"/>
              <a:buChar char="•"/>
              <a:defRPr/>
            </a:pPr>
            <a:r>
              <a:rPr lang="en-GB" dirty="0" smtClean="0">
                <a:latin typeface="+mj-lt"/>
              </a:rPr>
              <a:t>Undergraduate and postgraduate workshops on common writing topics</a:t>
            </a:r>
          </a:p>
          <a:p>
            <a:pPr eaLnBrk="1" fontAlgn="auto" hangingPunct="1">
              <a:spcAft>
                <a:spcPts val="0"/>
              </a:spcAft>
              <a:buFont typeface="Arial" pitchFamily="34" charset="0"/>
              <a:buChar char="•"/>
              <a:defRPr/>
            </a:pPr>
            <a:r>
              <a:rPr lang="en-GB" dirty="0" smtClean="0">
                <a:latin typeface="+mj-lt"/>
              </a:rPr>
              <a:t>‘protected writing time’ (‘drop in and write’) sessions</a:t>
            </a:r>
          </a:p>
          <a:p>
            <a:pPr eaLnBrk="1" fontAlgn="auto" hangingPunct="1">
              <a:spcAft>
                <a:spcPts val="0"/>
              </a:spcAft>
              <a:buFont typeface="Arial" pitchFamily="34" charset="0"/>
              <a:buChar char="•"/>
              <a:defRPr/>
            </a:pPr>
            <a:r>
              <a:rPr lang="en-GB" dirty="0" smtClean="0">
                <a:latin typeface="+mj-lt"/>
              </a:rPr>
              <a:t>3rd Yr Dissertation Writing Sessions</a:t>
            </a:r>
          </a:p>
          <a:p>
            <a:pPr eaLnBrk="1" fontAlgn="auto" hangingPunct="1">
              <a:spcAft>
                <a:spcPts val="0"/>
              </a:spcAft>
              <a:buFont typeface="Arial" pitchFamily="34" charset="0"/>
              <a:buChar char="•"/>
              <a:defRPr/>
            </a:pPr>
            <a:r>
              <a:rPr lang="en-GB" dirty="0" smtClean="0">
                <a:latin typeface="+mj-lt"/>
              </a:rPr>
              <a:t>Postgraduate ‘Active Writing Sessions’</a:t>
            </a:r>
          </a:p>
          <a:p>
            <a:pPr eaLnBrk="1" fontAlgn="auto" hangingPunct="1">
              <a:spcAft>
                <a:spcPts val="0"/>
              </a:spcAft>
              <a:buFont typeface="Arial" pitchFamily="34" charset="0"/>
              <a:buChar char="•"/>
              <a:defRPr/>
            </a:pPr>
            <a:r>
              <a:rPr lang="en-GB" dirty="0" err="1" smtClean="0">
                <a:latin typeface="+mj-lt"/>
              </a:rPr>
              <a:t>Add+Vantage</a:t>
            </a:r>
            <a:r>
              <a:rPr lang="en-GB" dirty="0" smtClean="0">
                <a:latin typeface="+mj-lt"/>
              </a:rPr>
              <a:t> modules (dedicated credit-bearing Academic Writing modules) </a:t>
            </a:r>
          </a:p>
          <a:p>
            <a:pPr eaLnBrk="1" fontAlgn="auto" hangingPunct="1">
              <a:spcAft>
                <a:spcPts val="0"/>
              </a:spcAft>
              <a:buFont typeface="Arial" pitchFamily="34" charset="0"/>
              <a:buChar char="•"/>
              <a:defRPr/>
            </a:pPr>
            <a:r>
              <a:rPr lang="en-GB" dirty="0" smtClean="0">
                <a:latin typeface="+mj-lt"/>
              </a:rPr>
              <a:t>‘Writing for Scholarly Publication’ Masters module</a:t>
            </a:r>
          </a:p>
          <a:p>
            <a:pPr eaLnBrk="1" fontAlgn="auto" hangingPunct="1">
              <a:spcAft>
                <a:spcPts val="0"/>
              </a:spcAft>
              <a:buFont typeface="Arial" pitchFamily="34" charset="0"/>
              <a:buChar char="•"/>
              <a:defRPr/>
            </a:pPr>
            <a:r>
              <a:rPr lang="en-GB" dirty="0" smtClean="0">
                <a:latin typeface="+mj-lt"/>
              </a:rPr>
              <a:t>CU Harvard Reference Style</a:t>
            </a:r>
            <a:endParaRPr lang="en-GB" dirty="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8"/>
          <p:cNvSpPr>
            <a:spLocks noGrp="1"/>
          </p:cNvSpPr>
          <p:nvPr>
            <p:ph type="title"/>
          </p:nvPr>
        </p:nvSpPr>
        <p:spPr>
          <a:xfrm>
            <a:off x="7086600" y="1066800"/>
            <a:ext cx="1905000" cy="1905000"/>
          </a:xfrm>
        </p:spPr>
        <p:txBody>
          <a:bodyPr/>
          <a:lstStyle/>
          <a:p>
            <a:pPr eaLnBrk="1" hangingPunct="1"/>
            <a:r>
              <a:rPr lang="en-GB" sz="2800" smtClean="0"/>
              <a:t>CU Harvard Reference Guide and Glossary</a:t>
            </a:r>
          </a:p>
        </p:txBody>
      </p:sp>
      <p:pic>
        <p:nvPicPr>
          <p:cNvPr id="50178" name="Picture 4"/>
          <p:cNvPicPr>
            <a:picLocks noGrp="1" noChangeAspect="1" noChangeArrowheads="1"/>
          </p:cNvPicPr>
          <p:nvPr>
            <p:ph type="pic" idx="1"/>
          </p:nvPr>
        </p:nvPicPr>
        <p:blipFill>
          <a:blip r:embed="rId3"/>
          <a:srcRect l="8333" r="8333"/>
          <a:stretch>
            <a:fillRect/>
          </a:stretch>
        </p:blipFill>
        <p:spPr>
          <a:xfrm>
            <a:off x="228600" y="304800"/>
            <a:ext cx="6650038" cy="6051550"/>
          </a:xfrm>
        </p:spPr>
      </p:pic>
      <p:sp>
        <p:nvSpPr>
          <p:cNvPr id="11" name="Text Placeholder 10"/>
          <p:cNvSpPr>
            <a:spLocks noGrp="1"/>
          </p:cNvSpPr>
          <p:nvPr>
            <p:ph type="body" sz="half" idx="2"/>
          </p:nvPr>
        </p:nvSpPr>
        <p:spPr>
          <a:xfrm>
            <a:off x="838200" y="6477000"/>
            <a:ext cx="4648200" cy="76200"/>
          </a:xfrm>
        </p:spPr>
        <p:txBody>
          <a:bodyPr rtlCol="0">
            <a:normAutofit fontScale="25000" lnSpcReduction="20000"/>
          </a:bodyPr>
          <a:lstStyle/>
          <a:p>
            <a:pPr eaLnBrk="1" fontAlgn="auto" hangingPunct="1">
              <a:spcAft>
                <a:spcPts val="0"/>
              </a:spcAft>
              <a:buFont typeface="Arial" pitchFamily="34" charset="0"/>
              <a:buNone/>
              <a:defRPr/>
            </a:pPr>
            <a:endParaRPr lang="en-GB" sz="2400" b="1"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1435100" y="274638"/>
            <a:ext cx="7499350" cy="1096962"/>
          </a:xfrm>
        </p:spPr>
        <p:txBody>
          <a:bodyPr/>
          <a:lstStyle/>
          <a:p>
            <a:pPr eaLnBrk="1" hangingPunct="1"/>
            <a:r>
              <a:rPr lang="en-GB" sz="3600" smtClean="0"/>
              <a:t>Coventry Online writing lab (COWL) </a:t>
            </a:r>
            <a:br>
              <a:rPr lang="en-GB" sz="3600" smtClean="0"/>
            </a:br>
            <a:r>
              <a:rPr lang="en-GB" sz="3600" smtClean="0"/>
              <a:t>in Moodle</a:t>
            </a:r>
          </a:p>
        </p:txBody>
      </p:sp>
      <p:pic>
        <p:nvPicPr>
          <p:cNvPr id="52226" name="Picture 2"/>
          <p:cNvPicPr>
            <a:picLocks noGrp="1" noChangeAspect="1" noChangeArrowheads="1"/>
          </p:cNvPicPr>
          <p:nvPr>
            <p:ph idx="1"/>
          </p:nvPr>
        </p:nvPicPr>
        <p:blipFill>
          <a:blip r:embed="rId3"/>
          <a:srcRect/>
          <a:stretch>
            <a:fillRect/>
          </a:stretch>
        </p:blipFill>
        <p:spPr>
          <a:xfrm>
            <a:off x="1219200" y="1371600"/>
            <a:ext cx="7620000" cy="51816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85800" y="274638"/>
            <a:ext cx="8153400" cy="1477962"/>
          </a:xfrm>
        </p:spPr>
        <p:txBody>
          <a:bodyPr/>
          <a:lstStyle/>
          <a:p>
            <a:pPr eaLnBrk="1" hangingPunct="1"/>
            <a:r>
              <a:rPr lang="en-GB" sz="3200" b="1" i="1" smtClean="0"/>
              <a:t>‘to equip academic staff in all disciplines to achieve their full potential as </a:t>
            </a:r>
            <a:r>
              <a:rPr lang="en-GB" sz="3200" b="1" i="1" u="sng" smtClean="0"/>
              <a:t>teachers</a:t>
            </a:r>
            <a:r>
              <a:rPr lang="en-GB" sz="3200" b="1" i="1" smtClean="0"/>
              <a:t> of scholarly writing</a:t>
            </a:r>
            <a:r>
              <a:rPr lang="en-GB" sz="3200" b="1" smtClean="0"/>
              <a:t>’</a:t>
            </a:r>
          </a:p>
        </p:txBody>
      </p:sp>
      <p:sp>
        <p:nvSpPr>
          <p:cNvPr id="3" name="Content Placeholder 2"/>
          <p:cNvSpPr>
            <a:spLocks noGrp="1"/>
          </p:cNvSpPr>
          <p:nvPr>
            <p:ph idx="1"/>
          </p:nvPr>
        </p:nvSpPr>
        <p:spPr>
          <a:xfrm>
            <a:off x="1295400" y="2133600"/>
            <a:ext cx="7543800" cy="4340225"/>
          </a:xfrm>
        </p:spPr>
        <p:txBody>
          <a:bodyPr rtlCol="0">
            <a:normAutofit/>
          </a:bodyPr>
          <a:lstStyle/>
          <a:p>
            <a:pPr eaLnBrk="1" fontAlgn="auto" hangingPunct="1">
              <a:spcAft>
                <a:spcPts val="0"/>
              </a:spcAft>
              <a:buFont typeface="Arial" pitchFamily="34" charset="0"/>
              <a:buNone/>
              <a:defRPr/>
            </a:pPr>
            <a:endParaRPr lang="en-GB" dirty="0" smtClean="0">
              <a:latin typeface="+mj-lt"/>
            </a:endParaRPr>
          </a:p>
          <a:p>
            <a:pPr eaLnBrk="1" fontAlgn="auto" hangingPunct="1">
              <a:spcAft>
                <a:spcPts val="0"/>
              </a:spcAft>
              <a:buFont typeface="Arial" pitchFamily="34" charset="0"/>
              <a:buChar char="•"/>
              <a:defRPr/>
            </a:pPr>
            <a:r>
              <a:rPr lang="en-GB" sz="3600" dirty="0" smtClean="0">
                <a:latin typeface="+mj-lt"/>
              </a:rPr>
              <a:t>Teaching ‘Writing in the Disciplines’ (</a:t>
            </a:r>
            <a:r>
              <a:rPr lang="en-GB" sz="3600" dirty="0" err="1" smtClean="0">
                <a:latin typeface="+mj-lt"/>
              </a:rPr>
              <a:t>WiD</a:t>
            </a:r>
            <a:r>
              <a:rPr lang="en-GB" sz="3600" dirty="0" smtClean="0">
                <a:latin typeface="+mj-lt"/>
              </a:rPr>
              <a:t>)</a:t>
            </a:r>
          </a:p>
          <a:p>
            <a:pPr eaLnBrk="1" fontAlgn="auto" hangingPunct="1">
              <a:spcAft>
                <a:spcPts val="0"/>
              </a:spcAft>
              <a:buFont typeface="Arial" pitchFamily="34" charset="0"/>
              <a:buChar char="•"/>
              <a:defRPr/>
            </a:pPr>
            <a:endParaRPr lang="en-GB" sz="3600" dirty="0" smtClean="0">
              <a:latin typeface="+mj-lt"/>
            </a:endParaRPr>
          </a:p>
          <a:p>
            <a:pPr eaLnBrk="1" fontAlgn="auto" hangingPunct="1">
              <a:spcAft>
                <a:spcPts val="0"/>
              </a:spcAft>
              <a:buFont typeface="Arial" pitchFamily="34" charset="0"/>
              <a:buChar char="•"/>
              <a:defRPr/>
            </a:pPr>
            <a:r>
              <a:rPr lang="en-GB" sz="3600" dirty="0" smtClean="0">
                <a:latin typeface="+mj-lt"/>
              </a:rPr>
              <a:t>Supporting ‘Writing Across the Curriculum’ (WAC) with writing strategies</a:t>
            </a:r>
          </a:p>
          <a:p>
            <a:pPr eaLnBrk="1" fontAlgn="auto" hangingPunct="1">
              <a:spcAft>
                <a:spcPts val="0"/>
              </a:spcAft>
              <a:buFont typeface="Arial" pitchFamily="34" charset="0"/>
              <a:buNone/>
              <a:defRPr/>
            </a:pP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GB" smtClean="0"/>
              <a:t>Attributes of Graduate Writers</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GB" dirty="0" smtClean="0"/>
              <a:t>A fundamental, reasoned, even researched,  understanding of the goal of their communication</a:t>
            </a:r>
          </a:p>
          <a:p>
            <a:pPr eaLnBrk="1" fontAlgn="auto" hangingPunct="1">
              <a:spcAft>
                <a:spcPts val="0"/>
              </a:spcAft>
              <a:buFont typeface="Arial" pitchFamily="34" charset="0"/>
              <a:buChar char="•"/>
              <a:defRPr/>
            </a:pPr>
            <a:r>
              <a:rPr lang="en-GB" dirty="0" smtClean="0"/>
              <a:t>A critical awareness of their own research and writing processes</a:t>
            </a:r>
          </a:p>
          <a:p>
            <a:pPr eaLnBrk="1" fontAlgn="auto" hangingPunct="1">
              <a:spcAft>
                <a:spcPts val="0"/>
              </a:spcAft>
              <a:buFont typeface="Arial" pitchFamily="34" charset="0"/>
              <a:buChar char="•"/>
              <a:defRPr/>
            </a:pPr>
            <a:r>
              <a:rPr lang="en-GB" dirty="0" smtClean="0"/>
              <a:t>The ability to evaluate how language is functioning to make meaning beyond mere denotation </a:t>
            </a:r>
          </a:p>
          <a:p>
            <a:pPr eaLnBrk="1" fontAlgn="auto" hangingPunct="1">
              <a:spcAft>
                <a:spcPts val="0"/>
              </a:spcAft>
              <a:buFont typeface="Arial" pitchFamily="34" charset="0"/>
              <a:buChar char="•"/>
              <a:defRPr/>
            </a:pPr>
            <a:r>
              <a:rPr lang="en-GB" dirty="0" smtClean="0"/>
              <a:t>A critical awareness of audience expectations and preferences and how to write for multiple audiences, sometimes within the same text</a:t>
            </a:r>
          </a:p>
          <a:p>
            <a:pPr eaLnBrk="1" fontAlgn="auto" hangingPunct="1">
              <a:spcAft>
                <a:spcPts val="0"/>
              </a:spcAft>
              <a:buFont typeface="Arial" pitchFamily="34" charset="0"/>
              <a:buChar char="•"/>
              <a:defRPr/>
            </a:pPr>
            <a:r>
              <a:rPr lang="en-GB" dirty="0" smtClean="0"/>
              <a:t>That form and content choices mark a writer as either belonging or not being recognised as belonging to a particular disciplinary community of practice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7" name="Rectangle 2"/>
          <p:cNvSpPr>
            <a:spLocks noGrp="1" noChangeArrowheads="1"/>
          </p:cNvSpPr>
          <p:nvPr>
            <p:ph type="title"/>
          </p:nvPr>
        </p:nvSpPr>
        <p:spPr/>
        <p:txBody>
          <a:bodyPr/>
          <a:lstStyle/>
          <a:p>
            <a:pPr algn="ctr" eaLnBrk="1" hangingPunct="1"/>
            <a:r>
              <a:rPr lang="en-IE" smtClean="0"/>
              <a:t>Activity: </a:t>
            </a:r>
            <a:br>
              <a:rPr lang="en-IE" smtClean="0"/>
            </a:br>
            <a:r>
              <a:rPr lang="en-IE" smtClean="0"/>
              <a:t>Organization of Information </a:t>
            </a:r>
            <a:endParaRPr lang="en-GB" smtClean="0"/>
          </a:p>
        </p:txBody>
      </p:sp>
      <p:sp>
        <p:nvSpPr>
          <p:cNvPr id="8195" name="Rectangle 3"/>
          <p:cNvSpPr>
            <a:spLocks noGrp="1" noChangeArrowheads="1"/>
          </p:cNvSpPr>
          <p:nvPr>
            <p:ph type="body" idx="1"/>
          </p:nvPr>
        </p:nvSpPr>
        <p:spPr/>
        <p:txBody>
          <a:bodyPr/>
          <a:lstStyle/>
          <a:p>
            <a:pPr eaLnBrk="1" hangingPunct="1"/>
            <a:r>
              <a:rPr lang="en-IE" smtClean="0"/>
              <a:t>What is each sentence about? </a:t>
            </a:r>
          </a:p>
          <a:p>
            <a:pPr eaLnBrk="1" hangingPunct="1"/>
            <a:r>
              <a:rPr lang="en-IE" smtClean="0"/>
              <a:t>What is each paragraph about?</a:t>
            </a:r>
          </a:p>
          <a:p>
            <a:pPr eaLnBrk="1" hangingPunct="1"/>
            <a:r>
              <a:rPr lang="en-IE" smtClean="0"/>
              <a:t>How is the information organized?</a:t>
            </a:r>
          </a:p>
          <a:p>
            <a:pPr eaLnBrk="1" hangingPunct="1"/>
            <a:r>
              <a:rPr lang="en-IE" smtClean="0"/>
              <a:t>Information usually moves from </a:t>
            </a:r>
            <a:r>
              <a:rPr lang="en-IE" b="1" i="1" smtClean="0"/>
              <a:t>given</a:t>
            </a:r>
            <a:r>
              <a:rPr lang="en-IE" smtClean="0"/>
              <a:t> information to </a:t>
            </a:r>
            <a:r>
              <a:rPr lang="en-IE" b="1" i="1" smtClean="0"/>
              <a:t>new</a:t>
            </a:r>
            <a:r>
              <a:rPr lang="en-IE" smtClean="0"/>
              <a:t> information, providing context for the new information.</a:t>
            </a:r>
          </a:p>
          <a:p>
            <a:pPr eaLnBrk="1" hangingPunct="1"/>
            <a:r>
              <a:rPr lang="en-IE" smtClean="0"/>
              <a:t>Exercise: Rewrite the paragraph graphed for given and new information in your colour-coded feedback so that it is more clear what your paragraph is about.. </a:t>
            </a:r>
            <a:endParaRPr lang="en-GB" smtClean="0"/>
          </a:p>
        </p:txBody>
      </p:sp>
      <p:graphicFrame>
        <p:nvGraphicFramePr>
          <p:cNvPr id="6238" name="Object 94">
            <a:hlinkClick r:id="" action="ppaction://ole?verb=1"/>
          </p:cNvPr>
          <p:cNvGraphicFramePr>
            <a:graphicFrameLocks noChangeAspect="1"/>
          </p:cNvGraphicFramePr>
          <p:nvPr/>
        </p:nvGraphicFramePr>
        <p:xfrm>
          <a:off x="7596188" y="2205038"/>
          <a:ext cx="914400" cy="771525"/>
        </p:xfrm>
        <a:graphic>
          <a:graphicData uri="http://schemas.openxmlformats.org/presentationml/2006/ole">
            <p:oleObj spid="_x0000_s6238" name="Document" showAsIcon="1" r:id="rId4" imgW="914400" imgH="771480" progId="Word.Document.8">
              <p:link updateAutomatic="1"/>
            </p:oleObj>
          </a:graphicData>
        </a:graphic>
      </p:graphicFrame>
      <p:graphicFrame>
        <p:nvGraphicFramePr>
          <p:cNvPr id="6239" name="Object 95">
            <a:hlinkClick r:id="" action="ppaction://ole?verb=1"/>
          </p:cNvPr>
          <p:cNvGraphicFramePr>
            <a:graphicFrameLocks noChangeAspect="1"/>
          </p:cNvGraphicFramePr>
          <p:nvPr/>
        </p:nvGraphicFramePr>
        <p:xfrm>
          <a:off x="7740650" y="2997200"/>
          <a:ext cx="914400" cy="771525"/>
        </p:xfrm>
        <a:graphic>
          <a:graphicData uri="http://schemas.openxmlformats.org/presentationml/2006/ole">
            <p:oleObj spid="_x0000_s6239" name="Document" showAsIcon="1" r:id="rId5" imgW="914400" imgH="771480" progId="Word.Document.8">
              <p:link updateAutomatic="1"/>
            </p:oleObj>
          </a:graphicData>
        </a:graphic>
      </p:graphicFrame>
      <p:graphicFrame>
        <p:nvGraphicFramePr>
          <p:cNvPr id="6240" name="Object 96">
            <a:hlinkClick r:id="" action="ppaction://ole?verb=0"/>
          </p:cNvPr>
          <p:cNvGraphicFramePr>
            <a:graphicFrameLocks noChangeAspect="1"/>
          </p:cNvGraphicFramePr>
          <p:nvPr/>
        </p:nvGraphicFramePr>
        <p:xfrm>
          <a:off x="6588125" y="1628775"/>
          <a:ext cx="914400" cy="771525"/>
        </p:xfrm>
        <a:graphic>
          <a:graphicData uri="http://schemas.openxmlformats.org/presentationml/2006/ole">
            <p:oleObj spid="_x0000_s6240" name="Document" showAsIcon="1" r:id="rId6" imgW="914400" imgH="771480" progId="Word.Document.8">
              <p:link updateAutomatic="1"/>
            </p:oleObj>
          </a:graphicData>
        </a:graphic>
      </p:graphicFrame>
      <p:graphicFrame>
        <p:nvGraphicFramePr>
          <p:cNvPr id="6246" name="Object 102">
            <a:hlinkClick r:id="" action="ppaction://ole?verb=1"/>
          </p:cNvPr>
          <p:cNvGraphicFramePr>
            <a:graphicFrameLocks noChangeAspect="1"/>
          </p:cNvGraphicFramePr>
          <p:nvPr/>
        </p:nvGraphicFramePr>
        <p:xfrm>
          <a:off x="7596188" y="3933825"/>
          <a:ext cx="914400" cy="714375"/>
        </p:xfrm>
        <a:graphic>
          <a:graphicData uri="http://schemas.openxmlformats.org/presentationml/2006/ole">
            <p:oleObj spid="_x0000_s6246" name="Document" showAsIcon="1" r:id="rId7" imgW="914400" imgH="714240" progId="Word.Document.8">
              <p:link updateAutomatic="1"/>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1550</Words>
  <Application>Microsoft Office PowerPoint</Application>
  <PresentationFormat>On-screen Show (4:3)</PresentationFormat>
  <Paragraphs>147</Paragraphs>
  <Slides>16</Slides>
  <Notes>16</Notes>
  <HiddenSlides>0</HiddenSlides>
  <MMClips>0</MMClips>
  <ScaleCrop>false</ScaleCrop>
  <HeadingPairs>
    <vt:vector size="8" baseType="variant">
      <vt:variant>
        <vt:lpstr>Fonts Used</vt:lpstr>
      </vt:variant>
      <vt:variant>
        <vt:i4>4</vt:i4>
      </vt:variant>
      <vt:variant>
        <vt:lpstr>Design Template</vt:lpstr>
      </vt:variant>
      <vt:variant>
        <vt:i4>13</vt:i4>
      </vt:variant>
      <vt:variant>
        <vt:lpstr>Links</vt:lpstr>
      </vt:variant>
      <vt:variant>
        <vt:i4>4</vt:i4>
      </vt:variant>
      <vt:variant>
        <vt:lpstr>Slide Titles</vt:lpstr>
      </vt:variant>
      <vt:variant>
        <vt:i4>16</vt:i4>
      </vt:variant>
    </vt:vector>
  </HeadingPairs>
  <TitlesOfParts>
    <vt:vector size="37" baseType="lpstr">
      <vt:lpstr>Arial</vt:lpstr>
      <vt:lpstr>Calibri</vt:lpstr>
      <vt:lpstr>Times New Roman</vt:lpstr>
      <vt:lpstr>Wingdings</vt:lpstr>
      <vt:lpstr>Office Theme</vt:lpstr>
      <vt:lpstr>Layers</vt:lpstr>
      <vt:lpstr>Layers</vt:lpstr>
      <vt:lpstr>Layers</vt:lpstr>
      <vt:lpstr>Layers</vt:lpstr>
      <vt:lpstr>Layers</vt:lpstr>
      <vt:lpstr>Layers</vt:lpstr>
      <vt:lpstr>Layers</vt:lpstr>
      <vt:lpstr>Layers</vt:lpstr>
      <vt:lpstr>Layers</vt:lpstr>
      <vt:lpstr>Layers</vt:lpstr>
      <vt:lpstr>Layers</vt:lpstr>
      <vt:lpstr>Layers</vt:lpstr>
      <vt:lpstr>E:\Work\Conferences, Symposiums, etc\Conferences\AY2011\ALDinHE April 2012\Graduate Attributes (4)\Given Information New Information.doc</vt:lpstr>
      <vt:lpstr>E:\Work\Conferences, Symposiums, etc\Conferences\AY2011\ALDinHE April 2012\Graduate Attributes (4)\blank table.doc</vt:lpstr>
      <vt:lpstr>E:\Work\Conferences, Symposiums, etc\Conferences\AY2011\ALDinHE April 2012\Graduate Attributes (4)\comparison of clause choices.docx</vt:lpstr>
      <vt:lpstr>E:\Work\Conferences, Symposiums, etc\Conferences\AY2011\ALDinHE April 2012\Graduate Attributes (4)\worksheet2.doc</vt:lpstr>
      <vt:lpstr>Supporting Graduate Attributes through Writing Development in Coventry and in Limerick </vt:lpstr>
      <vt:lpstr>Graduate Attributes  at the University of Limerick</vt:lpstr>
      <vt:lpstr>Slide 3</vt:lpstr>
      <vt:lpstr>Direction of Initiative</vt:lpstr>
      <vt:lpstr>Writing Development, UL</vt:lpstr>
      <vt:lpstr>Writing Development, UL</vt:lpstr>
      <vt:lpstr>‘Whole-institution’ strategy for writing development: CAW as a strategic priority within the University</vt:lpstr>
      <vt:lpstr>A Continuum of Writing Development</vt:lpstr>
      <vt:lpstr>Students working on their writing next to the Centre for Academic Writing, Coventry University</vt:lpstr>
      <vt:lpstr>Centre for Academic Writing  reception area &amp; tutoring rooms</vt:lpstr>
      <vt:lpstr>‘to enable students to become independent writers’</vt:lpstr>
      <vt:lpstr>CU Harvard Reference Guide and Glossary</vt:lpstr>
      <vt:lpstr>Coventry Online writing lab (COWL)  in Moodle</vt:lpstr>
      <vt:lpstr>‘to equip academic staff in all disciplines to achieve their full potential as teachers of scholarly writing’</vt:lpstr>
      <vt:lpstr>Attributes of Graduate Writers</vt:lpstr>
      <vt:lpstr>Activity:  Organization of Information </vt:lpstr>
    </vt:vector>
  </TitlesOfParts>
  <Company>University of Limerick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ULStaff</dc:creator>
  <cp:lastModifiedBy>ULStaff</cp:lastModifiedBy>
  <cp:revision>55</cp:revision>
  <dcterms:created xsi:type="dcterms:W3CDTF">2012-03-26T10:38:39Z</dcterms:created>
  <dcterms:modified xsi:type="dcterms:W3CDTF">2012-04-02T11:37:37Z</dcterms:modified>
</cp:coreProperties>
</file>