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763" r:id="rId3"/>
    <p:sldMasterId id="2147483775" r:id="rId4"/>
    <p:sldMasterId id="2147483787" r:id="rId5"/>
  </p:sldMasterIdLst>
  <p:notesMasterIdLst>
    <p:notesMasterId r:id="rId17"/>
  </p:notesMasterIdLst>
  <p:sldIdLst>
    <p:sldId id="256" r:id="rId6"/>
    <p:sldId id="265" r:id="rId7"/>
    <p:sldId id="262" r:id="rId8"/>
    <p:sldId id="257" r:id="rId9"/>
    <p:sldId id="258" r:id="rId10"/>
    <p:sldId id="259" r:id="rId11"/>
    <p:sldId id="263" r:id="rId12"/>
    <p:sldId id="260" r:id="rId13"/>
    <p:sldId id="261" r:id="rId14"/>
    <p:sldId id="266" r:id="rId15"/>
    <p:sldId id="264" r:id="rId16"/>
  </p:sldIdLst>
  <p:sldSz cx="9144000" cy="6858000" type="screen4x3"/>
  <p:notesSz cx="6811963" cy="99425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2160" y="-102"/>
      </p:cViewPr>
      <p:guideLst>
        <p:guide orient="horz" pos="3132"/>
        <p:guide pos="214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8536" y="0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51F20-6812-46A4-8281-1A6EAAD11BB3}" type="datetimeFigureOut">
              <a:rPr lang="en-GB" smtClean="0"/>
              <a:pPr/>
              <a:t>28/06/2012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197" y="4722694"/>
            <a:ext cx="544957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8536" y="9443662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EB963-059A-49E0-A754-3DFC3189E8E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EB963-059A-49E0-A754-3DFC3189E8E1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EB963-059A-49E0-A754-3DFC3189E8E1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800" dirty="0" smtClean="0"/>
              <a:t>‘Student Voice aspect’ is of great interest in the current context of fee hike - we need to listen to the views of our customers but obviously without  compromising the academic / intellectual integrity of our course offer</a:t>
            </a:r>
          </a:p>
          <a:p>
            <a:endParaRPr lang="en-GB" sz="1800" dirty="0" smtClean="0"/>
          </a:p>
          <a:p>
            <a:r>
              <a:rPr lang="en-GB" sz="1800" dirty="0" smtClean="0"/>
              <a:t>Academics and careers professionals are heavily involved in curriculum development and review but how often do we ask students to participate in in depth reviews? This is why I wanted to run this project at UWE.</a:t>
            </a:r>
          </a:p>
          <a:p>
            <a:r>
              <a:rPr lang="en-GB" sz="1800" dirty="0" smtClean="0"/>
              <a:t> 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EB963-059A-49E0-A754-3DFC3189E8E1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Oral communication , Self management, Project management &amp; team working,  </a:t>
            </a:r>
          </a:p>
          <a:p>
            <a:r>
              <a:rPr lang="en-GB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Problem solving, Commercial awareness </a:t>
            </a:r>
          </a:p>
          <a:p>
            <a:endParaRPr lang="en-GB" sz="18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Tx/>
              <a:buChar char="-"/>
            </a:pPr>
            <a:r>
              <a:rPr lang="en-GB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Arrived at via a session on skills graduate employers want but feel are lacking, informed by HE STEM research and other surveys.</a:t>
            </a:r>
          </a:p>
          <a:p>
            <a:pPr>
              <a:buFontTx/>
              <a:buChar char="-"/>
            </a:pPr>
            <a:endParaRPr lang="en-GB" sz="18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Tx/>
              <a:buChar char="-"/>
            </a:pPr>
            <a:r>
              <a:rPr lang="en-GB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 run past the employers who agreed these were the areas to focus on.           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EB963-059A-49E0-A754-3DFC3189E8E1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92225" y="0"/>
            <a:ext cx="4227513" cy="3170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1197" y="3483629"/>
            <a:ext cx="5449570" cy="5713196"/>
          </a:xfrm>
        </p:spPr>
        <p:txBody>
          <a:bodyPr>
            <a:normAutofit fontScale="70000" lnSpcReduction="20000"/>
          </a:bodyPr>
          <a:lstStyle/>
          <a:p>
            <a:r>
              <a:rPr lang="en-GB" sz="2200" dirty="0" smtClean="0"/>
              <a:t>Examples:</a:t>
            </a:r>
          </a:p>
          <a:p>
            <a:endParaRPr lang="en-GB" sz="2200" dirty="0"/>
          </a:p>
          <a:p>
            <a:pPr lvl="0"/>
            <a:r>
              <a:rPr lang="en-GB" sz="2200" b="1" dirty="0" smtClean="0"/>
              <a:t>Communication</a:t>
            </a:r>
            <a:r>
              <a:rPr lang="en-GB" sz="2200" dirty="0" smtClean="0"/>
              <a:t>: Phone </a:t>
            </a:r>
            <a:r>
              <a:rPr lang="en-GB" sz="2200" dirty="0"/>
              <a:t>interviews choice of words is assessed (i.e. slang</a:t>
            </a:r>
            <a:r>
              <a:rPr lang="en-GB" sz="2200" dirty="0" smtClean="0"/>
              <a:t>); Group exercise:  does </a:t>
            </a:r>
            <a:r>
              <a:rPr lang="en-GB" sz="2200" dirty="0"/>
              <a:t>the person listens to others, </a:t>
            </a:r>
            <a:r>
              <a:rPr lang="en-GB" sz="2200" dirty="0" smtClean="0"/>
              <a:t>interrupt </a:t>
            </a:r>
            <a:r>
              <a:rPr lang="en-GB" sz="2200" dirty="0"/>
              <a:t>their </a:t>
            </a:r>
            <a:r>
              <a:rPr lang="en-GB" sz="2200" dirty="0" smtClean="0"/>
              <a:t>conversation?</a:t>
            </a:r>
            <a:endParaRPr lang="en-GB" sz="2200" dirty="0"/>
          </a:p>
          <a:p>
            <a:r>
              <a:rPr lang="en-GB" sz="2200" dirty="0"/>
              <a:t> </a:t>
            </a:r>
          </a:p>
          <a:p>
            <a:r>
              <a:rPr lang="en-GB" sz="2200" b="1" dirty="0" smtClean="0"/>
              <a:t>Self management: </a:t>
            </a:r>
            <a:r>
              <a:rPr lang="en-GB" sz="2200" dirty="0"/>
              <a:t> </a:t>
            </a:r>
            <a:r>
              <a:rPr lang="en-GB" sz="2200" dirty="0" smtClean="0"/>
              <a:t>Evidence </a:t>
            </a:r>
            <a:r>
              <a:rPr lang="en-GB" sz="2200" dirty="0"/>
              <a:t>of ability to manage course and extra curricular commitments </a:t>
            </a:r>
            <a:r>
              <a:rPr lang="en-GB" sz="2200" dirty="0" smtClean="0"/>
              <a:t>simultaneously; Whether any software is used to facilitate the workload</a:t>
            </a:r>
          </a:p>
          <a:p>
            <a:endParaRPr lang="en-GB" sz="2200" dirty="0" smtClean="0"/>
          </a:p>
          <a:p>
            <a:pPr lvl="0"/>
            <a:r>
              <a:rPr lang="en-GB" sz="2200" b="1" dirty="0" smtClean="0"/>
              <a:t>Project management and team working: </a:t>
            </a:r>
            <a:r>
              <a:rPr lang="en-GB" sz="2200" dirty="0"/>
              <a:t> </a:t>
            </a:r>
            <a:r>
              <a:rPr lang="en-GB" sz="2200" dirty="0" smtClean="0"/>
              <a:t>Show some understanding of underlying theory, such as fault tree analysis and resource management;  Team management –how would you approach someone that wasn’t doing their task?</a:t>
            </a:r>
          </a:p>
          <a:p>
            <a:r>
              <a:rPr lang="en-GB" sz="2200" dirty="0" smtClean="0"/>
              <a:t> </a:t>
            </a:r>
          </a:p>
          <a:p>
            <a:pPr lvl="0"/>
            <a:r>
              <a:rPr lang="en-GB" sz="2200" b="1" dirty="0" smtClean="0"/>
              <a:t>Problem solving: </a:t>
            </a:r>
            <a:r>
              <a:rPr lang="en-GB" sz="2200" dirty="0" smtClean="0"/>
              <a:t>They </a:t>
            </a:r>
            <a:r>
              <a:rPr lang="en-GB" sz="2200" dirty="0"/>
              <a:t>should have coherent and well thought out answers to questions ranging from the design of a particular solution right down to testing and comparison of the end result with the original requirements.</a:t>
            </a:r>
          </a:p>
          <a:p>
            <a:r>
              <a:rPr lang="en-GB" sz="2200" dirty="0"/>
              <a:t> </a:t>
            </a:r>
          </a:p>
          <a:p>
            <a:pPr lvl="0"/>
            <a:r>
              <a:rPr lang="en-GB" sz="2200" b="1" dirty="0" smtClean="0"/>
              <a:t>Commercial awareness: </a:t>
            </a:r>
            <a:r>
              <a:rPr lang="en-GB" sz="2200" dirty="0" smtClean="0"/>
              <a:t>Awareness </a:t>
            </a:r>
            <a:r>
              <a:rPr lang="en-GB" sz="2200" dirty="0"/>
              <a:t>of the importance of the customer to the </a:t>
            </a:r>
            <a:r>
              <a:rPr lang="en-GB" sz="2200" dirty="0" smtClean="0"/>
              <a:t>company; Share price,  </a:t>
            </a:r>
            <a:r>
              <a:rPr lang="en-GB" sz="2200" dirty="0"/>
              <a:t>company </a:t>
            </a:r>
            <a:r>
              <a:rPr lang="en-GB" sz="2200" dirty="0" smtClean="0"/>
              <a:t>acquisitions; “</a:t>
            </a:r>
            <a:r>
              <a:rPr lang="en-GB" sz="2200" dirty="0"/>
              <a:t>How long do you think it takes to develop a missile?”</a:t>
            </a:r>
          </a:p>
          <a:p>
            <a:pPr lvl="0"/>
            <a:endParaRPr lang="en-GB" dirty="0"/>
          </a:p>
          <a:p>
            <a:pPr lvl="0"/>
            <a:endParaRPr lang="en-GB" dirty="0" smtClean="0"/>
          </a:p>
          <a:p>
            <a:r>
              <a:rPr lang="en-GB" dirty="0" smtClean="0"/>
              <a:t> </a:t>
            </a:r>
          </a:p>
          <a:p>
            <a:pPr lvl="0"/>
            <a:endParaRPr lang="en-GB" dirty="0"/>
          </a:p>
          <a:p>
            <a:r>
              <a:rPr lang="en-GB" dirty="0"/>
              <a:t> </a:t>
            </a:r>
          </a:p>
          <a:p>
            <a:r>
              <a:rPr lang="en-GB" dirty="0"/>
              <a:t> </a:t>
            </a:r>
          </a:p>
          <a:p>
            <a:pPr lvl="0"/>
            <a:endParaRPr lang="en-GB" dirty="0"/>
          </a:p>
          <a:p>
            <a:r>
              <a:rPr lang="en-GB" dirty="0"/>
              <a:t> </a:t>
            </a:r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EB963-059A-49E0-A754-3DFC3189E8E1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Blue – nothing can be changed</a:t>
            </a:r>
          </a:p>
          <a:p>
            <a:r>
              <a:rPr lang="en-GB" sz="1600" dirty="0" smtClean="0"/>
              <a:t>Green – already good</a:t>
            </a:r>
          </a:p>
          <a:p>
            <a:r>
              <a:rPr lang="en-GB" sz="1600" dirty="0" smtClean="0"/>
              <a:t>Red – needs substantial improvement</a:t>
            </a:r>
          </a:p>
          <a:p>
            <a:r>
              <a:rPr lang="en-GB" sz="1600" dirty="0" smtClean="0"/>
              <a:t>Yellow – needs some improvement</a:t>
            </a:r>
          </a:p>
          <a:p>
            <a:endParaRPr lang="en-GB" sz="1600" dirty="0" smtClean="0"/>
          </a:p>
          <a:p>
            <a:r>
              <a:rPr lang="en-GB" sz="1600" dirty="0" smtClean="0"/>
              <a:t>This was fascinating for me – eavesdropping  on discussions that became quite heated at times in determining scope for soft skill development!</a:t>
            </a:r>
          </a:p>
          <a:p>
            <a:endParaRPr lang="en-GB" sz="1600" dirty="0" smtClean="0"/>
          </a:p>
          <a:p>
            <a:r>
              <a:rPr lang="en-GB" sz="1600" dirty="0" smtClean="0"/>
              <a:t>Will review recommendations at end of presentation</a:t>
            </a:r>
            <a:endParaRPr lang="en-GB" sz="1600" dirty="0"/>
          </a:p>
          <a:p>
            <a:endParaRPr lang="en-GB" sz="1600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EB963-059A-49E0-A754-3DFC3189E8E1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800" dirty="0" smtClean="0"/>
              <a:t>Smaller intake – 30 </a:t>
            </a:r>
            <a:r>
              <a:rPr lang="en-GB" sz="1800" dirty="0" err="1" smtClean="0"/>
              <a:t>vs</a:t>
            </a:r>
            <a:r>
              <a:rPr lang="en-GB" sz="1800" dirty="0" smtClean="0"/>
              <a:t> 200 students</a:t>
            </a:r>
          </a:p>
          <a:p>
            <a:endParaRPr lang="en-GB" sz="1800" dirty="0" smtClean="0"/>
          </a:p>
          <a:p>
            <a:r>
              <a:rPr lang="en-GB" sz="1800" dirty="0" smtClean="0"/>
              <a:t>Loved the vague answers example – image of them playing 20 questions in the labs comes to mind!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EB963-059A-49E0-A754-3DFC3189E8E1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smtClean="0"/>
              <a:t>Job profiles detailing the key skills required for that specific role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6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smtClean="0"/>
              <a:t>Piece of reflective writing – students found this and the blog the most difficult aspect of the project</a:t>
            </a:r>
          </a:p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EB963-059A-49E0-A754-3DFC3189E8E1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Group projects mirror workplace practice and should build commercial awareness as well.</a:t>
            </a:r>
          </a:p>
          <a:p>
            <a:endParaRPr lang="en-GB" sz="1600" dirty="0" smtClean="0"/>
          </a:p>
          <a:p>
            <a:r>
              <a:rPr lang="en-GB" sz="1600" dirty="0" smtClean="0"/>
              <a:t>Professional practice module:</a:t>
            </a:r>
          </a:p>
          <a:p>
            <a:endParaRPr lang="en-GB" sz="1600" dirty="0" smtClean="0"/>
          </a:p>
          <a:p>
            <a:r>
              <a:rPr lang="en-GB" sz="1600" dirty="0" smtClean="0"/>
              <a:t>to improve understanding of application of course material in the workplace, enhancing commercial awareness.</a:t>
            </a:r>
          </a:p>
          <a:p>
            <a:endParaRPr lang="en-GB" sz="1600" dirty="0" smtClean="0"/>
          </a:p>
          <a:p>
            <a:r>
              <a:rPr lang="en-GB" sz="1600" dirty="0" smtClean="0"/>
              <a:t>This module could be linked to an independent professional organisation such as ILM. </a:t>
            </a:r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EB963-059A-49E0-A754-3DFC3189E8E1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EB963-059A-49E0-A754-3DFC3189E8E1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06550" y="0"/>
            <a:ext cx="3705225" cy="27797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1197" y="2857259"/>
            <a:ext cx="5449570" cy="6890066"/>
          </a:xfrm>
        </p:spPr>
        <p:txBody>
          <a:bodyPr>
            <a:normAutofit/>
          </a:bodyPr>
          <a:lstStyle/>
          <a:p>
            <a:r>
              <a:rPr lang="en-GB" b="1" dirty="0" smtClean="0"/>
              <a:t>Blog</a:t>
            </a:r>
            <a:r>
              <a:rPr lang="en-GB" dirty="0" smtClean="0"/>
              <a:t> – all contributed over the duration of the project charting their progress and writing reflectively about the challenges encountered.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smtClean="0"/>
              <a:t>Report </a:t>
            </a:r>
            <a:r>
              <a:rPr lang="en-GB" dirty="0" smtClean="0"/>
              <a:t>- describing the project’s rationale and findings including all the documents produced during the audit and their recommendations.</a:t>
            </a:r>
          </a:p>
          <a:p>
            <a:r>
              <a:rPr lang="en-GB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Dissemination events: </a:t>
            </a: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UWE’s Teaching and Learning Conference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UWE’s Department of Engineering, Design and Maths –staff development day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Here and UWE Event Engagement to Support the Advanced Engineering Sector</a:t>
            </a:r>
          </a:p>
          <a:p>
            <a:endParaRPr lang="en-GB" dirty="0" smtClean="0"/>
          </a:p>
          <a:p>
            <a:r>
              <a:rPr lang="en-GB" b="1" dirty="0" err="1" smtClean="0"/>
              <a:t>Mech</a:t>
            </a:r>
            <a:r>
              <a:rPr lang="en-GB" b="1" dirty="0" smtClean="0"/>
              <a:t> </a:t>
            </a:r>
            <a:r>
              <a:rPr lang="en-GB" b="1" dirty="0"/>
              <a:t>course leader questioning student – blog quote:</a:t>
            </a:r>
          </a:p>
          <a:p>
            <a:r>
              <a:rPr lang="en-GB" dirty="0" smtClean="0"/>
              <a:t>academic </a:t>
            </a:r>
            <a:r>
              <a:rPr lang="en-GB" dirty="0"/>
              <a:t>for my course </a:t>
            </a:r>
            <a:r>
              <a:rPr lang="en-GB" dirty="0" smtClean="0"/>
              <a:t>asking </a:t>
            </a:r>
            <a:r>
              <a:rPr lang="en-GB" dirty="0"/>
              <a:t>about what soft skill we were focusing on, what we had done so far and most importantly, if we had already found anything that we felt could be improved. </a:t>
            </a:r>
            <a:r>
              <a:rPr lang="en-GB" dirty="0" smtClean="0"/>
              <a:t> It's </a:t>
            </a:r>
            <a:r>
              <a:rPr lang="en-GB" dirty="0"/>
              <a:t>great that the academic staff is showing an interest in this project. It shows that our findings could make a difference. </a:t>
            </a:r>
          </a:p>
          <a:p>
            <a:r>
              <a:rPr lang="en-GB" b="1" dirty="0"/>
              <a:t> </a:t>
            </a:r>
          </a:p>
          <a:p>
            <a:r>
              <a:rPr lang="en-GB" b="1" dirty="0" smtClean="0"/>
              <a:t>Blog </a:t>
            </a:r>
            <a:r>
              <a:rPr lang="en-GB" b="1" dirty="0"/>
              <a:t>quotes:</a:t>
            </a:r>
          </a:p>
          <a:p>
            <a:r>
              <a:rPr lang="en-GB" dirty="0"/>
              <a:t> </a:t>
            </a:r>
          </a:p>
          <a:p>
            <a:r>
              <a:rPr lang="en-GB" dirty="0" smtClean="0"/>
              <a:t>I </a:t>
            </a:r>
            <a:r>
              <a:rPr lang="en-GB" dirty="0"/>
              <a:t>was surprised how open and willing the employers were to share some information about their recruitment and selection </a:t>
            </a:r>
            <a:r>
              <a:rPr lang="en-GB" dirty="0" smtClean="0"/>
              <a:t>processes. It </a:t>
            </a:r>
            <a:r>
              <a:rPr lang="en-GB" dirty="0"/>
              <a:t>felt like an unusual situation to be in - asking the employer about how they work and the skills they look for, instead of trying to sell myself as a potential employee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By </a:t>
            </a:r>
            <a:r>
              <a:rPr lang="en-GB" dirty="0"/>
              <a:t>asking the employers at the employers fair about specific examples of the five key soft skills, I became more comfortable in talking to big companies, which was helpful for the telephone interview I had. Furthermore, working as a group in this project </a:t>
            </a:r>
            <a:r>
              <a:rPr lang="en-GB" dirty="0" smtClean="0"/>
              <a:t> </a:t>
            </a:r>
            <a:r>
              <a:rPr lang="en-GB" dirty="0"/>
              <a:t>has also developed my team working skills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Before I started this project, </a:t>
            </a:r>
            <a:r>
              <a:rPr lang="en-GB" dirty="0" smtClean="0"/>
              <a:t>I </a:t>
            </a:r>
            <a:r>
              <a:rPr lang="en-GB" dirty="0"/>
              <a:t>imagined employers as being only interested in assessing technical skills and knowledge of the applicant rather than the </a:t>
            </a:r>
            <a:r>
              <a:rPr lang="en-GB" dirty="0" smtClean="0"/>
              <a:t>person as a </a:t>
            </a:r>
            <a:r>
              <a:rPr lang="en-GB" dirty="0"/>
              <a:t>whole. It was very surprising to hear that they also assess if the person would fit in the company just by asking informal questions. Even where the employer is a very big multinational company they still worry whether or not a candidate would fit with the current employees.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EB963-059A-49E0-A754-3DFC3189E8E1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483CD-06F9-4A46-8C7F-95641D11E1A0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AA6B1-F77D-4D35-A9D2-C487EB7346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852C3-5841-4513-BD10-A1013807F381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1C84B-F21E-4CFC-81E4-8C2FEE205B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8BCB3-8CCF-4FED-95CE-ADEDF309E16D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A36A7-9CF3-4CD2-9126-5DD441D8C6E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C1346-517F-40C3-BAA0-52DE4F53DB03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E9D9F-A29E-4D5C-88C2-F07BFC26BEF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75699-90A8-4990-B479-2876F5C7B1D1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26932-2DA2-4953-A2C9-0E2E769A23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BB736-703B-40BC-86D4-E2E394DC7C49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BF586-3E40-44A7-B666-699D254CC08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C63A7-6309-4361-8336-79C59F541A5B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DFAC5-8E01-42AE-B9D4-64F8E13E87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8835B-561B-4543-B5DA-94BFB540E75D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37236-44A5-4B2B-BC54-38E4B1FE46D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DF61E-8423-4333-B887-6C22C5C02D96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D12B5-4AAC-483F-BE96-789351E076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4E114-E55A-455C-893E-13A7B424B9D0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C6B08-D12C-43CB-B242-24167F20F8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84D9E-346C-488E-9873-F12EBB95DD26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9B0DE-B582-4EB6-A7D9-3863CDDB1B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B3DD1-DCD2-41D4-BD34-07D2CD851688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9C7BF-C888-48B8-BBF0-7119749352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354EC-7555-4DC6-BCC7-6EC9AC2CF9E6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4F648-F106-4F19-9FD8-6E7B15A71C5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3DE9B-9FEC-4681-94D4-93C3C434550C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EB5C7-CF3C-41F7-9D63-E1CF5E65F1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8165C-7A2E-44E5-A850-9F02ED70DD88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A334E-EA08-4735-B2FE-6FE8B3A8C0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B6275-39E4-4F60-9E79-C68CDB2E87A4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DEA19-0FE1-4008-B64B-D4FA2324FBE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7A8AA-D53A-4938-B6DB-960183B1F33C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BDB44-258C-476C-AE9D-94F3CECE6B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5BD6B-09A6-4066-8E03-4CACF977D9A7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81F1B-1F9B-4C81-9DC4-1B2C0AA4DA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73C56-B637-49D2-8273-115C675063C3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0B7B2-8B58-4297-A0AA-F615F831C2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39394-345A-4A79-BE52-76A54FC95BE8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56C14-BA71-4322-89A5-7A5D12A9AC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923EB-2278-481D-A943-ED5EE2A01805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AECA5-ECE8-4992-AD2F-1F2CFC16BC7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74C77-4631-462C-8BDA-8845DC5366DA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D1F34-BC60-4C3F-982E-05F5B2C1F8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itle sli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3"/>
            <a:ext cx="9145588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1612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483CD-06F9-4A46-8C7F-95641D11E1A0}" type="datetimeFigureOut">
              <a:rPr lang="en-US" smtClean="0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AA6B1-F77D-4D35-A9D2-C487EB73467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852C3-5841-4513-BD10-A1013807F381}" type="datetimeFigureOut">
              <a:rPr lang="en-US" smtClean="0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1C84B-F21E-4CFC-81E4-8C2FEE205B1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8BCB3-8CCF-4FED-95CE-ADEDF309E16D}" type="datetimeFigureOut">
              <a:rPr lang="en-US" smtClean="0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A36A7-9CF3-4CD2-9126-5DD441D8C6EE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C1346-517F-40C3-BAA0-52DE4F53DB03}" type="datetimeFigureOut">
              <a:rPr lang="en-US" smtClean="0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E9D9F-A29E-4D5C-88C2-F07BFC26BEF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75699-90A8-4990-B479-2876F5C7B1D1}" type="datetimeFigureOut">
              <a:rPr lang="en-US" smtClean="0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26932-2DA2-4953-A2C9-0E2E769A230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BB736-703B-40BC-86D4-E2E394DC7C49}" type="datetimeFigureOut">
              <a:rPr lang="en-US" smtClean="0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BF586-3E40-44A7-B666-699D254CC084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wipe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C63A7-6309-4361-8336-79C59F541A5B}" type="datetimeFigureOut">
              <a:rPr lang="en-US" smtClean="0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DFAC5-8E01-42AE-B9D4-64F8E13E874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8835B-561B-4543-B5DA-94BFB540E75D}" type="datetimeFigureOut">
              <a:rPr lang="en-US" smtClean="0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37236-44A5-4B2B-BC54-38E4B1FE46D4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DF61E-8423-4333-B887-6C22C5C02D96}" type="datetimeFigureOut">
              <a:rPr lang="en-US" smtClean="0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D12B5-4AAC-483F-BE96-789351E076A1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4E114-E55A-455C-893E-13A7B424B9D0}" type="datetimeFigureOut">
              <a:rPr lang="en-US" smtClean="0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C6B08-D12C-43CB-B242-24167F20F8D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84D9E-346C-488E-9873-F12EBB95DD26}" type="datetimeFigureOut">
              <a:rPr lang="en-US" smtClean="0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9B0DE-B582-4EB6-A7D9-3863CDDB1B30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483CD-06F9-4A46-8C7F-95641D11E1A0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AA6B1-F77D-4D35-A9D2-C487EB7346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852C3-5841-4513-BD10-A1013807F381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1C84B-F21E-4CFC-81E4-8C2FEE205B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8BCB3-8CCF-4FED-95CE-ADEDF309E16D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A36A7-9CF3-4CD2-9126-5DD441D8C6E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C1346-517F-40C3-BAA0-52DE4F53DB03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E9D9F-A29E-4D5C-88C2-F07BFC26BEF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75699-90A8-4990-B479-2876F5C7B1D1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26932-2DA2-4953-A2C9-0E2E769A23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BB736-703B-40BC-86D4-E2E394DC7C49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BF586-3E40-44A7-B666-699D254CC08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C63A7-6309-4361-8336-79C59F541A5B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DFAC5-8E01-42AE-B9D4-64F8E13E87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8835B-561B-4543-B5DA-94BFB540E75D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37236-44A5-4B2B-BC54-38E4B1FE46D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DF61E-8423-4333-B887-6C22C5C02D96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D12B5-4AAC-483F-BE96-789351E076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4E114-E55A-455C-893E-13A7B424B9D0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C6B08-D12C-43CB-B242-24167F20F8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84D9E-346C-488E-9873-F12EBB95DD26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9B0DE-B582-4EB6-A7D9-3863CDDB1B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B3DD1-DCD2-41D4-BD34-07D2CD851688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9C7BF-C888-48B8-BBF0-7119749352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354EC-7555-4DC6-BCC7-6EC9AC2CF9E6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4F648-F106-4F19-9FD8-6E7B15A71C5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3DE9B-9FEC-4681-94D4-93C3C434550C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EB5C7-CF3C-41F7-9D63-E1CF5E65F1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8165C-7A2E-44E5-A850-9F02ED70DD88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A334E-EA08-4735-B2FE-6FE8B3A8C0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B6275-39E4-4F60-9E79-C68CDB2E87A4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DEA19-0FE1-4008-B64B-D4FA2324FBE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7A8AA-D53A-4938-B6DB-960183B1F33C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BDB44-258C-476C-AE9D-94F3CECE6B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5BD6B-09A6-4066-8E03-4CACF977D9A7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81F1B-1F9B-4C81-9DC4-1B2C0AA4DA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73C56-B637-49D2-8273-115C675063C3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0B7B2-8B58-4297-A0AA-F615F831C2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39394-345A-4A79-BE52-76A54FC95BE8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56C14-BA71-4322-89A5-7A5D12A9AC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923EB-2278-481D-A943-ED5EE2A01805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AECA5-ECE8-4992-AD2F-1F2CFC16BC7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74C77-4631-462C-8BDA-8845DC5366DA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D1F34-BC60-4C3F-982E-05F5B2C1F8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General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4763"/>
            <a:ext cx="9145588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C552195-0791-4402-9B72-E18A66DDA151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2497145-83B2-427A-854C-ED44B4AFD5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General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4763"/>
            <a:ext cx="9145588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B7951B-C6E3-45BF-A599-B8D3F5AF2D11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E156DAF-E018-429D-B596-89E415F24F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Title slid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4763"/>
            <a:ext cx="9145588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0C552195-0791-4402-9B72-E18A66DDA151}" type="datetimeFigureOut">
              <a:rPr lang="en-US" smtClean="0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00438" y="62150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2497145-83B2-427A-854C-ED44B4AFD56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ransition spd="med"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General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4763"/>
            <a:ext cx="9145588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C552195-0791-4402-9B72-E18A66DDA151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2497145-83B2-427A-854C-ED44B4AFD5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F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General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4763"/>
            <a:ext cx="9145588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B7951B-C6E3-45BF-A599-B8D3F5AF2D11}" type="datetimeFigureOut">
              <a:rPr lang="en-US"/>
              <a:pPr>
                <a:defRPr/>
              </a:pPr>
              <a:t>6/28/2012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E156DAF-E018-429D-B596-89E415F24F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F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/>
              <a:t>Engineering Employability Project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Adele Merrison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UWE Learning and Teaching Fellow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Careers Consultant</a:t>
            </a:r>
          </a:p>
          <a:p>
            <a:endParaRPr lang="en-GB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stempeopl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332656"/>
            <a:ext cx="8064896" cy="633670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we did…….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en-GB" sz="2000" dirty="0" smtClean="0"/>
              <a:t>Student Led Engineering Employability Audit carried out between 7</a:t>
            </a:r>
            <a:r>
              <a:rPr lang="en-GB" sz="2000" baseline="30000" dirty="0" smtClean="0"/>
              <a:t>th</a:t>
            </a:r>
            <a:r>
              <a:rPr lang="en-GB" sz="2000" dirty="0" smtClean="0"/>
              <a:t> March and 4</a:t>
            </a:r>
            <a:r>
              <a:rPr lang="en-GB" sz="2000" baseline="30000" dirty="0" smtClean="0"/>
              <a:t>th</a:t>
            </a:r>
            <a:r>
              <a:rPr lang="en-GB" sz="2000" dirty="0" smtClean="0"/>
              <a:t> April 2012 by 6 students [2 electrical; 4 mechanical] </a:t>
            </a:r>
          </a:p>
          <a:p>
            <a:r>
              <a:rPr lang="en-GB" sz="2000" dirty="0" smtClean="0"/>
              <a:t>5 meetings, sector employers fair, </a:t>
            </a:r>
            <a:r>
              <a:rPr lang="en-GB" sz="2000" dirty="0" err="1" smtClean="0"/>
              <a:t>Dropbox</a:t>
            </a:r>
            <a:r>
              <a:rPr lang="en-GB" sz="2000" dirty="0" smtClean="0"/>
              <a:t>, </a:t>
            </a:r>
          </a:p>
          <a:p>
            <a:r>
              <a:rPr lang="en-GB" sz="2000" dirty="0" smtClean="0"/>
              <a:t>Outputs: blog, project report, dissemination events</a:t>
            </a:r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r>
              <a:rPr lang="en-GB" sz="2000" b="1" dirty="0" smtClean="0">
                <a:solidFill>
                  <a:srgbClr val="FF0000"/>
                </a:solidFill>
              </a:rPr>
              <a:t>Four strands:</a:t>
            </a:r>
          </a:p>
          <a:p>
            <a:r>
              <a:rPr lang="en-GB" sz="2000" dirty="0" smtClean="0"/>
              <a:t>Employer consultation</a:t>
            </a:r>
          </a:p>
          <a:p>
            <a:r>
              <a:rPr lang="en-GB" sz="2000" dirty="0" smtClean="0"/>
              <a:t>Mechanical and electrical engineering degrees module audit</a:t>
            </a:r>
          </a:p>
          <a:p>
            <a:r>
              <a:rPr lang="en-GB" sz="2000" dirty="0" smtClean="0"/>
              <a:t>Comparison of mechanical / electrical degrees</a:t>
            </a:r>
          </a:p>
          <a:p>
            <a:r>
              <a:rPr lang="en-GB" sz="2000" dirty="0" smtClean="0"/>
              <a:t>Personal career goals</a:t>
            </a:r>
          </a:p>
          <a:p>
            <a:endParaRPr lang="en-GB" sz="2000" dirty="0" smtClean="0"/>
          </a:p>
          <a:p>
            <a:endParaRPr lang="en-GB" sz="2000" dirty="0" smtClean="0"/>
          </a:p>
          <a:p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we did it differently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Engineering degrees rather than maths</a:t>
            </a:r>
          </a:p>
          <a:p>
            <a:r>
              <a:rPr lang="en-GB" sz="2800" dirty="0" smtClean="0"/>
              <a:t>Narrower focus on 5 soft skills / attributes</a:t>
            </a:r>
          </a:p>
          <a:p>
            <a:r>
              <a:rPr lang="en-GB" sz="2800" dirty="0" smtClean="0"/>
              <a:t>Employer input</a:t>
            </a:r>
          </a:p>
          <a:p>
            <a:r>
              <a:rPr lang="en-GB" sz="2800" dirty="0" smtClean="0"/>
              <a:t>Mechanical / electrical degree comparison</a:t>
            </a:r>
          </a:p>
          <a:p>
            <a:r>
              <a:rPr lang="en-GB" sz="2800" dirty="0" smtClean="0"/>
              <a:t>Personal career goals </a:t>
            </a:r>
          </a:p>
          <a:p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Employer consultation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>
                <a:solidFill>
                  <a:srgbClr val="FF0000"/>
                </a:solidFill>
              </a:rPr>
              <a:t>Sources: </a:t>
            </a:r>
            <a:r>
              <a:rPr lang="en-GB" sz="2400" dirty="0" smtClean="0"/>
              <a:t>Infineon, Airbus, GE Aviation, Zircon, Delphi, Broadcom, </a:t>
            </a:r>
            <a:r>
              <a:rPr lang="en-GB" sz="2400" dirty="0" err="1" smtClean="0"/>
              <a:t>Aeopona</a:t>
            </a:r>
            <a:r>
              <a:rPr lang="en-GB" sz="2400" dirty="0" smtClean="0"/>
              <a:t>, Hewlett Packard, Intel, Stirling Dynamics, Ultra Electronics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Survey: </a:t>
            </a:r>
            <a:r>
              <a:rPr lang="en-GB" sz="2400" dirty="0" smtClean="0"/>
              <a:t>How can these 5 soft skills/ attributes be convincingly evidenced in applications and at interview?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Method: </a:t>
            </a:r>
            <a:r>
              <a:rPr lang="en-GB" sz="2400" dirty="0" smtClean="0"/>
              <a:t>Employers’ Fair, email, ‘phone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Outcome:  </a:t>
            </a:r>
            <a:r>
              <a:rPr lang="en-GB" sz="2400" dirty="0" smtClean="0"/>
              <a:t>a range of concrete examples……</a:t>
            </a:r>
            <a:endParaRPr lang="en-GB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Audit process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sz="2800" dirty="0" smtClean="0"/>
              <a:t>For each degree module:</a:t>
            </a:r>
          </a:p>
          <a:p>
            <a:r>
              <a:rPr lang="en-GB" sz="2800" dirty="0" smtClean="0"/>
              <a:t>Identification of current evidence gathering opportunities related to the 5 soft skills</a:t>
            </a:r>
          </a:p>
          <a:p>
            <a:r>
              <a:rPr lang="en-GB" sz="2800" dirty="0" smtClean="0"/>
              <a:t>Can it be improved?</a:t>
            </a:r>
          </a:p>
          <a:p>
            <a:r>
              <a:rPr lang="en-GB" sz="2800" dirty="0" smtClean="0"/>
              <a:t>Colour classification / grading </a:t>
            </a:r>
          </a:p>
          <a:p>
            <a:r>
              <a:rPr lang="en-GB" sz="2800" dirty="0" smtClean="0"/>
              <a:t>Suggestions for development of opportunities</a:t>
            </a:r>
            <a:endParaRPr lang="en-GB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Comparison of opportunities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en-GB" sz="2400" dirty="0" smtClean="0"/>
              <a:t>Found more opportunities for electrical than mechanical students to improve their soft skills </a:t>
            </a:r>
          </a:p>
          <a:p>
            <a:pPr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Examples of good practice:</a:t>
            </a:r>
          </a:p>
          <a:p>
            <a:r>
              <a:rPr lang="en-GB" sz="2400" dirty="0" smtClean="0"/>
              <a:t>Discussion and reflection with tutor on the group dynamics, to improve performance</a:t>
            </a:r>
          </a:p>
          <a:p>
            <a:pPr lvl="0"/>
            <a:r>
              <a:rPr lang="en-GB" sz="2400" dirty="0" smtClean="0"/>
              <a:t>Programming - tutors give vague answers unless asked very specific questions using correct vocabulary</a:t>
            </a:r>
          </a:p>
          <a:p>
            <a:pPr lvl="0"/>
            <a:r>
              <a:rPr lang="en-GB" sz="2400" dirty="0" smtClean="0"/>
              <a:t>Labs - students are asked why they did what they did [E], as opposed to simply filling out a worksheet [M]</a:t>
            </a:r>
          </a:p>
          <a:p>
            <a:pPr lvl="0"/>
            <a:r>
              <a:rPr lang="en-GB" sz="2400" dirty="0" smtClean="0"/>
              <a:t>Use of online tests to ensure students are managing their work</a:t>
            </a:r>
          </a:p>
          <a:p>
            <a:pPr lvl="0"/>
            <a:endParaRPr lang="en-GB" sz="2400" dirty="0" smtClean="0"/>
          </a:p>
          <a:p>
            <a:endParaRPr lang="en-GB" sz="2800" dirty="0" smtClean="0"/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Personal career goals?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en-GB" sz="2400" dirty="0" smtClean="0"/>
              <a:t>Job profiles detailing the key skills required</a:t>
            </a:r>
          </a:p>
          <a:p>
            <a:r>
              <a:rPr lang="en-GB" sz="2400" dirty="0" smtClean="0"/>
              <a:t>How well does their degree prepare them by offering opportunities to acquire these?</a:t>
            </a:r>
          </a:p>
          <a:p>
            <a:r>
              <a:rPr lang="en-GB" sz="2400" dirty="0" smtClean="0"/>
              <a:t>What gaps if any are there? How can these be filled e.g. work experience, volunteering?</a:t>
            </a:r>
          </a:p>
          <a:p>
            <a:pPr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In addition to key skills covered in the audit, recognition that engineering is a global career so requires: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Language skills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Cultural competence / empathy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Flexibility e.g. living abroad</a:t>
            </a:r>
          </a:p>
          <a:p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Recommendations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/>
          <a:lstStyle/>
          <a:p>
            <a:pPr>
              <a:buNone/>
            </a:pPr>
            <a:r>
              <a:rPr lang="en-GB" sz="2000" b="1" dirty="0" smtClean="0"/>
              <a:t>Communication</a:t>
            </a:r>
          </a:p>
          <a:p>
            <a:r>
              <a:rPr lang="en-GB" sz="2000" dirty="0" smtClean="0"/>
              <a:t>Facilitation of more technical and group discussion in a range of settings</a:t>
            </a:r>
          </a:p>
          <a:p>
            <a:r>
              <a:rPr lang="en-GB" sz="2000" dirty="0" smtClean="0"/>
              <a:t>Compulsory involvement in presentations, to ensure every team member gets an opportunity to present</a:t>
            </a:r>
          </a:p>
          <a:p>
            <a:pPr>
              <a:buNone/>
            </a:pPr>
            <a:r>
              <a:rPr lang="en-GB" sz="2000" b="1" dirty="0" smtClean="0"/>
              <a:t>Group Projects</a:t>
            </a:r>
            <a:r>
              <a:rPr lang="en-GB" sz="2000" dirty="0" smtClean="0"/>
              <a:t>   </a:t>
            </a:r>
          </a:p>
          <a:p>
            <a:r>
              <a:rPr lang="en-GB" sz="2000" dirty="0" smtClean="0"/>
              <a:t>Cross disciplinary group projects, involving members of different courses, e.g. business, economics, marketing, engineering and mathematics </a:t>
            </a:r>
          </a:p>
          <a:p>
            <a:r>
              <a:rPr lang="en-GB" sz="2000" dirty="0" smtClean="0"/>
              <a:t>Rotation of group roles to extend experience </a:t>
            </a:r>
          </a:p>
          <a:p>
            <a:r>
              <a:rPr lang="en-GB" sz="2000" dirty="0" smtClean="0"/>
              <a:t>More marks given overall to the management aspect</a:t>
            </a:r>
          </a:p>
          <a:p>
            <a:pPr>
              <a:buNone/>
            </a:pPr>
            <a:r>
              <a:rPr lang="en-GB" sz="2000" b="1" dirty="0" smtClean="0"/>
              <a:t>Professional Practice Module</a:t>
            </a:r>
            <a:r>
              <a:rPr lang="en-GB" sz="2000" dirty="0" smtClean="0"/>
              <a:t> </a:t>
            </a:r>
          </a:p>
          <a:p>
            <a:r>
              <a:rPr lang="en-GB" sz="2000" dirty="0" smtClean="0"/>
              <a:t>Offer an optional distance learning module for students on placement</a:t>
            </a:r>
            <a:endParaRPr lang="en-GB" sz="2000" b="1" dirty="0" smtClean="0"/>
          </a:p>
          <a:p>
            <a:endParaRPr lang="en-GB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and some more…….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>
              <a:buNone/>
            </a:pPr>
            <a:r>
              <a:rPr lang="en-GB" sz="2000" b="1" dirty="0" smtClean="0"/>
              <a:t>Self Management</a:t>
            </a:r>
          </a:p>
          <a:p>
            <a:r>
              <a:rPr lang="en-GB" sz="2000" dirty="0" smtClean="0"/>
              <a:t>Use a two-stage deadline in mechanical projects, to ensure students have completed the theoretical calculations and have dimensions for their physical model before they build it</a:t>
            </a:r>
          </a:p>
          <a:p>
            <a:pPr>
              <a:buNone/>
            </a:pPr>
            <a:r>
              <a:rPr lang="en-GB" sz="2000" b="1" dirty="0" smtClean="0"/>
              <a:t>Commercial Awareness</a:t>
            </a:r>
            <a:r>
              <a:rPr lang="en-GB" sz="2000" dirty="0" smtClean="0"/>
              <a:t> </a:t>
            </a:r>
          </a:p>
          <a:p>
            <a:r>
              <a:rPr lang="en-GB" sz="2000" dirty="0" smtClean="0"/>
              <a:t>Conform to a report format used in industry </a:t>
            </a:r>
          </a:p>
          <a:p>
            <a:r>
              <a:rPr lang="en-GB" sz="2000" dirty="0" smtClean="0"/>
              <a:t>Use IET / </a:t>
            </a:r>
            <a:r>
              <a:rPr lang="en-GB" sz="2000" dirty="0" err="1" smtClean="0"/>
              <a:t>IMechE</a:t>
            </a:r>
            <a:r>
              <a:rPr lang="en-GB" sz="2000" dirty="0" smtClean="0"/>
              <a:t> format for group project logbooks</a:t>
            </a:r>
          </a:p>
          <a:p>
            <a:r>
              <a:rPr lang="en-GB" sz="2000" dirty="0" smtClean="0"/>
              <a:t>Give extra marks for considering cost-effectiveness or simplicity of design in production</a:t>
            </a:r>
          </a:p>
          <a:p>
            <a:r>
              <a:rPr lang="en-GB" sz="2000" dirty="0" smtClean="0"/>
              <a:t>Inclusion of an economics module to enhance students’ business awareness and understanding of profitability</a:t>
            </a:r>
          </a:p>
          <a:p>
            <a:r>
              <a:rPr lang="en-GB" sz="2000" dirty="0" smtClean="0"/>
              <a:t>Increased use of case studies of business success and failure</a:t>
            </a:r>
          </a:p>
          <a:p>
            <a:r>
              <a:rPr lang="en-GB" sz="2000" dirty="0" smtClean="0"/>
              <a:t>Question choice of components for a particular circuit design and justify going with one manufacturer over another. 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Outputs / outcomes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Engineering Employability Project Blog  </a:t>
            </a:r>
          </a:p>
          <a:p>
            <a:r>
              <a:rPr lang="en-GB" dirty="0" smtClean="0"/>
              <a:t>Engineering Employability Audit Report</a:t>
            </a:r>
          </a:p>
          <a:p>
            <a:r>
              <a:rPr lang="en-GB" dirty="0" smtClean="0"/>
              <a:t>Dissemination</a:t>
            </a:r>
          </a:p>
          <a:p>
            <a:r>
              <a:rPr lang="en-GB" dirty="0" smtClean="0"/>
              <a:t>Academic interest</a:t>
            </a:r>
          </a:p>
          <a:p>
            <a:r>
              <a:rPr lang="en-GB" dirty="0" smtClean="0"/>
              <a:t>Personal development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de Option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 Option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uw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lide Option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Slide Option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uwe</Template>
  <TotalTime>680</TotalTime>
  <Words>897</Words>
  <Application>Microsoft Office PowerPoint</Application>
  <PresentationFormat>On-screen Show (4:3)</PresentationFormat>
  <Paragraphs>155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Slide Option 1</vt:lpstr>
      <vt:lpstr>Slide Option 2</vt:lpstr>
      <vt:lpstr>uwe</vt:lpstr>
      <vt:lpstr>1_Slide Option 1</vt:lpstr>
      <vt:lpstr>1_Slide Option 2</vt:lpstr>
      <vt:lpstr>Engineering Employability Project </vt:lpstr>
      <vt:lpstr>Slide 2</vt:lpstr>
      <vt:lpstr>What we did…….</vt:lpstr>
      <vt:lpstr>How we did it differently</vt:lpstr>
      <vt:lpstr>Employer consultation</vt:lpstr>
      <vt:lpstr>Audit process</vt:lpstr>
      <vt:lpstr>Comparison of opportunities</vt:lpstr>
      <vt:lpstr>Personal career goals?</vt:lpstr>
      <vt:lpstr>Recommendations</vt:lpstr>
      <vt:lpstr>and some more…….</vt:lpstr>
      <vt:lpstr>Outputs / outcomes</vt:lpstr>
    </vt:vector>
  </TitlesOfParts>
  <Company>University of the West of England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Adele Merrison</dc:creator>
  <cp:lastModifiedBy>Adele Merrison</cp:lastModifiedBy>
  <cp:revision>58</cp:revision>
  <dcterms:created xsi:type="dcterms:W3CDTF">2011-11-29T15:17:05Z</dcterms:created>
  <dcterms:modified xsi:type="dcterms:W3CDTF">2012-06-28T15:15:24Z</dcterms:modified>
</cp:coreProperties>
</file>