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4" r:id="rId2"/>
  </p:sldMasterIdLst>
  <p:notesMasterIdLst>
    <p:notesMasterId r:id="rId26"/>
  </p:notesMasterIdLst>
  <p:handoutMasterIdLst>
    <p:handoutMasterId r:id="rId27"/>
  </p:handoutMasterIdLst>
  <p:sldIdLst>
    <p:sldId id="256" r:id="rId3"/>
    <p:sldId id="308" r:id="rId4"/>
    <p:sldId id="307" r:id="rId5"/>
    <p:sldId id="309" r:id="rId6"/>
    <p:sldId id="311" r:id="rId7"/>
    <p:sldId id="313" r:id="rId8"/>
    <p:sldId id="327" r:id="rId9"/>
    <p:sldId id="328" r:id="rId10"/>
    <p:sldId id="329" r:id="rId11"/>
    <p:sldId id="330" r:id="rId12"/>
    <p:sldId id="331" r:id="rId13"/>
    <p:sldId id="332" r:id="rId14"/>
    <p:sldId id="322" r:id="rId15"/>
    <p:sldId id="323" r:id="rId16"/>
    <p:sldId id="333" r:id="rId17"/>
    <p:sldId id="275" r:id="rId18"/>
    <p:sldId id="292" r:id="rId19"/>
    <p:sldId id="295" r:id="rId20"/>
    <p:sldId id="274" r:id="rId21"/>
    <p:sldId id="302" r:id="rId22"/>
    <p:sldId id="297" r:id="rId23"/>
    <p:sldId id="303" r:id="rId24"/>
    <p:sldId id="268"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76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591" autoAdjust="0"/>
    <p:restoredTop sz="65602" autoAdjust="0"/>
  </p:normalViewPr>
  <p:slideViewPr>
    <p:cSldViewPr showGuides="1">
      <p:cViewPr varScale="1">
        <p:scale>
          <a:sx n="66" d="100"/>
          <a:sy n="66" d="100"/>
        </p:scale>
        <p:origin x="-1800" y="-102"/>
      </p:cViewPr>
      <p:guideLst>
        <p:guide orient="horz" pos="3748"/>
        <p:guide orient="horz" pos="2160"/>
        <p:guide orient="horz" pos="3929"/>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199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4FBCBBC-4101-408B-8ACE-C8BE8EAB65CF}" type="datetimeFigureOut">
              <a:rPr lang="en-GB" smtClean="0"/>
              <a:t>21/05/2012</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3253B3-422F-423E-948A-E63E98BB5C50}" type="slidenum">
              <a:rPr lang="en-GB" smtClean="0"/>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1918338-3DC6-984E-A090-53D339CAF046}" type="slidenum">
              <a:rPr lang="en-US"/>
              <a:pPr>
                <a:defRPr/>
              </a:pPr>
              <a:t>‹#›</a:t>
            </a:fld>
            <a:endParaRPr lang="en-US"/>
          </a:p>
        </p:txBody>
      </p:sp>
    </p:spTree>
    <p:extLst>
      <p:ext uri="{BB962C8B-B14F-4D97-AF65-F5344CB8AC3E}">
        <p14:creationId xmlns="" xmlns:p14="http://schemas.microsoft.com/office/powerpoint/2010/main" val="38721388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Autofit/>
          </a:bodyPr>
          <a:lstStyle/>
          <a:p>
            <a:endParaRPr lang="en-GB" sz="800"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fontScale="70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fontScale="47500" lnSpcReduction="20000"/>
          </a:bodyPr>
          <a:lstStyle/>
          <a:p>
            <a:endParaRPr lang="en-GB" dirty="0" smtClean="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1918338-3DC6-984E-A090-53D339CAF046}" type="slidenum">
              <a:rPr lang="en-US" smtClean="0"/>
              <a:pPr>
                <a:defRPr/>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04800" y="304800"/>
            <a:ext cx="6718300"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a:lstStyle/>
          <a:p>
            <a:pPr lvl="0"/>
            <a:r>
              <a:rPr lang="en-GB" smtClean="0"/>
              <a:t>Click to edit Master title style</a:t>
            </a:r>
            <a:endParaRPr lang="en-US" dirty="0"/>
          </a:p>
        </p:txBody>
      </p:sp>
      <p:sp>
        <p:nvSpPr>
          <p:cNvPr id="5" name="Rectangle 17"/>
          <p:cNvSpPr>
            <a:spLocks noGrp="1" noChangeArrowheads="1"/>
          </p:cNvSpPr>
          <p:nvPr>
            <p:ph idx="1"/>
          </p:nvPr>
        </p:nvSpPr>
        <p:spPr bwMode="auto">
          <a:xfrm>
            <a:off x="323528" y="1570038"/>
            <a:ext cx="6699572" cy="43703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a:lstStyle>
            <a:lvl1pPr marL="0" indent="0">
              <a:buClr>
                <a:srgbClr val="003768"/>
              </a:buClr>
              <a:buFontTx/>
              <a:buNone/>
              <a:defRPr baseline="0"/>
            </a:lvl1pPr>
          </a:lstStyle>
          <a:p>
            <a:pPr lvl="0"/>
            <a:r>
              <a:rPr lang="en-GB" noProof="0" dirty="0" smtClean="0"/>
              <a:t>Click to edit Master text styles</a:t>
            </a:r>
          </a:p>
        </p:txBody>
      </p:sp>
    </p:spTree>
    <p:extLst>
      <p:ext uri="{BB962C8B-B14F-4D97-AF65-F5344CB8AC3E}">
        <p14:creationId xmlns="" xmlns:p14="http://schemas.microsoft.com/office/powerpoint/2010/main" val="1767347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ne column bulle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04800" y="304800"/>
            <a:ext cx="6718300"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a:lstStyle/>
          <a:p>
            <a:pPr lvl="0"/>
            <a:r>
              <a:rPr lang="en-GB" smtClean="0"/>
              <a:t>Click to edit Master title style</a:t>
            </a:r>
            <a:endParaRPr lang="en-US" dirty="0"/>
          </a:p>
        </p:txBody>
      </p:sp>
      <p:sp>
        <p:nvSpPr>
          <p:cNvPr id="5" name="Rectangle 17"/>
          <p:cNvSpPr>
            <a:spLocks noGrp="1" noChangeArrowheads="1"/>
          </p:cNvSpPr>
          <p:nvPr>
            <p:ph idx="1"/>
          </p:nvPr>
        </p:nvSpPr>
        <p:spPr bwMode="auto">
          <a:xfrm>
            <a:off x="323528" y="1570038"/>
            <a:ext cx="6699572" cy="43703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a:lstStyle>
            <a:lvl1pPr marL="360000" indent="-360000">
              <a:buClr>
                <a:srgbClr val="003768"/>
              </a:buClr>
              <a:buFont typeface="Lucida Grande"/>
              <a:buChar char="="/>
              <a:defRPr baseline="0"/>
            </a:lvl1pPr>
          </a:lstStyle>
          <a:p>
            <a:pPr lvl="0"/>
            <a:r>
              <a:rPr lang="en-GB" noProof="0" smtClean="0"/>
              <a:t>Click to edit Master text styles</a:t>
            </a:r>
          </a:p>
        </p:txBody>
      </p:sp>
    </p:spTree>
    <p:extLst>
      <p:ext uri="{BB962C8B-B14F-4D97-AF65-F5344CB8AC3E}">
        <p14:creationId xmlns="" xmlns:p14="http://schemas.microsoft.com/office/powerpoint/2010/main" val="974033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304800" y="304800"/>
            <a:ext cx="6718300"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a:lstStyle/>
          <a:p>
            <a:pPr lvl="0"/>
            <a:r>
              <a:rPr lang="en-GB" smtClean="0"/>
              <a:t>Click to edit Master title style</a:t>
            </a:r>
            <a:endParaRPr lang="en-US" dirty="0"/>
          </a:p>
        </p:txBody>
      </p:sp>
      <p:sp>
        <p:nvSpPr>
          <p:cNvPr id="8" name="Rectangle 17"/>
          <p:cNvSpPr>
            <a:spLocks noGrp="1" noChangeArrowheads="1"/>
          </p:cNvSpPr>
          <p:nvPr>
            <p:ph idx="1"/>
          </p:nvPr>
        </p:nvSpPr>
        <p:spPr bwMode="auto">
          <a:xfrm>
            <a:off x="323528" y="1570038"/>
            <a:ext cx="6699572" cy="43703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numCol="2" spcCol="360000"/>
          <a:lstStyle>
            <a:lvl1pPr marL="360000" marR="0" indent="-360000" algn="l" defTabSz="914400" rtl="0" eaLnBrk="1" fontAlgn="base" latinLnBrk="0" hangingPunct="1">
              <a:lnSpc>
                <a:spcPts val="3800"/>
              </a:lnSpc>
              <a:spcBef>
                <a:spcPts val="0"/>
              </a:spcBef>
              <a:spcAft>
                <a:spcPct val="0"/>
              </a:spcAft>
              <a:buClrTx/>
              <a:buSzTx/>
              <a:buFont typeface="Lucida Grande"/>
              <a:buChar char="="/>
              <a:tabLst/>
              <a:defRPr/>
            </a:lvl1pPr>
          </a:lstStyle>
          <a:p>
            <a:pPr lvl="0"/>
            <a:r>
              <a:rPr lang="en-GB" noProof="0" dirty="0" smtClean="0"/>
              <a:t>Click to edit Master text styles</a:t>
            </a:r>
          </a:p>
        </p:txBody>
      </p:sp>
    </p:spTree>
    <p:extLst>
      <p:ext uri="{BB962C8B-B14F-4D97-AF65-F5344CB8AC3E}">
        <p14:creationId xmlns="" xmlns:p14="http://schemas.microsoft.com/office/powerpoint/2010/main" val="1861043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7314" y="5661247"/>
            <a:ext cx="5486400" cy="279177"/>
          </a:xfrm>
        </p:spPr>
        <p:txBody>
          <a:bodyPr anchor="b"/>
          <a:lstStyle>
            <a:lvl1pPr algn="l">
              <a:lnSpc>
                <a:spcPts val="3400"/>
              </a:lnSpc>
              <a:defRPr sz="2400" b="0" i="0"/>
            </a:lvl1pPr>
          </a:lstStyle>
          <a:p>
            <a:r>
              <a:rPr lang="en-GB" smtClean="0"/>
              <a:t>Click to edit Master title style</a:t>
            </a:r>
            <a:endParaRPr lang="en-US" dirty="0"/>
          </a:p>
        </p:txBody>
      </p:sp>
      <p:sp>
        <p:nvSpPr>
          <p:cNvPr id="7" name="Picture Placeholder 6"/>
          <p:cNvSpPr>
            <a:spLocks noGrp="1"/>
          </p:cNvSpPr>
          <p:nvPr>
            <p:ph type="pic" sz="quarter" idx="10"/>
          </p:nvPr>
        </p:nvSpPr>
        <p:spPr>
          <a:xfrm>
            <a:off x="304800" y="304800"/>
            <a:ext cx="6715472" cy="5010150"/>
          </a:xfrm>
        </p:spPr>
        <p:txBody>
          <a:bodyPr/>
          <a:lstStyle/>
          <a:p>
            <a:pPr lvl="0"/>
            <a:r>
              <a:rPr lang="en-GB" noProof="0" smtClean="0"/>
              <a:t>Drag picture to placeholder or click icon to add</a:t>
            </a:r>
            <a:endParaRPr lang="en-US" noProof="0" smtClean="0"/>
          </a:p>
        </p:txBody>
      </p:sp>
    </p:spTree>
    <p:extLst>
      <p:ext uri="{BB962C8B-B14F-4D97-AF65-F5344CB8AC3E}">
        <p14:creationId xmlns="" xmlns:p14="http://schemas.microsoft.com/office/powerpoint/2010/main" val="2620320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7314" y="5661247"/>
            <a:ext cx="5486400" cy="279177"/>
          </a:xfrm>
        </p:spPr>
        <p:txBody>
          <a:bodyPr anchor="b"/>
          <a:lstStyle>
            <a:lvl1pPr algn="l">
              <a:lnSpc>
                <a:spcPts val="3400"/>
              </a:lnSpc>
              <a:defRPr sz="2400" b="0" i="0"/>
            </a:lvl1pPr>
          </a:lstStyle>
          <a:p>
            <a:r>
              <a:rPr lang="en-GB" smtClean="0"/>
              <a:t>Click to edit Master title style</a:t>
            </a:r>
            <a:endParaRPr lang="en-US" dirty="0"/>
          </a:p>
        </p:txBody>
      </p:sp>
      <p:sp>
        <p:nvSpPr>
          <p:cNvPr id="4" name="Chart Placeholder 3"/>
          <p:cNvSpPr>
            <a:spLocks noGrp="1"/>
          </p:cNvSpPr>
          <p:nvPr>
            <p:ph type="chart" sz="quarter" idx="10"/>
          </p:nvPr>
        </p:nvSpPr>
        <p:spPr>
          <a:xfrm>
            <a:off x="304800" y="304800"/>
            <a:ext cx="6715472" cy="5010150"/>
          </a:xfrm>
        </p:spPr>
        <p:txBody>
          <a:bodyPr/>
          <a:lstStyle/>
          <a:p>
            <a:pPr lvl="0"/>
            <a:r>
              <a:rPr lang="en-GB" noProof="0" smtClean="0"/>
              <a:t>Click icon to add chart</a:t>
            </a:r>
            <a:endParaRPr lang="en-US" noProof="0" smtClean="0"/>
          </a:p>
        </p:txBody>
      </p:sp>
    </p:spTree>
    <p:extLst>
      <p:ext uri="{BB962C8B-B14F-4D97-AF65-F5344CB8AC3E}">
        <p14:creationId xmlns="" xmlns:p14="http://schemas.microsoft.com/office/powerpoint/2010/main" val="1023428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2"/>
          <p:cNvSpPr>
            <a:spLocks noGrp="1" noChangeArrowheads="1"/>
          </p:cNvSpPr>
          <p:nvPr>
            <p:ph type="title" hasCustomPrompt="1"/>
          </p:nvPr>
        </p:nvSpPr>
        <p:spPr bwMode="auto">
          <a:xfrm>
            <a:off x="304800" y="304800"/>
            <a:ext cx="6718300" cy="56451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Title </a:t>
            </a:r>
            <a:r>
              <a:rPr lang="en-US" dirty="0" smtClean="0"/>
              <a:t>Area</a:t>
            </a:r>
            <a:endParaRPr lang="en-US" dirty="0"/>
          </a:p>
        </p:txBody>
      </p:sp>
    </p:spTree>
    <p:extLst>
      <p:ext uri="{BB962C8B-B14F-4D97-AF65-F5344CB8AC3E}">
        <p14:creationId xmlns="" xmlns:p14="http://schemas.microsoft.com/office/powerpoint/2010/main" val="741716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4800"/>
            <a:ext cx="6718300"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Title Area</a:t>
            </a:r>
            <a:br>
              <a:rPr lang="en-US" dirty="0"/>
            </a:br>
            <a:r>
              <a:rPr lang="en-US" dirty="0"/>
              <a:t>Allowance two lines</a:t>
            </a:r>
          </a:p>
        </p:txBody>
      </p:sp>
      <p:sp>
        <p:nvSpPr>
          <p:cNvPr id="1027" name="Rectangle 17"/>
          <p:cNvSpPr>
            <a:spLocks noGrp="1" noChangeArrowheads="1"/>
          </p:cNvSpPr>
          <p:nvPr>
            <p:ph type="body" idx="1"/>
          </p:nvPr>
        </p:nvSpPr>
        <p:spPr bwMode="auto">
          <a:xfrm>
            <a:off x="323850" y="1570038"/>
            <a:ext cx="6699250" cy="43703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smtClean="0"/>
              <a:t>Text style 1 left aligns</a:t>
            </a:r>
          </a:p>
          <a:p>
            <a:pPr lvl="1"/>
            <a:r>
              <a:rPr lang="en-US" dirty="0" smtClean="0"/>
              <a:t>Indent one is indented left</a:t>
            </a:r>
          </a:p>
          <a:p>
            <a:pPr lvl="2"/>
            <a:r>
              <a:rPr lang="en-US" dirty="0" smtClean="0"/>
              <a:t>Indent two is bullet 1</a:t>
            </a:r>
          </a:p>
          <a:p>
            <a:pPr lvl="3"/>
            <a:r>
              <a:rPr lang="en-US" dirty="0" smtClean="0"/>
              <a:t>Indent three is bullet 2</a:t>
            </a:r>
          </a:p>
          <a:p>
            <a:pPr lvl="1"/>
            <a:endParaRPr lang="en-US" dirty="0" smtClean="0"/>
          </a:p>
          <a:p>
            <a:pPr lvl="2"/>
            <a:endParaRPr lang="en-US" dirty="0" smtClean="0"/>
          </a:p>
          <a:p>
            <a:pPr lvl="3"/>
            <a:endParaRPr lang="en-US" dirty="0"/>
          </a:p>
        </p:txBody>
      </p:sp>
      <p:pic>
        <p:nvPicPr>
          <p:cNvPr id="1028" name="Picture 18" descr="ECU_RGB logo"/>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7312025" y="304800"/>
            <a:ext cx="1508125" cy="993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descr="One line strap.jpg"/>
          <p:cNvPicPr>
            <a:picLocks noChangeAspect="1"/>
          </p:cNvPicPr>
          <p:nvPr userDrawn="1"/>
        </p:nvPicPr>
        <p:blipFill>
          <a:blip r:embed="rId9">
            <a:extLst>
              <a:ext uri="{28A0092B-C50C-407E-A947-70E740481C1C}">
                <a14:useLocalDpi xmlns="" xmlns:a14="http://schemas.microsoft.com/office/drawing/2010/main" val="0"/>
              </a:ext>
            </a:extLst>
          </a:blip>
          <a:stretch>
            <a:fillRect/>
          </a:stretch>
        </p:blipFill>
        <p:spPr>
          <a:xfrm>
            <a:off x="306000" y="6231600"/>
            <a:ext cx="6705600" cy="381000"/>
          </a:xfrm>
          <a:prstGeom prst="rect">
            <a:avLst/>
          </a:prstGeom>
        </p:spPr>
      </p:pic>
    </p:spTree>
  </p:cSld>
  <p:clrMap bg1="dk2" tx1="lt1" bg2="dk1" tx2="lt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9" r:id="rId6"/>
  </p:sldLayoutIdLst>
  <p:txStyles>
    <p:titleStyle>
      <a:lvl1pPr algn="l" rtl="0" eaLnBrk="1" fontAlgn="base" hangingPunct="1">
        <a:lnSpc>
          <a:spcPts val="4200"/>
        </a:lnSpc>
        <a:spcBef>
          <a:spcPct val="0"/>
        </a:spcBef>
        <a:spcAft>
          <a:spcPct val="0"/>
        </a:spcAft>
        <a:defRPr sz="3200" b="1">
          <a:solidFill>
            <a:srgbClr val="003768"/>
          </a:solidFill>
          <a:latin typeface="+mj-lt"/>
          <a:ea typeface="+mj-ea"/>
          <a:cs typeface="+mj-cs"/>
        </a:defRPr>
      </a:lvl1pPr>
      <a:lvl2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2pPr>
      <a:lvl3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3pPr>
      <a:lvl4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4pPr>
      <a:lvl5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9pPr>
    </p:titleStyle>
    <p:bodyStyle>
      <a:lvl1pPr algn="l" rtl="0" eaLnBrk="1" fontAlgn="base" hangingPunct="1">
        <a:lnSpc>
          <a:spcPct val="100000"/>
        </a:lnSpc>
        <a:spcBef>
          <a:spcPct val="0"/>
        </a:spcBef>
        <a:spcAft>
          <a:spcPct val="0"/>
        </a:spcAft>
        <a:defRPr sz="2800" baseline="0">
          <a:solidFill>
            <a:srgbClr val="003768"/>
          </a:solidFill>
          <a:latin typeface="+mn-lt"/>
          <a:ea typeface="+mn-ea"/>
          <a:cs typeface="+mn-cs"/>
        </a:defRPr>
      </a:lvl1pPr>
      <a:lvl2pPr marL="357188" indent="0" algn="l" rtl="0" eaLnBrk="1" fontAlgn="base" hangingPunct="1">
        <a:lnSpc>
          <a:spcPct val="100000"/>
        </a:lnSpc>
        <a:spcBef>
          <a:spcPct val="20000"/>
        </a:spcBef>
        <a:spcAft>
          <a:spcPct val="0"/>
        </a:spcAft>
        <a:defRPr sz="2800">
          <a:solidFill>
            <a:srgbClr val="003768"/>
          </a:solidFill>
          <a:latin typeface="+mn-lt"/>
          <a:ea typeface="+mn-ea"/>
        </a:defRPr>
      </a:lvl2pPr>
      <a:lvl3pPr marL="357188" indent="-357188" algn="l" rtl="0" eaLnBrk="1" fontAlgn="base" hangingPunct="1">
        <a:lnSpc>
          <a:spcPct val="100000"/>
        </a:lnSpc>
        <a:spcBef>
          <a:spcPct val="20000"/>
        </a:spcBef>
        <a:spcAft>
          <a:spcPct val="0"/>
        </a:spcAft>
        <a:buClr>
          <a:srgbClr val="003768"/>
        </a:buClr>
        <a:buFont typeface="Calibri" pitchFamily="34" charset="0"/>
        <a:buChar char="="/>
        <a:tabLst>
          <a:tab pos="357188" algn="l"/>
        </a:tabLst>
        <a:defRPr sz="2800">
          <a:solidFill>
            <a:srgbClr val="003768"/>
          </a:solidFill>
          <a:latin typeface="+mn-lt"/>
          <a:ea typeface="+mn-ea"/>
        </a:defRPr>
      </a:lvl3pPr>
      <a:lvl4pPr marL="712788" indent="-355600" algn="l" rtl="0" eaLnBrk="1" fontAlgn="base" hangingPunct="1">
        <a:lnSpc>
          <a:spcPct val="100000"/>
        </a:lnSpc>
        <a:spcBef>
          <a:spcPct val="20000"/>
        </a:spcBef>
        <a:spcAft>
          <a:spcPct val="0"/>
        </a:spcAft>
        <a:buClr>
          <a:srgbClr val="003768"/>
        </a:buClr>
        <a:buFont typeface="Calibri" pitchFamily="34" charset="0"/>
        <a:buChar char="‒"/>
        <a:tabLst>
          <a:tab pos="712788" algn="l"/>
        </a:tabLst>
        <a:defRPr sz="2800">
          <a:solidFill>
            <a:srgbClr val="003768"/>
          </a:solidFill>
          <a:latin typeface="+mn-lt"/>
          <a:ea typeface="+mn-ea"/>
        </a:defRPr>
      </a:lvl4pPr>
      <a:lvl5pPr algn="l" rtl="0" eaLnBrk="1" fontAlgn="base" hangingPunct="1">
        <a:lnSpc>
          <a:spcPts val="3600"/>
        </a:lnSpc>
        <a:spcBef>
          <a:spcPct val="20000"/>
        </a:spcBef>
        <a:spcAft>
          <a:spcPct val="0"/>
        </a:spcAft>
        <a:defRPr sz="2800">
          <a:solidFill>
            <a:srgbClr val="003768"/>
          </a:solidFill>
          <a:latin typeface="+mn-lt"/>
          <a:ea typeface="+mn-ea"/>
        </a:defRPr>
      </a:lvl5pPr>
      <a:lvl6pPr marL="1219200" algn="l" rtl="0" eaLnBrk="1" fontAlgn="base" hangingPunct="1">
        <a:spcBef>
          <a:spcPct val="20000"/>
        </a:spcBef>
        <a:spcAft>
          <a:spcPct val="0"/>
        </a:spcAft>
        <a:defRPr sz="2800">
          <a:solidFill>
            <a:schemeClr val="tx1"/>
          </a:solidFill>
          <a:latin typeface="+mn-lt"/>
          <a:ea typeface="+mn-ea"/>
        </a:defRPr>
      </a:lvl6pPr>
      <a:lvl7pPr marL="1676400" algn="l" rtl="0" eaLnBrk="1" fontAlgn="base" hangingPunct="1">
        <a:spcBef>
          <a:spcPct val="20000"/>
        </a:spcBef>
        <a:spcAft>
          <a:spcPct val="0"/>
        </a:spcAft>
        <a:defRPr sz="2800">
          <a:solidFill>
            <a:schemeClr val="tx1"/>
          </a:solidFill>
          <a:latin typeface="+mn-lt"/>
          <a:ea typeface="+mn-ea"/>
        </a:defRPr>
      </a:lvl7pPr>
      <a:lvl8pPr marL="2133600" algn="l" rtl="0" eaLnBrk="1" fontAlgn="base" hangingPunct="1">
        <a:spcBef>
          <a:spcPct val="20000"/>
        </a:spcBef>
        <a:spcAft>
          <a:spcPct val="0"/>
        </a:spcAft>
        <a:defRPr sz="2800">
          <a:solidFill>
            <a:schemeClr val="tx1"/>
          </a:solidFill>
          <a:latin typeface="+mn-lt"/>
          <a:ea typeface="+mn-ea"/>
        </a:defRPr>
      </a:lvl8pPr>
      <a:lvl9pPr marL="2590800" algn="l" rtl="0" eaLnBrk="1" fontAlgn="base" hangingPunct="1">
        <a:spcBef>
          <a:spcPct val="20000"/>
        </a:spcBef>
        <a:spcAft>
          <a:spcPct val="0"/>
        </a:spcAft>
        <a:defRPr sz="28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4800"/>
            <a:ext cx="6718300"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Title Area</a:t>
            </a:r>
            <a:br>
              <a:rPr lang="en-US" dirty="0"/>
            </a:br>
            <a:r>
              <a:rPr lang="en-US" dirty="0"/>
              <a:t>Allowance two lines</a:t>
            </a:r>
          </a:p>
        </p:txBody>
      </p:sp>
      <p:sp>
        <p:nvSpPr>
          <p:cNvPr id="1027" name="Rectangle 17"/>
          <p:cNvSpPr>
            <a:spLocks noGrp="1" noChangeArrowheads="1"/>
          </p:cNvSpPr>
          <p:nvPr>
            <p:ph type="body" idx="1"/>
          </p:nvPr>
        </p:nvSpPr>
        <p:spPr bwMode="auto">
          <a:xfrm>
            <a:off x="323850" y="1570038"/>
            <a:ext cx="6699250" cy="43703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Text area</a:t>
            </a:r>
          </a:p>
        </p:txBody>
      </p:sp>
      <p:pic>
        <p:nvPicPr>
          <p:cNvPr id="1028" name="Picture 18" descr="ECU_RGB logo"/>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312025" y="304800"/>
            <a:ext cx="1508125" cy="993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One line strap.jpg"/>
          <p:cNvPicPr>
            <a:picLocks noChangeAspect="1"/>
          </p:cNvPicPr>
          <p:nvPr userDrawn="1"/>
        </p:nvPicPr>
        <p:blipFill>
          <a:blip r:embed="rId3">
            <a:extLst>
              <a:ext uri="{28A0092B-C50C-407E-A947-70E740481C1C}">
                <a14:useLocalDpi xmlns="" xmlns:a14="http://schemas.microsoft.com/office/drawing/2010/main" val="0"/>
              </a:ext>
            </a:extLst>
          </a:blip>
          <a:stretch>
            <a:fillRect/>
          </a:stretch>
        </p:blipFill>
        <p:spPr>
          <a:xfrm>
            <a:off x="306000" y="6231600"/>
            <a:ext cx="6705600" cy="381000"/>
          </a:xfrm>
          <a:prstGeom prst="rect">
            <a:avLst/>
          </a:prstGeom>
        </p:spPr>
      </p:pic>
    </p:spTree>
    <p:extLst>
      <p:ext uri="{BB962C8B-B14F-4D97-AF65-F5344CB8AC3E}">
        <p14:creationId xmlns="" xmlns:p14="http://schemas.microsoft.com/office/powerpoint/2010/main" val="1028733220"/>
      </p:ext>
    </p:extLst>
  </p:cSld>
  <p:clrMap bg1="dk2" tx1="lt1" bg2="dk1" tx2="lt2" accent1="accent1" accent2="accent2" accent3="accent3" accent4="accent4" accent5="accent5" accent6="accent6" hlink="hlink" folHlink="folHlink"/>
  <p:txStyles>
    <p:titleStyle>
      <a:lvl1pPr algn="l" rtl="0" eaLnBrk="1" fontAlgn="base" hangingPunct="1">
        <a:lnSpc>
          <a:spcPts val="4200"/>
        </a:lnSpc>
        <a:spcBef>
          <a:spcPct val="0"/>
        </a:spcBef>
        <a:spcAft>
          <a:spcPct val="0"/>
        </a:spcAft>
        <a:defRPr sz="3200" b="1">
          <a:solidFill>
            <a:srgbClr val="003768"/>
          </a:solidFill>
          <a:latin typeface="+mj-lt"/>
          <a:ea typeface="+mj-ea"/>
          <a:cs typeface="+mj-cs"/>
        </a:defRPr>
      </a:lvl1pPr>
      <a:lvl2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2pPr>
      <a:lvl3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3pPr>
      <a:lvl4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4pPr>
      <a:lvl5pPr algn="l" rtl="0" eaLnBrk="1" fontAlgn="base" hangingPunct="1">
        <a:lnSpc>
          <a:spcPts val="4200"/>
        </a:lnSpc>
        <a:spcBef>
          <a:spcPct val="0"/>
        </a:spcBef>
        <a:spcAft>
          <a:spcPct val="0"/>
        </a:spcAft>
        <a:defRPr sz="3200" b="1">
          <a:solidFill>
            <a:srgbClr val="003768"/>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200">
          <a:solidFill>
            <a:srgbClr val="003768"/>
          </a:solidFill>
          <a:latin typeface="Calibri" charset="0"/>
          <a:ea typeface="ＭＳ Ｐゴシック" charset="0"/>
          <a:cs typeface="ＭＳ Ｐゴシック" charset="0"/>
        </a:defRPr>
      </a:lvl9pPr>
    </p:titleStyle>
    <p:bodyStyle>
      <a:lvl1pPr algn="l" rtl="0" eaLnBrk="1" fontAlgn="base" hangingPunct="1">
        <a:lnSpc>
          <a:spcPts val="3800"/>
        </a:lnSpc>
        <a:spcBef>
          <a:spcPct val="0"/>
        </a:spcBef>
        <a:spcAft>
          <a:spcPct val="0"/>
        </a:spcAft>
        <a:defRPr sz="2800">
          <a:solidFill>
            <a:srgbClr val="003768"/>
          </a:solidFill>
          <a:latin typeface="+mn-lt"/>
          <a:ea typeface="+mn-ea"/>
          <a:cs typeface="+mn-cs"/>
        </a:defRPr>
      </a:lvl1pPr>
      <a:lvl2pPr algn="l" rtl="0" eaLnBrk="1" fontAlgn="base" hangingPunct="1">
        <a:lnSpc>
          <a:spcPts val="3600"/>
        </a:lnSpc>
        <a:spcBef>
          <a:spcPct val="20000"/>
        </a:spcBef>
        <a:spcAft>
          <a:spcPct val="0"/>
        </a:spcAft>
        <a:defRPr sz="2800">
          <a:solidFill>
            <a:srgbClr val="003768"/>
          </a:solidFill>
          <a:latin typeface="+mn-lt"/>
          <a:ea typeface="+mn-ea"/>
        </a:defRPr>
      </a:lvl2pPr>
      <a:lvl3pPr algn="l" rtl="0" eaLnBrk="1" fontAlgn="base" hangingPunct="1">
        <a:lnSpc>
          <a:spcPts val="3600"/>
        </a:lnSpc>
        <a:spcBef>
          <a:spcPct val="20000"/>
        </a:spcBef>
        <a:spcAft>
          <a:spcPct val="0"/>
        </a:spcAft>
        <a:defRPr sz="2800">
          <a:solidFill>
            <a:srgbClr val="003768"/>
          </a:solidFill>
          <a:latin typeface="+mn-lt"/>
          <a:ea typeface="+mn-ea"/>
        </a:defRPr>
      </a:lvl3pPr>
      <a:lvl4pPr algn="l" rtl="0" eaLnBrk="1" fontAlgn="base" hangingPunct="1">
        <a:lnSpc>
          <a:spcPts val="3600"/>
        </a:lnSpc>
        <a:spcBef>
          <a:spcPct val="20000"/>
        </a:spcBef>
        <a:spcAft>
          <a:spcPct val="0"/>
        </a:spcAft>
        <a:defRPr sz="2800">
          <a:solidFill>
            <a:srgbClr val="003768"/>
          </a:solidFill>
          <a:latin typeface="+mn-lt"/>
          <a:ea typeface="+mn-ea"/>
        </a:defRPr>
      </a:lvl4pPr>
      <a:lvl5pPr algn="l" rtl="0" eaLnBrk="1" fontAlgn="base" hangingPunct="1">
        <a:lnSpc>
          <a:spcPts val="3600"/>
        </a:lnSpc>
        <a:spcBef>
          <a:spcPct val="20000"/>
        </a:spcBef>
        <a:spcAft>
          <a:spcPct val="0"/>
        </a:spcAft>
        <a:defRPr sz="2800">
          <a:solidFill>
            <a:srgbClr val="003768"/>
          </a:solidFill>
          <a:latin typeface="+mn-lt"/>
          <a:ea typeface="+mn-ea"/>
        </a:defRPr>
      </a:lvl5pPr>
      <a:lvl6pPr marL="1219200" algn="l" rtl="0" eaLnBrk="1" fontAlgn="base" hangingPunct="1">
        <a:spcBef>
          <a:spcPct val="20000"/>
        </a:spcBef>
        <a:spcAft>
          <a:spcPct val="0"/>
        </a:spcAft>
        <a:defRPr sz="2800">
          <a:solidFill>
            <a:schemeClr val="tx1"/>
          </a:solidFill>
          <a:latin typeface="+mn-lt"/>
          <a:ea typeface="+mn-ea"/>
        </a:defRPr>
      </a:lvl6pPr>
      <a:lvl7pPr marL="1676400" algn="l" rtl="0" eaLnBrk="1" fontAlgn="base" hangingPunct="1">
        <a:spcBef>
          <a:spcPct val="20000"/>
        </a:spcBef>
        <a:spcAft>
          <a:spcPct val="0"/>
        </a:spcAft>
        <a:defRPr sz="2800">
          <a:solidFill>
            <a:schemeClr val="tx1"/>
          </a:solidFill>
          <a:latin typeface="+mn-lt"/>
          <a:ea typeface="+mn-ea"/>
        </a:defRPr>
      </a:lvl7pPr>
      <a:lvl8pPr marL="2133600" algn="l" rtl="0" eaLnBrk="1" fontAlgn="base" hangingPunct="1">
        <a:spcBef>
          <a:spcPct val="20000"/>
        </a:spcBef>
        <a:spcAft>
          <a:spcPct val="0"/>
        </a:spcAft>
        <a:defRPr sz="2800">
          <a:solidFill>
            <a:schemeClr val="tx1"/>
          </a:solidFill>
          <a:latin typeface="+mn-lt"/>
          <a:ea typeface="+mn-ea"/>
        </a:defRPr>
      </a:lvl8pPr>
      <a:lvl9pPr marL="2590800" algn="l" rtl="0" eaLnBrk="1" fontAlgn="base" hangingPunct="1">
        <a:spcBef>
          <a:spcPct val="20000"/>
        </a:spcBef>
        <a:spcAft>
          <a:spcPct val="0"/>
        </a:spcAft>
        <a:defRPr sz="28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ecu.ac.uk/publications/equality-in-he-stats-1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odi.dwp.gov.uk/roadmap-to-disability-equality/employment.php"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freya.douglas@ecu.ac.u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Chris.brill@ecu.ac.u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ec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Linking initiatives around equality and diversity to strategic </a:t>
            </a:r>
            <a:r>
              <a:rPr lang="en-GB" dirty="0" smtClean="0"/>
              <a:t>drivers</a:t>
            </a:r>
            <a:endParaRPr lang="en-GB" dirty="0"/>
          </a:p>
        </p:txBody>
      </p:sp>
      <p:sp>
        <p:nvSpPr>
          <p:cNvPr id="7" name="Content Placeholder 6"/>
          <p:cNvSpPr>
            <a:spLocks noGrp="1"/>
          </p:cNvSpPr>
          <p:nvPr>
            <p:ph idx="1"/>
          </p:nvPr>
        </p:nvSpPr>
        <p:spPr>
          <a:xfrm>
            <a:off x="323528" y="1570038"/>
            <a:ext cx="8568952" cy="4370387"/>
          </a:xfrm>
        </p:spPr>
        <p:txBody>
          <a:bodyPr/>
          <a:lstStyle/>
          <a:p>
            <a:endParaRPr lang="en-GB" dirty="0" smtClean="0"/>
          </a:p>
          <a:p>
            <a:endParaRPr lang="en-GB" dirty="0" smtClean="0"/>
          </a:p>
          <a:p>
            <a:r>
              <a:rPr lang="en-GB" dirty="0" smtClean="0"/>
              <a:t>Putting Transition and Induction into Policy </a:t>
            </a:r>
          </a:p>
          <a:p>
            <a:r>
              <a:rPr lang="en-GB" dirty="0" smtClean="0"/>
              <a:t>22 May 2012 </a:t>
            </a:r>
          </a:p>
          <a:p>
            <a:endParaRPr lang="en-GB" dirty="0" smtClean="0"/>
          </a:p>
          <a:p>
            <a:endParaRPr lang="en-GB" dirty="0" smtClean="0"/>
          </a:p>
          <a:p>
            <a:endParaRPr lang="en-GB" dirty="0" smtClean="0"/>
          </a:p>
          <a:p>
            <a:endParaRPr lang="en-GB" dirty="0" smtClean="0"/>
          </a:p>
          <a:p>
            <a:r>
              <a:rPr lang="en-GB" dirty="0" smtClean="0"/>
              <a:t>Chris Brill</a:t>
            </a:r>
          </a:p>
          <a:p>
            <a:r>
              <a:rPr lang="en-GB" dirty="0" smtClean="0"/>
              <a:t>Senior Policy Adviser</a:t>
            </a:r>
          </a:p>
          <a:p>
            <a:r>
              <a:rPr lang="en-GB" dirty="0" smtClean="0"/>
              <a:t>Equality Challenge Unit</a:t>
            </a:r>
            <a:endParaRPr lang="en-GB" dirty="0"/>
          </a:p>
        </p:txBody>
      </p:sp>
    </p:spTree>
    <p:extLst>
      <p:ext uri="{BB962C8B-B14F-4D97-AF65-F5344CB8AC3E}">
        <p14:creationId xmlns="" xmlns:p14="http://schemas.microsoft.com/office/powerpoint/2010/main" val="571729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a:xfrm>
            <a:off x="323528" y="1570038"/>
            <a:ext cx="8424936" cy="4370387"/>
          </a:xfrm>
        </p:spPr>
        <p:txBody>
          <a:bodyPr/>
          <a:lstStyle/>
          <a:p>
            <a:r>
              <a:rPr lang="en-GB" dirty="0" smtClean="0"/>
              <a:t>What are the equality and diversity issues in the sector?</a:t>
            </a:r>
          </a:p>
          <a:p>
            <a:r>
              <a:rPr lang="en-GB" dirty="0" smtClean="0"/>
              <a:t>Does the work I am doing relate to equality and diversity?</a:t>
            </a:r>
          </a:p>
          <a:p>
            <a:r>
              <a:rPr lang="en-GB" dirty="0" smtClean="0"/>
              <a:t>What drivers can I link my work too?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Equality Challenge Unit</a:t>
            </a:r>
            <a:endParaRPr lang="en-GB" dirty="0"/>
          </a:p>
        </p:txBody>
      </p:sp>
      <p:sp>
        <p:nvSpPr>
          <p:cNvPr id="3" name="Content Placeholder 2"/>
          <p:cNvSpPr>
            <a:spLocks noGrp="1"/>
          </p:cNvSpPr>
          <p:nvPr>
            <p:ph idx="1"/>
          </p:nvPr>
        </p:nvSpPr>
        <p:spPr>
          <a:xfrm>
            <a:off x="323528" y="1570038"/>
            <a:ext cx="8496944" cy="4370387"/>
          </a:xfrm>
        </p:spPr>
        <p:txBody>
          <a:bodyPr/>
          <a:lstStyle/>
          <a:p>
            <a:r>
              <a:rPr lang="en-GB" i="1" dirty="0" smtClean="0"/>
              <a:t>Equality Challenge Unit supports the higher education sector to realise the potential of all staff and students whatever their age, disability, gender identity, marital or civil partnership status, pregnancy or maternity status, race, religion or belief, sex, or sexual orientation to the benefit of those individuals, higher education institutions and society.</a:t>
            </a:r>
            <a:endParaRPr lang="en-US" i="1" dirty="0" smtClean="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600" dirty="0" smtClean="0"/>
              <a:t>Subject area representation: female and male</a:t>
            </a:r>
            <a:r>
              <a:rPr lang="en-GB" sz="2400" dirty="0" smtClean="0"/>
              <a:t/>
            </a:r>
            <a:br>
              <a:rPr lang="en-GB" sz="2400" dirty="0" smtClean="0"/>
            </a:br>
            <a:r>
              <a:rPr lang="en-GB" sz="2400" dirty="0" smtClean="0"/>
              <a:t>[</a:t>
            </a:r>
            <a:r>
              <a:rPr lang="en-GB" sz="1800" dirty="0" smtClean="0"/>
              <a:t>Source: </a:t>
            </a:r>
            <a:r>
              <a:rPr lang="en-GB" sz="1800" dirty="0" smtClean="0">
                <a:hlinkClick r:id="rId3"/>
              </a:rPr>
              <a:t>Equality in higher education: statistical report 2011</a:t>
            </a:r>
            <a:r>
              <a:rPr lang="en-GB" sz="1800" dirty="0" smtClean="0"/>
              <a:t>]</a:t>
            </a:r>
            <a:r>
              <a:rPr lang="en-GB" sz="1200" dirty="0" smtClean="0"/>
              <a:t/>
            </a:r>
            <a:br>
              <a:rPr lang="en-GB" sz="1200" dirty="0" smtClean="0"/>
            </a:br>
            <a:endParaRPr lang="en-GB" sz="1200" dirty="0"/>
          </a:p>
        </p:txBody>
      </p:sp>
      <p:pic>
        <p:nvPicPr>
          <p:cNvPr id="6" name="Content Placeholder 5" descr="1.9.jpg"/>
          <p:cNvPicPr>
            <a:picLocks noGrp="1" noChangeAspect="1"/>
          </p:cNvPicPr>
          <p:nvPr>
            <p:ph idx="1"/>
          </p:nvPr>
        </p:nvPicPr>
        <p:blipFill>
          <a:blip r:embed="rId4"/>
          <a:stretch>
            <a:fillRect/>
          </a:stretch>
        </p:blipFill>
        <p:spPr>
          <a:xfrm>
            <a:off x="251520" y="1570038"/>
            <a:ext cx="8496944" cy="4370387"/>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Subject area representation: </a:t>
            </a:r>
            <a:r>
              <a:rPr lang="en-GB" dirty="0" smtClean="0"/>
              <a:t>ethnicity</a:t>
            </a:r>
            <a:r>
              <a:rPr lang="en-GB" sz="2800" dirty="0" smtClean="0"/>
              <a:t/>
            </a:r>
            <a:br>
              <a:rPr lang="en-GB" sz="2800"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sz="2000" dirty="0"/>
          </a:p>
        </p:txBody>
      </p:sp>
      <p:pic>
        <p:nvPicPr>
          <p:cNvPr id="4" name="Content Placeholder 3" descr="2.12.jpg"/>
          <p:cNvPicPr>
            <a:picLocks noGrp="1" noChangeAspect="1"/>
          </p:cNvPicPr>
          <p:nvPr>
            <p:ph idx="1"/>
          </p:nvPr>
        </p:nvPicPr>
        <p:blipFill>
          <a:blip r:embed="rId4"/>
          <a:stretch>
            <a:fillRect/>
          </a:stretch>
        </p:blipFill>
        <p:spPr>
          <a:xfrm>
            <a:off x="395536" y="1570038"/>
            <a:ext cx="8280919" cy="459526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Subject area representation: disability status</a:t>
            </a:r>
            <a:r>
              <a:rPr lang="en-GB" dirty="0" smtClean="0"/>
              <a:t/>
            </a:r>
            <a:br>
              <a:rPr lang="en-GB" dirty="0" smtClean="0"/>
            </a:br>
            <a:r>
              <a:rPr lang="en-GB" sz="2400" dirty="0" smtClean="0"/>
              <a:t>[</a:t>
            </a:r>
            <a:r>
              <a:rPr lang="en-GB" sz="1800" dirty="0" smtClean="0"/>
              <a:t>Source: </a:t>
            </a:r>
            <a:r>
              <a:rPr lang="en-GB" sz="1800" dirty="0" smtClean="0">
                <a:hlinkClick r:id="rId3"/>
              </a:rPr>
              <a:t>Equality in higher education: statistical report 2011</a:t>
            </a:r>
            <a:r>
              <a:rPr lang="en-GB" sz="1800" dirty="0" smtClean="0"/>
              <a:t>]</a:t>
            </a:r>
            <a:endParaRPr lang="en-GB" sz="1600" dirty="0"/>
          </a:p>
        </p:txBody>
      </p:sp>
      <p:pic>
        <p:nvPicPr>
          <p:cNvPr id="4" name="Content Placeholder 3" descr="3.11.jpg"/>
          <p:cNvPicPr>
            <a:picLocks noGrp="1" noChangeAspect="1"/>
          </p:cNvPicPr>
          <p:nvPr>
            <p:ph idx="1"/>
          </p:nvPr>
        </p:nvPicPr>
        <p:blipFill>
          <a:blip r:embed="rId4"/>
          <a:stretch>
            <a:fillRect/>
          </a:stretch>
        </p:blipFill>
        <p:spPr>
          <a:xfrm>
            <a:off x="251520" y="1570038"/>
            <a:ext cx="8568952" cy="4370387"/>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Admissions processes</a:t>
            </a:r>
            <a:endParaRPr lang="en-GB" dirty="0"/>
          </a:p>
        </p:txBody>
      </p:sp>
      <p:pic>
        <p:nvPicPr>
          <p:cNvPr id="3" name="Content Placeholder 2"/>
          <p:cNvPicPr>
            <a:picLocks noGrp="1" noChangeAspect="1" noChangeArrowheads="1"/>
          </p:cNvPicPr>
          <p:nvPr>
            <p:ph idx="1"/>
          </p:nvPr>
        </p:nvPicPr>
        <p:blipFill>
          <a:blip r:embed="rId3"/>
          <a:srcRect/>
          <a:stretch>
            <a:fillRect/>
          </a:stretch>
        </p:blipFill>
        <p:spPr bwMode="auto">
          <a:xfrm>
            <a:off x="459455" y="1340768"/>
            <a:ext cx="8241574" cy="496855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Admissions – reflective questions</a:t>
            </a:r>
            <a:endParaRPr lang="en-GB" dirty="0"/>
          </a:p>
        </p:txBody>
      </p:sp>
      <p:sp>
        <p:nvSpPr>
          <p:cNvPr id="3" name="Content Placeholder 2"/>
          <p:cNvSpPr>
            <a:spLocks noGrp="1"/>
          </p:cNvSpPr>
          <p:nvPr>
            <p:ph idx="1"/>
          </p:nvPr>
        </p:nvSpPr>
        <p:spPr>
          <a:xfrm>
            <a:off x="323528" y="1340768"/>
            <a:ext cx="8496944" cy="4599657"/>
          </a:xfrm>
        </p:spPr>
        <p:txBody>
          <a:bodyPr/>
          <a:lstStyle/>
          <a:p>
            <a:r>
              <a:rPr lang="en-GB" sz="2400" dirty="0" smtClean="0"/>
              <a:t>What checks and balances are in place to ensure admissions decision-making is consistent? </a:t>
            </a:r>
            <a:endParaRPr lang="en-GB" sz="2400" dirty="0" smtClean="0"/>
          </a:p>
          <a:p>
            <a:endParaRPr lang="en-GB" sz="2400" dirty="0" smtClean="0"/>
          </a:p>
          <a:p>
            <a:r>
              <a:rPr lang="en-GB" sz="2400" dirty="0" smtClean="0"/>
              <a:t>What measures are in place to ensure that admissions staff follow procedures outlined in central and devolved policies? </a:t>
            </a:r>
            <a:endParaRPr lang="en-GB" sz="2400" dirty="0" smtClean="0"/>
          </a:p>
          <a:p>
            <a:endParaRPr lang="en-GB" sz="2400" dirty="0" smtClean="0"/>
          </a:p>
          <a:p>
            <a:r>
              <a:rPr lang="en-GB" sz="2400" dirty="0" smtClean="0"/>
              <a:t>What mechanisms are in place to identify if elements of policy and practice discriminate against certain </a:t>
            </a:r>
            <a:r>
              <a:rPr lang="en-GB" sz="2400" dirty="0" smtClean="0"/>
              <a:t>groups</a:t>
            </a:r>
          </a:p>
          <a:p>
            <a:endParaRPr lang="en-GB" sz="2400" dirty="0" smtClean="0"/>
          </a:p>
          <a:p>
            <a:r>
              <a:rPr lang="en-GB" sz="2400" dirty="0" smtClean="0"/>
              <a:t>What training is available to admissions staff? </a:t>
            </a:r>
            <a:endParaRPr lang="en-GB"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 rates: female and male</a:t>
            </a:r>
            <a:br>
              <a:rPr lang="en-GB"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dirty="0"/>
          </a:p>
        </p:txBody>
      </p:sp>
      <p:pic>
        <p:nvPicPr>
          <p:cNvPr id="4" name="Content Placeholder 3" descr="1.13.jpg"/>
          <p:cNvPicPr>
            <a:picLocks noGrp="1" noChangeAspect="1"/>
          </p:cNvPicPr>
          <p:nvPr>
            <p:ph idx="1"/>
          </p:nvPr>
        </p:nvPicPr>
        <p:blipFill>
          <a:blip r:embed="rId4"/>
          <a:stretch>
            <a:fillRect/>
          </a:stretch>
        </p:blipFill>
        <p:spPr>
          <a:xfrm>
            <a:off x="821572" y="1700808"/>
            <a:ext cx="7509509" cy="3312368"/>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 rates: ethnicity</a:t>
            </a:r>
            <a:br>
              <a:rPr lang="en-GB"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dirty="0"/>
          </a:p>
        </p:txBody>
      </p:sp>
      <p:pic>
        <p:nvPicPr>
          <p:cNvPr id="4" name="Content Placeholder 3" descr="2.16.jpg"/>
          <p:cNvPicPr>
            <a:picLocks noGrp="1" noChangeAspect="1"/>
          </p:cNvPicPr>
          <p:nvPr>
            <p:ph idx="1"/>
          </p:nvPr>
        </p:nvPicPr>
        <p:blipFill>
          <a:blip r:embed="rId4"/>
          <a:stretch>
            <a:fillRect/>
          </a:stretch>
        </p:blipFill>
        <p:spPr>
          <a:xfrm>
            <a:off x="431927" y="1916832"/>
            <a:ext cx="8121334" cy="352839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 rates: disability status</a:t>
            </a:r>
            <a:br>
              <a:rPr lang="en-GB"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dirty="0"/>
          </a:p>
        </p:txBody>
      </p:sp>
      <p:pic>
        <p:nvPicPr>
          <p:cNvPr id="4" name="Content Placeholder 3" descr="3.13.jpg"/>
          <p:cNvPicPr>
            <a:picLocks noGrp="1" noChangeAspect="1"/>
          </p:cNvPicPr>
          <p:nvPr>
            <p:ph idx="1"/>
          </p:nvPr>
        </p:nvPicPr>
        <p:blipFill>
          <a:blip r:embed="rId4"/>
          <a:stretch>
            <a:fillRect/>
          </a:stretch>
        </p:blipFill>
        <p:spPr>
          <a:xfrm>
            <a:off x="899592" y="1700808"/>
            <a:ext cx="7544826" cy="367240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 rates: </a:t>
            </a:r>
            <a:r>
              <a:rPr lang="en-GB" dirty="0" smtClean="0"/>
              <a:t>age</a:t>
            </a:r>
            <a:r>
              <a:rPr lang="en-GB" dirty="0" smtClean="0"/>
              <a:t/>
            </a:r>
            <a:br>
              <a:rPr lang="en-GB"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dirty="0"/>
          </a:p>
        </p:txBody>
      </p:sp>
      <p:pic>
        <p:nvPicPr>
          <p:cNvPr id="6" name="Content Placeholder 5" descr="4.11.jpg"/>
          <p:cNvPicPr>
            <a:picLocks noGrp="1" noChangeAspect="1"/>
          </p:cNvPicPr>
          <p:nvPr>
            <p:ph idx="1"/>
          </p:nvPr>
        </p:nvPicPr>
        <p:blipFill>
          <a:blip r:embed="rId4"/>
          <a:stretch>
            <a:fillRect/>
          </a:stretch>
        </p:blipFill>
        <p:spPr>
          <a:xfrm>
            <a:off x="539552" y="2348880"/>
            <a:ext cx="7860726" cy="212415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Progression and transition</a:t>
            </a:r>
            <a:endParaRPr lang="en-GB" dirty="0"/>
          </a:p>
        </p:txBody>
      </p:sp>
      <p:sp>
        <p:nvSpPr>
          <p:cNvPr id="3" name="Content Placeholder 2"/>
          <p:cNvSpPr>
            <a:spLocks noGrp="1"/>
          </p:cNvSpPr>
          <p:nvPr>
            <p:ph idx="1"/>
          </p:nvPr>
        </p:nvSpPr>
        <p:spPr>
          <a:xfrm>
            <a:off x="323528" y="1570038"/>
            <a:ext cx="8496944" cy="4370387"/>
          </a:xfrm>
        </p:spPr>
        <p:txBody>
          <a:bodyPr/>
          <a:lstStyle/>
          <a:p>
            <a:r>
              <a:rPr lang="en-GB" dirty="0" smtClean="0"/>
              <a:t>Adjustments for different learning and teaching </a:t>
            </a:r>
            <a:r>
              <a:rPr lang="en-GB" dirty="0" smtClean="0"/>
              <a:t>methods</a:t>
            </a:r>
          </a:p>
          <a:p>
            <a:endParaRPr lang="en-GB" dirty="0" smtClean="0"/>
          </a:p>
          <a:p>
            <a:r>
              <a:rPr lang="en-GB" dirty="0" smtClean="0"/>
              <a:t>Re-orientation - new campus and engaging with new </a:t>
            </a:r>
            <a:r>
              <a:rPr lang="en-GB" dirty="0" smtClean="0"/>
              <a:t>staff</a:t>
            </a:r>
          </a:p>
          <a:p>
            <a:endParaRPr lang="en-GB" dirty="0" smtClean="0"/>
          </a:p>
          <a:p>
            <a:r>
              <a:rPr lang="en-GB" dirty="0" smtClean="0"/>
              <a:t>Introductory sessions, </a:t>
            </a:r>
            <a:r>
              <a:rPr lang="en-GB" dirty="0" err="1" smtClean="0"/>
              <a:t>buddying</a:t>
            </a:r>
            <a:r>
              <a:rPr lang="en-GB" dirty="0" smtClean="0"/>
              <a:t> and mentoring support integration </a:t>
            </a:r>
            <a:endParaRPr lang="en-GB" dirty="0" smtClean="0"/>
          </a:p>
          <a:p>
            <a:endParaRPr lang="en-GB" dirty="0" smtClean="0"/>
          </a:p>
          <a:p>
            <a:r>
              <a:rPr lang="en-GB" dirty="0" smtClean="0"/>
              <a:t>Providing a taster week at the host HEI</a:t>
            </a:r>
          </a:p>
          <a:p>
            <a:endParaRPr lang="en-GB"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Progression and transition</a:t>
            </a:r>
            <a:endParaRPr lang="en-GB" dirty="0"/>
          </a:p>
        </p:txBody>
      </p:sp>
      <p:sp>
        <p:nvSpPr>
          <p:cNvPr id="3" name="Content Placeholder 2"/>
          <p:cNvSpPr>
            <a:spLocks noGrp="1"/>
          </p:cNvSpPr>
          <p:nvPr>
            <p:ph idx="1"/>
          </p:nvPr>
        </p:nvSpPr>
        <p:spPr>
          <a:xfrm>
            <a:off x="323528" y="1268760"/>
            <a:ext cx="8496944" cy="4442395"/>
          </a:xfrm>
        </p:spPr>
        <p:txBody>
          <a:bodyPr/>
          <a:lstStyle/>
          <a:p>
            <a:r>
              <a:rPr lang="en-GB" dirty="0" smtClean="0"/>
              <a:t>Providing </a:t>
            </a:r>
            <a:r>
              <a:rPr lang="en-GB" dirty="0" smtClean="0"/>
              <a:t>students with subject and/or programme handbooks well in advance of </a:t>
            </a:r>
            <a:r>
              <a:rPr lang="en-GB" dirty="0" smtClean="0"/>
              <a:t>starting</a:t>
            </a:r>
          </a:p>
          <a:p>
            <a:endParaRPr lang="en-GB" dirty="0" smtClean="0"/>
          </a:p>
          <a:p>
            <a:r>
              <a:rPr lang="en-GB" dirty="0" smtClean="0"/>
              <a:t>Day-release </a:t>
            </a:r>
            <a:r>
              <a:rPr lang="en-GB" dirty="0" smtClean="0"/>
              <a:t>arrangement</a:t>
            </a:r>
          </a:p>
          <a:p>
            <a:endParaRPr lang="en-GB" dirty="0" smtClean="0"/>
          </a:p>
          <a:p>
            <a:r>
              <a:rPr lang="en-GB" dirty="0" smtClean="0"/>
              <a:t>Ensuring reasonable adjustments are made across the whole of a student’s course, including elective modules in other departments</a:t>
            </a:r>
            <a:r>
              <a:rPr lang="en-GB" dirty="0" smtClean="0"/>
              <a:t>.</a:t>
            </a:r>
          </a:p>
          <a:p>
            <a:endParaRPr lang="en-GB" dirty="0" smtClean="0"/>
          </a:p>
          <a:p>
            <a:r>
              <a:rPr lang="en-GB" dirty="0" smtClean="0"/>
              <a:t>Ensuring that the requirements for progression or transfer are genuine competence standards for the course</a:t>
            </a:r>
          </a:p>
          <a:p>
            <a:endParaRPr lang="en-GB"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Degree attainment: impairment type</a:t>
            </a:r>
            <a:r>
              <a:rPr lang="en-GB" sz="2000" dirty="0" smtClean="0"/>
              <a:t/>
            </a:r>
            <a:br>
              <a:rPr lang="en-GB" sz="2000" dirty="0" smtClean="0"/>
            </a:br>
            <a:r>
              <a:rPr lang="en-GB" sz="2800" dirty="0" smtClean="0"/>
              <a:t>[</a:t>
            </a:r>
            <a:r>
              <a:rPr lang="en-GB" sz="2000" dirty="0" smtClean="0"/>
              <a:t>Source: </a:t>
            </a:r>
            <a:r>
              <a:rPr lang="en-GB" sz="2000" dirty="0" smtClean="0">
                <a:hlinkClick r:id="rId3"/>
              </a:rPr>
              <a:t>Equality in higher education: statistical report 2011</a:t>
            </a:r>
            <a:r>
              <a:rPr lang="en-GB" sz="2000" dirty="0" smtClean="0"/>
              <a:t>]</a:t>
            </a:r>
            <a:endParaRPr lang="en-GB" sz="2000" dirty="0"/>
          </a:p>
        </p:txBody>
      </p:sp>
      <p:pic>
        <p:nvPicPr>
          <p:cNvPr id="9" name="Content Placeholder 8" descr="3.15 (table).jpg"/>
          <p:cNvPicPr>
            <a:picLocks noGrp="1" noChangeAspect="1"/>
          </p:cNvPicPr>
          <p:nvPr>
            <p:ph idx="1"/>
          </p:nvPr>
        </p:nvPicPr>
        <p:blipFill>
          <a:blip r:embed="rId4"/>
          <a:stretch>
            <a:fillRect/>
          </a:stretch>
        </p:blipFill>
        <p:spPr>
          <a:xfrm>
            <a:off x="683568" y="1628800"/>
            <a:ext cx="7488832" cy="457148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Access </a:t>
            </a:r>
            <a:r>
              <a:rPr lang="en-GB" dirty="0" smtClean="0"/>
              <a:t>agreements </a:t>
            </a:r>
            <a:br>
              <a:rPr lang="en-GB" dirty="0" smtClean="0"/>
            </a:br>
            <a:r>
              <a:rPr lang="en-GB" dirty="0" smtClean="0"/>
              <a:t>(Office for Fair Access, OFFA)</a:t>
            </a:r>
            <a:endParaRPr lang="en-GB" dirty="0"/>
          </a:p>
        </p:txBody>
      </p:sp>
      <p:sp>
        <p:nvSpPr>
          <p:cNvPr id="3" name="Content Placeholder 2"/>
          <p:cNvSpPr>
            <a:spLocks noGrp="1"/>
          </p:cNvSpPr>
          <p:nvPr>
            <p:ph idx="1"/>
          </p:nvPr>
        </p:nvSpPr>
        <p:spPr>
          <a:xfrm>
            <a:off x="323528" y="1570038"/>
            <a:ext cx="8496944" cy="4370387"/>
          </a:xfrm>
        </p:spPr>
        <p:txBody>
          <a:bodyPr/>
          <a:lstStyle/>
          <a:p>
            <a:r>
              <a:rPr lang="en-GB" dirty="0" smtClean="0"/>
              <a:t>All institutions who wished to charge  above basic level must submit an </a:t>
            </a:r>
            <a:r>
              <a:rPr lang="en-GB" b="1" dirty="0" smtClean="0"/>
              <a:t>access agreement </a:t>
            </a:r>
            <a:r>
              <a:rPr lang="en-GB" dirty="0" smtClean="0"/>
              <a:t>by 31 May </a:t>
            </a:r>
            <a:r>
              <a:rPr lang="en-GB" dirty="0" smtClean="0"/>
              <a:t>2012</a:t>
            </a:r>
          </a:p>
          <a:p>
            <a:endParaRPr lang="en-GB" dirty="0" smtClean="0"/>
          </a:p>
          <a:p>
            <a:r>
              <a:rPr lang="en-GB" dirty="0" smtClean="0"/>
              <a:t>The agreement sets </a:t>
            </a:r>
            <a:r>
              <a:rPr lang="en-GB" dirty="0" smtClean="0"/>
              <a:t>out how institutions will sustain or improve access, retention and student success among people from ‘under-represented </a:t>
            </a:r>
            <a:r>
              <a:rPr lang="en-GB" dirty="0" smtClean="0"/>
              <a:t>groups’</a:t>
            </a:r>
          </a:p>
          <a:p>
            <a:endParaRPr lang="en-GB" dirty="0" smtClean="0"/>
          </a:p>
          <a:p>
            <a:pPr>
              <a:buNone/>
            </a:pPr>
            <a:r>
              <a:rPr lang="en-GB" dirty="0" smtClean="0"/>
              <a:t>	“</a:t>
            </a:r>
            <a:r>
              <a:rPr lang="en-GB" dirty="0" smtClean="0"/>
              <a:t>We (OFFA) now require a statement on how you have executed your responsibilities under the Equality Act 2010 in framing your access agreement.”</a:t>
            </a:r>
          </a:p>
          <a:p>
            <a:endParaRPr lang="en-GB" dirty="0" smtClean="0"/>
          </a:p>
          <a:p>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Equality Act and admissions</a:t>
            </a:r>
            <a:endParaRPr lang="en-GB" dirty="0"/>
          </a:p>
        </p:txBody>
      </p:sp>
      <p:sp>
        <p:nvSpPr>
          <p:cNvPr id="3" name="Content Placeholder 2"/>
          <p:cNvSpPr>
            <a:spLocks noGrp="1"/>
          </p:cNvSpPr>
          <p:nvPr>
            <p:ph idx="1"/>
          </p:nvPr>
        </p:nvSpPr>
        <p:spPr>
          <a:xfrm>
            <a:off x="323528" y="1340768"/>
            <a:ext cx="8496944" cy="4370387"/>
          </a:xfrm>
        </p:spPr>
        <p:txBody>
          <a:bodyPr/>
          <a:lstStyle/>
          <a:p>
            <a:r>
              <a:rPr lang="en-GB" sz="2400" kern="1200" dirty="0" smtClean="0">
                <a:solidFill>
                  <a:srgbClr val="002060"/>
                </a:solidFill>
                <a:ea typeface="ＭＳ Ｐゴシック" charset="0"/>
                <a:cs typeface="ＭＳ Ｐゴシック" charset="0"/>
              </a:rPr>
              <a:t>HEIs should ensure they do not discriminate against disabled applicants or students in relation to:</a:t>
            </a:r>
          </a:p>
          <a:p>
            <a:pPr lvl="3"/>
            <a:r>
              <a:rPr lang="en-GB" sz="2400" kern="1200" dirty="0" smtClean="0">
                <a:solidFill>
                  <a:srgbClr val="002060"/>
                </a:solidFill>
                <a:ea typeface="ＭＳ Ｐゴシック" charset="0"/>
                <a:cs typeface="ＭＳ Ｐゴシック" charset="0"/>
              </a:rPr>
              <a:t>the arrangements they make for determining admission</a:t>
            </a:r>
          </a:p>
          <a:p>
            <a:pPr lvl="3"/>
            <a:r>
              <a:rPr lang="en-GB" sz="2400" kern="1200" dirty="0" smtClean="0">
                <a:solidFill>
                  <a:srgbClr val="002060"/>
                </a:solidFill>
                <a:ea typeface="ＭＳ Ｐゴシック" charset="0"/>
                <a:cs typeface="ＭＳ Ｐゴシック" charset="0"/>
              </a:rPr>
              <a:t>the terms on which they make an offer to a disabled student</a:t>
            </a:r>
          </a:p>
          <a:p>
            <a:pPr lvl="3"/>
            <a:r>
              <a:rPr lang="en-GB" sz="2400" kern="1200" dirty="0" smtClean="0">
                <a:solidFill>
                  <a:srgbClr val="002060"/>
                </a:solidFill>
                <a:ea typeface="ＭＳ Ｐゴシック" charset="0"/>
                <a:cs typeface="ＭＳ Ｐゴシック" charset="0"/>
              </a:rPr>
              <a:t>the refusal or deliberate omission to accept an application from a disabled person.</a:t>
            </a:r>
          </a:p>
          <a:p>
            <a:pPr lvl="3"/>
            <a:endParaRPr lang="en-GB" sz="2400" kern="1200" dirty="0" smtClean="0">
              <a:solidFill>
                <a:srgbClr val="002060"/>
              </a:solidFill>
              <a:ea typeface="ＭＳ Ｐゴシック" charset="0"/>
              <a:cs typeface="ＭＳ Ｐゴシック" charset="0"/>
            </a:endParaRPr>
          </a:p>
          <a:p>
            <a:r>
              <a:rPr lang="en-GB" sz="2400" kern="1200" dirty="0" smtClean="0">
                <a:solidFill>
                  <a:srgbClr val="002060"/>
                </a:solidFill>
                <a:ea typeface="ＭＳ Ｐゴシック" charset="0"/>
                <a:cs typeface="ＭＳ Ｐゴシック" charset="0"/>
              </a:rPr>
              <a:t>HEIs must ensure they have set appropriate competence standards for specific course requirements (see section 2.4); must not discriminate in their induction procedures; and must ensure that a disabled person is introduced to an institution in a clearly structured and supported way, with an individually tailored induction programme if necessary.</a:t>
            </a:r>
          </a:p>
          <a:p>
            <a:endParaRPr lang="en-GB"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Equality Act and progression and transition</a:t>
            </a:r>
            <a:endParaRPr lang="en-GB" dirty="0"/>
          </a:p>
        </p:txBody>
      </p:sp>
      <p:sp>
        <p:nvSpPr>
          <p:cNvPr id="3" name="Content Placeholder 2"/>
          <p:cNvSpPr>
            <a:spLocks noGrp="1"/>
          </p:cNvSpPr>
          <p:nvPr>
            <p:ph idx="1"/>
          </p:nvPr>
        </p:nvSpPr>
        <p:spPr>
          <a:xfrm>
            <a:off x="323528" y="1570038"/>
            <a:ext cx="8496944" cy="4370387"/>
          </a:xfrm>
        </p:spPr>
        <p:txBody>
          <a:bodyPr/>
          <a:lstStyle/>
          <a:p>
            <a:r>
              <a:rPr lang="en-GB" kern="1200" dirty="0" smtClean="0">
                <a:solidFill>
                  <a:srgbClr val="002060"/>
                </a:solidFill>
                <a:ea typeface="ＭＳ Ｐゴシック" charset="0"/>
                <a:cs typeface="ＭＳ Ｐゴシック" charset="0"/>
              </a:rPr>
              <a:t>HEIs must ensure that arrangements for progression, or for transferring between programmes, do not discriminate against people; reasonable adjustments may need to be made. </a:t>
            </a:r>
          </a:p>
          <a:p>
            <a:pPr>
              <a:buNone/>
            </a:pPr>
            <a:endParaRPr lang="en-GB" kern="1200" dirty="0" smtClean="0">
              <a:solidFill>
                <a:srgbClr val="002060"/>
              </a:solidFill>
              <a:ea typeface="ＭＳ Ｐゴシック" charset="0"/>
              <a:cs typeface="ＭＳ Ｐゴシック" charset="0"/>
            </a:endParaRPr>
          </a:p>
          <a:p>
            <a:r>
              <a:rPr lang="en-GB" kern="1200" dirty="0" smtClean="0">
                <a:solidFill>
                  <a:srgbClr val="002060"/>
                </a:solidFill>
                <a:ea typeface="ＭＳ Ｐゴシック" charset="0"/>
                <a:cs typeface="ＭＳ Ｐゴシック" charset="0"/>
              </a:rPr>
              <a:t>The HEI will need to make sure requirements for progression or transfer are genuine competence standards for the course.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Equality </a:t>
            </a:r>
            <a:r>
              <a:rPr lang="en-GB" dirty="0" smtClean="0"/>
              <a:t>Act: public sector equality duty</a:t>
            </a:r>
            <a:endParaRPr lang="en-GB" dirty="0"/>
          </a:p>
        </p:txBody>
      </p:sp>
      <p:sp>
        <p:nvSpPr>
          <p:cNvPr id="3" name="Content Placeholder 2"/>
          <p:cNvSpPr>
            <a:spLocks noGrp="1"/>
          </p:cNvSpPr>
          <p:nvPr>
            <p:ph idx="1"/>
          </p:nvPr>
        </p:nvSpPr>
        <p:spPr/>
        <p:txBody>
          <a:bodyPr/>
          <a:lstStyle/>
          <a:p>
            <a:r>
              <a:rPr lang="en-GB" dirty="0" smtClean="0"/>
              <a:t>Public sector equality duty</a:t>
            </a:r>
          </a:p>
          <a:p>
            <a:pPr lvl="3"/>
            <a:r>
              <a:rPr lang="en-GB" dirty="0" smtClean="0"/>
              <a:t>Eliminating discrimination</a:t>
            </a:r>
          </a:p>
          <a:p>
            <a:pPr lvl="3"/>
            <a:r>
              <a:rPr lang="en-GB" dirty="0" smtClean="0"/>
              <a:t>Advancing </a:t>
            </a:r>
            <a:r>
              <a:rPr lang="en-GB" dirty="0" smtClean="0"/>
              <a:t>equal opportunity</a:t>
            </a:r>
          </a:p>
          <a:p>
            <a:pPr lvl="3"/>
            <a:r>
              <a:rPr lang="en-GB" dirty="0" smtClean="0"/>
              <a:t>Foster </a:t>
            </a:r>
            <a:r>
              <a:rPr lang="en-GB" dirty="0" smtClean="0"/>
              <a:t>good relations</a:t>
            </a:r>
          </a:p>
          <a:p>
            <a:endParaRPr lang="en-GB" dirty="0" smtClean="0"/>
          </a:p>
          <a:p>
            <a:r>
              <a:rPr lang="en-GB" dirty="0" smtClean="0"/>
              <a:t>Equality objectives</a:t>
            </a:r>
          </a:p>
          <a:p>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HEFCE:</a:t>
            </a:r>
            <a:br>
              <a:rPr lang="en-GB" dirty="0" smtClean="0"/>
            </a:br>
            <a:r>
              <a:rPr lang="en-GB" dirty="0" smtClean="0"/>
              <a:t>Equality and diversity scheme</a:t>
            </a:r>
            <a:br>
              <a:rPr lang="en-GB" dirty="0" smtClean="0"/>
            </a:br>
            <a:endParaRPr lang="en-GB" dirty="0"/>
          </a:p>
        </p:txBody>
      </p:sp>
      <p:sp>
        <p:nvSpPr>
          <p:cNvPr id="3" name="Content Placeholder 2"/>
          <p:cNvSpPr>
            <a:spLocks noGrp="1"/>
          </p:cNvSpPr>
          <p:nvPr>
            <p:ph idx="1"/>
          </p:nvPr>
        </p:nvSpPr>
        <p:spPr>
          <a:xfrm>
            <a:off x="323528" y="1570038"/>
            <a:ext cx="8352928" cy="4370387"/>
          </a:xfrm>
        </p:spPr>
        <p:txBody>
          <a:bodyPr/>
          <a:lstStyle/>
          <a:p>
            <a:r>
              <a:rPr lang="en-GB" sz="2400" dirty="0" smtClean="0"/>
              <a:t>2.1: To support the sector in achieving and maintaining an appropriately diverse student body and reducing inequalities of student opportunities and outcomes</a:t>
            </a:r>
          </a:p>
          <a:p>
            <a:endParaRPr lang="en-GB" sz="2400" dirty="0" smtClean="0"/>
          </a:p>
          <a:p>
            <a:r>
              <a:rPr lang="en-GB" sz="2400" dirty="0" smtClean="0"/>
              <a:t>2.2 To enable fair access to higher education so that all students, regardless of their background, are able to access the institution or programme that best meets their needs and aspirations</a:t>
            </a:r>
          </a:p>
          <a:p>
            <a:endParaRPr lang="en-GB" sz="2400" dirty="0" smtClean="0"/>
          </a:p>
          <a:p>
            <a:r>
              <a:rPr lang="en-GB" sz="2400" dirty="0" smtClean="0"/>
              <a:t>2.3 White Paper challenges – throughout the period of transition, impact assess work streams and monitor the cumulative effect of new fees and funding mechanisms. Seek to minimise disadvantages where they do occur.</a:t>
            </a:r>
          </a:p>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Government drivers</a:t>
            </a:r>
            <a:endParaRPr lang="en-GB" dirty="0"/>
          </a:p>
        </p:txBody>
      </p:sp>
      <p:sp>
        <p:nvSpPr>
          <p:cNvPr id="3" name="Content Placeholder 2"/>
          <p:cNvSpPr>
            <a:spLocks noGrp="1"/>
          </p:cNvSpPr>
          <p:nvPr>
            <p:ph idx="1"/>
          </p:nvPr>
        </p:nvSpPr>
        <p:spPr>
          <a:xfrm>
            <a:off x="323528" y="1570038"/>
            <a:ext cx="8424936" cy="4370387"/>
          </a:xfrm>
        </p:spPr>
        <p:txBody>
          <a:bodyPr/>
          <a:lstStyle/>
          <a:p>
            <a:r>
              <a:rPr lang="en-GB" dirty="0" smtClean="0"/>
              <a:t>UN Convention of for the rights of disabled people</a:t>
            </a:r>
          </a:p>
          <a:p>
            <a:pPr lvl="3"/>
            <a:r>
              <a:rPr lang="en-GB" dirty="0" smtClean="0"/>
              <a:t>Article 24 </a:t>
            </a:r>
            <a:r>
              <a:rPr lang="en-GB" dirty="0" smtClean="0"/>
              <a:t>– education</a:t>
            </a:r>
          </a:p>
          <a:p>
            <a:pPr lvl="3"/>
            <a:r>
              <a:rPr lang="en-GB" dirty="0" smtClean="0"/>
              <a:t>Article 27 - Work and employment </a:t>
            </a:r>
            <a:endParaRPr lang="en-GB" dirty="0" smtClean="0"/>
          </a:p>
          <a:p>
            <a:r>
              <a:rPr lang="en-GB" dirty="0" smtClean="0"/>
              <a:t>Independent Living Strategy</a:t>
            </a:r>
          </a:p>
          <a:p>
            <a:pPr lvl="3"/>
            <a:r>
              <a:rPr lang="en-GB" dirty="0" smtClean="0"/>
              <a:t>6.1 (action to improve specialist employment services for disabled people)</a:t>
            </a:r>
          </a:p>
          <a:p>
            <a:pPr lvl="3"/>
            <a:r>
              <a:rPr lang="en-GB" dirty="0" smtClean="0"/>
              <a:t>10.3 </a:t>
            </a:r>
            <a:r>
              <a:rPr lang="en-GB" dirty="0" smtClean="0"/>
              <a:t>(delivering the cross-government strategy for post 16 learners with learning </a:t>
            </a:r>
            <a:r>
              <a:rPr lang="en-GB" dirty="0" smtClean="0"/>
              <a:t>difficulties/disabilities)</a:t>
            </a:r>
          </a:p>
          <a:p>
            <a:pPr lvl="3">
              <a:buNone/>
            </a:pPr>
            <a:r>
              <a:rPr lang="en-GB" sz="2400" dirty="0" smtClean="0">
                <a:hlinkClick r:id="rId3"/>
              </a:rPr>
              <a:t>[http</a:t>
            </a:r>
            <a:r>
              <a:rPr lang="en-GB" sz="2400" dirty="0" smtClean="0">
                <a:hlinkClick r:id="rId3"/>
              </a:rPr>
              <a:t>://odi.dwp.gov.uk/roadmap-to-disability-equality/employment.php</a:t>
            </a:r>
            <a:r>
              <a:rPr lang="en-GB" sz="2400" dirty="0" smtClean="0"/>
              <a:t> </a:t>
            </a:r>
            <a:r>
              <a:rPr lang="en-GB" sz="2400" dirty="0" smtClean="0"/>
              <a:t>]</a:t>
            </a:r>
            <a:endParaRPr lang="en-GB" sz="2400" dirty="0" smtClean="0"/>
          </a:p>
          <a:p>
            <a:pPr lvl="3"/>
            <a:endParaRPr lang="en-GB" dirty="0" smtClean="0"/>
          </a:p>
          <a:p>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ECU future work</a:t>
            </a:r>
            <a:r>
              <a:rPr lang="en-GB" sz="2800" dirty="0" smtClean="0"/>
              <a:t/>
            </a:r>
            <a:br>
              <a:rPr lang="en-GB" sz="2800" dirty="0" smtClean="0"/>
            </a:br>
            <a:endParaRPr lang="en-GB" sz="2800" dirty="0"/>
          </a:p>
        </p:txBody>
      </p:sp>
      <p:sp>
        <p:nvSpPr>
          <p:cNvPr id="3" name="Content Placeholder 2"/>
          <p:cNvSpPr>
            <a:spLocks noGrp="1"/>
          </p:cNvSpPr>
          <p:nvPr>
            <p:ph idx="1"/>
          </p:nvPr>
        </p:nvSpPr>
        <p:spPr>
          <a:xfrm>
            <a:off x="323528" y="1570038"/>
            <a:ext cx="8496944" cy="4370387"/>
          </a:xfrm>
        </p:spPr>
        <p:txBody>
          <a:bodyPr/>
          <a:lstStyle/>
          <a:p>
            <a:r>
              <a:rPr lang="en-GB" dirty="0" smtClean="0"/>
              <a:t>‘Access</a:t>
            </a:r>
            <a:r>
              <a:rPr lang="en-GB" dirty="0" smtClean="0"/>
              <a:t>, retention and success: aligning widening participation and equality </a:t>
            </a:r>
            <a:r>
              <a:rPr lang="en-GB" dirty="0" smtClean="0"/>
              <a:t>strategies’</a:t>
            </a:r>
          </a:p>
          <a:p>
            <a:pPr lvl="3"/>
            <a:r>
              <a:rPr lang="en-GB" dirty="0" smtClean="0"/>
              <a:t>What opportunities exist for aligning WP and E&amp;D strategies</a:t>
            </a:r>
          </a:p>
          <a:p>
            <a:pPr lvl="3"/>
            <a:r>
              <a:rPr lang="en-GB" dirty="0" smtClean="0"/>
              <a:t>What is currently being done in this respect</a:t>
            </a:r>
          </a:p>
          <a:p>
            <a:pPr lvl="3"/>
            <a:endParaRPr lang="en-GB" dirty="0" smtClean="0"/>
          </a:p>
          <a:p>
            <a:pPr lvl="3">
              <a:buNone/>
            </a:pPr>
            <a:r>
              <a:rPr lang="en-GB" b="1" dirty="0" smtClean="0"/>
              <a:t>Contact: </a:t>
            </a:r>
            <a:r>
              <a:rPr lang="en-GB" b="1" dirty="0" smtClean="0">
                <a:hlinkClick r:id="rId3"/>
              </a:rPr>
              <a:t>freya.douglas@ecu.ac.uk</a:t>
            </a:r>
            <a:r>
              <a:rPr lang="en-GB" b="1" dirty="0" smtClean="0"/>
              <a:t> </a:t>
            </a:r>
          </a:p>
          <a:p>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details and resources</a:t>
            </a:r>
            <a:endParaRPr lang="en-GB" dirty="0"/>
          </a:p>
        </p:txBody>
      </p:sp>
      <p:sp>
        <p:nvSpPr>
          <p:cNvPr id="3" name="Content Placeholder 2"/>
          <p:cNvSpPr>
            <a:spLocks noGrp="1"/>
          </p:cNvSpPr>
          <p:nvPr>
            <p:ph idx="1"/>
          </p:nvPr>
        </p:nvSpPr>
        <p:spPr>
          <a:xfrm>
            <a:off x="323528" y="1570038"/>
            <a:ext cx="8496944" cy="4370387"/>
          </a:xfrm>
        </p:spPr>
        <p:txBody>
          <a:bodyPr/>
          <a:lstStyle/>
          <a:p>
            <a:pPr>
              <a:buNone/>
            </a:pPr>
            <a:endParaRPr lang="en-GB" dirty="0" smtClean="0"/>
          </a:p>
          <a:p>
            <a:r>
              <a:rPr lang="en-GB" dirty="0" smtClean="0">
                <a:hlinkClick r:id="rId3"/>
              </a:rPr>
              <a:t>Chris.brill@ecu.ac.uk</a:t>
            </a:r>
            <a:r>
              <a:rPr lang="en-GB" dirty="0" smtClean="0"/>
              <a:t> 	020 7438 1021</a:t>
            </a:r>
          </a:p>
          <a:p>
            <a:r>
              <a:rPr lang="en-GB" dirty="0" smtClean="0">
                <a:hlinkClick r:id="rId4"/>
              </a:rPr>
              <a:t>www.ecu.ac.uk</a:t>
            </a:r>
            <a:r>
              <a:rPr lang="en-GB" dirty="0" smtClean="0"/>
              <a:t>		020 7438 1010 (switchboard)</a:t>
            </a:r>
          </a:p>
          <a:p>
            <a:pPr>
              <a:buNone/>
            </a:pPr>
            <a:endParaRPr lang="en-GB" dirty="0" smtClean="0"/>
          </a:p>
          <a:p>
            <a:endParaRPr lang="en-GB" dirty="0"/>
          </a:p>
        </p:txBody>
      </p:sp>
    </p:spTree>
  </p:cSld>
  <p:clrMapOvr>
    <a:masterClrMapping/>
  </p:clrMapOvr>
</p:sld>
</file>

<file path=ppt/theme/theme1.xml><?xml version="1.0" encoding="utf-8"?>
<a:theme xmlns:a="http://schemas.openxmlformats.org/drawingml/2006/main" name="ECU_2011 PowerPoint">
  <a:themeElements>
    <a:clrScheme name="Custom 1">
      <a:dk1>
        <a:srgbClr val="003768"/>
      </a:dk1>
      <a:lt1>
        <a:srgbClr val="FFFFFF"/>
      </a:lt1>
      <a:dk2>
        <a:srgbClr val="000000"/>
      </a:dk2>
      <a:lt2>
        <a:srgbClr val="ED7703"/>
      </a:lt2>
      <a:accent1>
        <a:srgbClr val="E31937"/>
      </a:accent1>
      <a:accent2>
        <a:srgbClr val="C6006F"/>
      </a:accent2>
      <a:accent3>
        <a:srgbClr val="53247F"/>
      </a:accent3>
      <a:accent4>
        <a:srgbClr val="439639"/>
      </a:accent4>
      <a:accent5>
        <a:srgbClr val="006B6E"/>
      </a:accent5>
      <a:accent6>
        <a:srgbClr val="00AEEF"/>
      </a:accent6>
      <a:hlink>
        <a:srgbClr val="7F9BB3"/>
      </a:hlink>
      <a:folHlink>
        <a:srgbClr val="7F9BB3"/>
      </a:folHlink>
    </a:clrScheme>
    <a:fontScheme name="Blank Presentation">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808080"/>
        </a:dk1>
        <a:lt1>
          <a:srgbClr val="FFFFFF"/>
        </a:lt1>
        <a:dk2>
          <a:srgbClr val="003867"/>
        </a:dk2>
        <a:lt2>
          <a:srgbClr val="ED7703"/>
        </a:lt2>
        <a:accent1>
          <a:srgbClr val="BBE0E3"/>
        </a:accent1>
        <a:accent2>
          <a:srgbClr val="333399"/>
        </a:accent2>
        <a:accent3>
          <a:srgbClr val="AAAEB8"/>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 text slide">
  <a:themeElements>
    <a:clrScheme name="Custom 2">
      <a:dk1>
        <a:srgbClr val="003768"/>
      </a:dk1>
      <a:lt1>
        <a:srgbClr val="FFFFFF"/>
      </a:lt1>
      <a:dk2>
        <a:srgbClr val="000000"/>
      </a:dk2>
      <a:lt2>
        <a:srgbClr val="7F9BB3"/>
      </a:lt2>
      <a:accent1>
        <a:srgbClr val="E31937"/>
      </a:accent1>
      <a:accent2>
        <a:srgbClr val="C6006F"/>
      </a:accent2>
      <a:accent3>
        <a:srgbClr val="53247F"/>
      </a:accent3>
      <a:accent4>
        <a:srgbClr val="439639"/>
      </a:accent4>
      <a:accent5>
        <a:srgbClr val="006B6E"/>
      </a:accent5>
      <a:accent6>
        <a:srgbClr val="00AEEF"/>
      </a:accent6>
      <a:hlink>
        <a:srgbClr val="7F9BB3"/>
      </a:hlink>
      <a:folHlink>
        <a:srgbClr val="7F9BB3"/>
      </a:folHlink>
    </a:clrScheme>
    <a:fontScheme name="Blank Presentation">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808080"/>
        </a:dk1>
        <a:lt1>
          <a:srgbClr val="FFFFFF"/>
        </a:lt1>
        <a:dk2>
          <a:srgbClr val="003867"/>
        </a:dk2>
        <a:lt2>
          <a:srgbClr val="ED7703"/>
        </a:lt2>
        <a:accent1>
          <a:srgbClr val="BBE0E3"/>
        </a:accent1>
        <a:accent2>
          <a:srgbClr val="333399"/>
        </a:accent2>
        <a:accent3>
          <a:srgbClr val="AAAEB8"/>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ECU_2011 PowerPoint.pot</Template>
  <TotalTime>2484</TotalTime>
  <Words>757</Words>
  <Application>Microsoft Office PowerPoint</Application>
  <PresentationFormat>On-screen Show (4:3)</PresentationFormat>
  <Paragraphs>122</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ECU_2011 PowerPoint</vt:lpstr>
      <vt:lpstr>Standard text slide</vt:lpstr>
      <vt:lpstr>Linking initiatives around equality and diversity to strategic drivers</vt:lpstr>
      <vt:lpstr>Overview</vt:lpstr>
      <vt:lpstr>Equality Challenge Unit</vt:lpstr>
      <vt:lpstr>Subject area representation: female and male [Source: Equality in higher education: statistical report 2011] </vt:lpstr>
      <vt:lpstr>Subject area representation: ethnicity [Source: Equality in higher education: statistical report 2011]</vt:lpstr>
      <vt:lpstr>Subject area representation: disability status [Source: Equality in higher education: statistical report 2011]</vt:lpstr>
      <vt:lpstr>Admissions processes</vt:lpstr>
      <vt:lpstr>Admissions – reflective questions</vt:lpstr>
      <vt:lpstr>Continuation rates: female and male [Source: Equality in higher education: statistical report 2011]</vt:lpstr>
      <vt:lpstr>Continuation rates: ethnicity [Source: Equality in higher education: statistical report 2011]</vt:lpstr>
      <vt:lpstr>Continuation rates: disability status [Source: Equality in higher education: statistical report 2011]</vt:lpstr>
      <vt:lpstr>Continuation rates: age [Source: Equality in higher education: statistical report 2011]</vt:lpstr>
      <vt:lpstr>Progression and transition</vt:lpstr>
      <vt:lpstr>Progression and transition</vt:lpstr>
      <vt:lpstr>Degree attainment: impairment type [Source: Equality in higher education: statistical report 2011]</vt:lpstr>
      <vt:lpstr>Access agreements  (Office for Fair Access, OFFA)</vt:lpstr>
      <vt:lpstr>Equality Act and admissions</vt:lpstr>
      <vt:lpstr>Equality Act and progression and transition</vt:lpstr>
      <vt:lpstr>The Equality Act: public sector equality duty</vt:lpstr>
      <vt:lpstr>HEFCE: Equality and diversity scheme </vt:lpstr>
      <vt:lpstr>Government drivers</vt:lpstr>
      <vt:lpstr>ECU future work </vt:lpstr>
      <vt:lpstr>Contact details and resources</vt:lpstr>
    </vt:vector>
  </TitlesOfParts>
  <Company>Webb &amp; Webb Desing Limited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freedom, equality and diversity</dc:title>
  <dc:creator>James Webb</dc:creator>
  <cp:lastModifiedBy>Chris Brill</cp:lastModifiedBy>
  <cp:revision>240</cp:revision>
  <dcterms:created xsi:type="dcterms:W3CDTF">2007-05-04T10:32:31Z</dcterms:created>
  <dcterms:modified xsi:type="dcterms:W3CDTF">2012-05-21T17:27:00Z</dcterms:modified>
</cp:coreProperties>
</file>