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64" r:id="rId5"/>
    <p:sldId id="259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151" autoAdjust="0"/>
  </p:normalViewPr>
  <p:slideViewPr>
    <p:cSldViewPr>
      <p:cViewPr varScale="1">
        <p:scale>
          <a:sx n="62" d="100"/>
          <a:sy n="62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6CC47-E812-405B-89E6-C47927246228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4F68F-9893-4C44-A709-EA5D9AD1583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4F68F-9893-4C44-A709-EA5D9AD1583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Complementary objective to stimulate debate of learning and teaching in STEM subjects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4F68F-9893-4C44-A709-EA5D9AD1583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4F68F-9893-4C44-A709-EA5D9AD1583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1E920-DA5C-4443-BE87-DB55EF2CEB65}" type="datetimeFigureOut">
              <a:rPr lang="en-GB" smtClean="0"/>
              <a:pPr/>
              <a:t>11/06/2012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BB09B-6B21-477B-A92E-3F7FC50E3DF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2805638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imeo.com/2805348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scareers.org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estem-sw.org.uk/after-he-stem/useful-resources/becoming-a-stem-enthusiast" TargetMode="External"/><Relationship Id="rId4" Type="http://schemas.openxmlformats.org/officeDocument/2006/relationships/hyperlink" Target="mailto:J.L.Rowe@exeter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2952328"/>
          </a:xfrm>
        </p:spPr>
        <p:txBody>
          <a:bodyPr>
            <a:normAutofit/>
          </a:bodyPr>
          <a:lstStyle/>
          <a:p>
            <a:pPr marL="0" indent="457200">
              <a:spcBef>
                <a:spcPts val="0"/>
              </a:spcBef>
            </a:pPr>
            <a:r>
              <a:rPr lang="en-GB" sz="1300" dirty="0"/>
              <a:t/>
            </a:r>
            <a:br>
              <a:rPr lang="en-GB" sz="1300" dirty="0"/>
            </a:br>
            <a:r>
              <a:rPr lang="en-GB" b="1" dirty="0" smtClean="0"/>
              <a:t>‘Becoming a STEM enthusiast’</a:t>
            </a:r>
            <a:br>
              <a:rPr lang="en-GB" b="1" dirty="0" smtClean="0"/>
            </a:br>
            <a:r>
              <a:rPr lang="en-GB" sz="1300" dirty="0" smtClean="0"/>
              <a:t/>
            </a:r>
            <a:br>
              <a:rPr lang="en-GB" sz="1300" dirty="0" smtClean="0"/>
            </a:br>
            <a:r>
              <a:rPr lang="en-GB" sz="2200" dirty="0" smtClean="0"/>
              <a:t>A collaboration between Education Enhancement </a:t>
            </a:r>
            <a:br>
              <a:rPr lang="en-GB" sz="2200" dirty="0" smtClean="0"/>
            </a:br>
            <a:r>
              <a:rPr lang="en-GB" sz="2200" dirty="0" smtClean="0"/>
              <a:t>and the College of Engineering, Mathematics </a:t>
            </a:r>
            <a:br>
              <a:rPr lang="en-GB" sz="2200" dirty="0" smtClean="0"/>
            </a:br>
            <a:r>
              <a:rPr lang="en-GB" sz="2200" dirty="0" smtClean="0"/>
              <a:t>and Physical Sciences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3573016"/>
            <a:ext cx="3816424" cy="10081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200" dirty="0" smtClean="0"/>
              <a:t>Jane Rowe</a:t>
            </a:r>
          </a:p>
          <a:p>
            <a:pPr>
              <a:spcBef>
                <a:spcPts val="0"/>
              </a:spcBef>
            </a:pPr>
            <a:r>
              <a:rPr lang="en-GB" sz="2200" i="1" dirty="0" smtClean="0"/>
              <a:t>Education Enhancement</a:t>
            </a:r>
            <a:endParaRPr lang="en-GB" sz="2200" i="1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t="25958" b="31837"/>
          <a:stretch>
            <a:fillRect/>
          </a:stretch>
        </p:blipFill>
        <p:spPr bwMode="auto">
          <a:xfrm>
            <a:off x="6876256" y="188640"/>
            <a:ext cx="1993404" cy="72007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" name="Picture 4" descr="colour_lo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2656"/>
            <a:ext cx="158417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Zena Wo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284984"/>
            <a:ext cx="2376264" cy="151216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Picture 8" descr="Peter Co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5013176"/>
            <a:ext cx="2376264" cy="165618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Picture 11" descr="STEM student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5013176"/>
            <a:ext cx="2664296" cy="165618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Picture 12" descr="Frances Wa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16216" y="3212976"/>
            <a:ext cx="2393160" cy="151216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Picture 9" descr="Tim Jupp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42353" y="5013176"/>
            <a:ext cx="2390283" cy="165618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‘Despite the increase in the number of STEM postgraduates and graduates in recent years, the number of pupils taking A-levels in Maths and Sciences is not keeping pace.’ </a:t>
            </a:r>
            <a:r>
              <a:rPr lang="en-GB" sz="2400" i="1" dirty="0" smtClean="0"/>
              <a:t>(Russell Group, 2009)</a:t>
            </a:r>
          </a:p>
          <a:p>
            <a:r>
              <a:rPr lang="en-GB" sz="2400" dirty="0" smtClean="0"/>
              <a:t>‘Science take-up is strongly skewed, with half of all A-level entries in science coming from just 18 per cent of schools.’  </a:t>
            </a:r>
            <a:r>
              <a:rPr lang="en-GB" sz="2400" i="1" dirty="0" smtClean="0"/>
              <a:t>(Royal Society, 2006)</a:t>
            </a:r>
          </a:p>
          <a:p>
            <a:r>
              <a:rPr lang="en-GB" sz="2400" dirty="0" smtClean="0"/>
              <a:t>‘…students at private schools are twice more likely that their peers in comprehensive schools to study mathematics at A-level.’  </a:t>
            </a:r>
            <a:r>
              <a:rPr lang="en-GB" sz="2400" i="1" dirty="0" smtClean="0"/>
              <a:t>(HE STEM Programme, 2012)</a:t>
            </a:r>
          </a:p>
          <a:p>
            <a:r>
              <a:rPr lang="en-GB" sz="2400" dirty="0" smtClean="0"/>
              <a:t>‘Most young people have no idea what a scientist actually does, apart from possibly doctors, vets, and more recently forensic scientists (from television dramas and documentaries)’  </a:t>
            </a:r>
            <a:r>
              <a:rPr lang="en-GB" sz="2400" i="1" dirty="0" smtClean="0"/>
              <a:t>(Royal Astronomical Society )</a:t>
            </a:r>
            <a:endParaRPr lang="en-GB" sz="2400" i="1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404664"/>
            <a:ext cx="547260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 smtClean="0">
                <a:latin typeface="+mj-lt"/>
                <a:ea typeface="+mj-ea"/>
                <a:cs typeface="+mj-cs"/>
              </a:rPr>
              <a:t>STEM progression and WP</a:t>
            </a: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568952" cy="4525963"/>
          </a:xfrm>
        </p:spPr>
        <p:txBody>
          <a:bodyPr>
            <a:normAutofit/>
          </a:bodyPr>
          <a:lstStyle/>
          <a:p>
            <a:pPr marL="0" indent="457200">
              <a:spcBef>
                <a:spcPts val="0"/>
              </a:spcBef>
              <a:buNone/>
            </a:pPr>
            <a:endParaRPr lang="en-GB" dirty="0" smtClean="0"/>
          </a:p>
          <a:p>
            <a:pPr marL="0" indent="457200">
              <a:spcBef>
                <a:spcPts val="0"/>
              </a:spcBef>
              <a:buSzPct val="100000"/>
            </a:pPr>
            <a:r>
              <a:rPr lang="en-GB" dirty="0" smtClean="0"/>
              <a:t> </a:t>
            </a:r>
            <a:r>
              <a:rPr lang="en-GB" dirty="0"/>
              <a:t>T</a:t>
            </a:r>
            <a:r>
              <a:rPr lang="en-GB" dirty="0" smtClean="0"/>
              <a:t>o produce a range of 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video vignettes for use </a:t>
            </a:r>
          </a:p>
          <a:p>
            <a:pPr marL="0" indent="457200">
              <a:spcBef>
                <a:spcPts val="0"/>
              </a:spcBef>
              <a:buSzPct val="100000"/>
              <a:buNone/>
            </a:pPr>
            <a:r>
              <a:rPr lang="en-GB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in outreach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activities</a:t>
            </a:r>
          </a:p>
          <a:p>
            <a:pPr marL="0" indent="457200">
              <a:spcBef>
                <a:spcPts val="0"/>
              </a:spcBef>
              <a:buSzPct val="100000"/>
              <a:buNone/>
            </a:pPr>
            <a:endParaRPr kumimoji="0" lang="en-GB" b="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indent="457200">
              <a:spcBef>
                <a:spcPts val="0"/>
              </a:spcBef>
              <a:buSzPct val="100000"/>
              <a:buNone/>
            </a:pP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 the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excitement and challenges of STEM subjects </a:t>
            </a:r>
          </a:p>
          <a:p>
            <a:pPr marL="0" indent="457200">
              <a:spcBef>
                <a:spcPts val="0"/>
              </a:spcBef>
              <a:buSzPct val="100000"/>
              <a:buNone/>
            </a:pPr>
            <a:r>
              <a:rPr lang="en-GB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- advice on preparing for HE level study </a:t>
            </a:r>
          </a:p>
          <a:p>
            <a:pPr lvl="0" indent="-457200"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en-GB" dirty="0"/>
              <a:t>	 </a:t>
            </a:r>
            <a:r>
              <a:rPr lang="en-GB" dirty="0" smtClean="0"/>
              <a:t> </a:t>
            </a:r>
            <a:r>
              <a:rPr lang="en-GB" sz="2800" dirty="0" smtClean="0"/>
              <a:t>- relevance of STEM subjects</a:t>
            </a:r>
          </a:p>
          <a:p>
            <a:pPr lvl="0" indent="-457200">
              <a:spcBef>
                <a:spcPts val="0"/>
              </a:spcBef>
              <a:spcAft>
                <a:spcPts val="600"/>
              </a:spcAft>
              <a:buSzPct val="100000"/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- application to the world of work</a:t>
            </a:r>
            <a:endParaRPr lang="en-GB" sz="28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404664"/>
            <a:ext cx="547260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 smtClean="0">
                <a:latin typeface="+mj-lt"/>
                <a:ea typeface="+mj-ea"/>
                <a:cs typeface="+mj-cs"/>
              </a:rPr>
              <a:t>Aim 1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‘… for some students the route to [interest/engagement in STEM subjects] will start from an experience of STEM in the wider world, and thinking of STEM in school as a group of inter-related subjects helps to open up those doors… ‘</a:t>
            </a:r>
          </a:p>
          <a:p>
            <a:r>
              <a:rPr lang="en-GB" dirty="0" smtClean="0"/>
              <a:t>‘Inspiring teachers, sufficiently supported, are vital to raising students’ enjoyment of, enthusiasm for, and achievement in STEM subjects.’</a:t>
            </a:r>
          </a:p>
          <a:p>
            <a:pPr algn="r">
              <a:buNone/>
            </a:pPr>
            <a:r>
              <a:rPr lang="en-GB" sz="2600" i="1" dirty="0" smtClean="0"/>
              <a:t>(HE STEM Programme, 2012)</a:t>
            </a:r>
            <a:endParaRPr lang="en-GB" sz="2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916832"/>
            <a:ext cx="7416824" cy="4525963"/>
          </a:xfrm>
        </p:spPr>
        <p:txBody>
          <a:bodyPr/>
          <a:lstStyle/>
          <a:p>
            <a:pPr marL="0" indent="457200" eaLnBrk="0" fontAlgn="base" hangingPunct="0">
              <a:spcBef>
                <a:spcPct val="0"/>
              </a:spcBef>
              <a:buSzPct val="100000"/>
            </a:pPr>
            <a:r>
              <a:rPr lang="en-GB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To produce a range of videos for staff </a:t>
            </a: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r>
              <a:rPr lang="en-GB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development purposes – reflections on:</a:t>
            </a: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endParaRPr lang="en-GB" dirty="0" smtClean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- research-led teaching </a:t>
            </a: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  <a:cs typeface="Arial" pitchFamily="34" charset="0"/>
              </a:rPr>
              <a:t>- active learning </a:t>
            </a: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endParaRPr lang="en-GB" dirty="0" smtClean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indent="457200" eaLnBrk="0" fontAlgn="base" hangingPunct="0">
              <a:spcBef>
                <a:spcPct val="0"/>
              </a:spcBef>
              <a:buSzPct val="100000"/>
              <a:buNone/>
            </a:pPr>
            <a:r>
              <a:rPr lang="en-GB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in STEM subjects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404664"/>
            <a:ext cx="547260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noProof="0" dirty="0" smtClean="0">
                <a:latin typeface="+mj-lt"/>
                <a:ea typeface="+mj-ea"/>
                <a:cs typeface="+mj-cs"/>
              </a:rPr>
              <a:t>Aim 2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10799350" cy="789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252536" y="6021288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accent1"/>
                </a:solidFill>
              </a:rPr>
              <a:t>http://www.hestem-sw.org.uk/after-he-stem/useful-resources/becoming-a-stem-enthusiast</a:t>
            </a:r>
            <a:endParaRPr lang="en-GB" sz="14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52536" y="57332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accent1"/>
                </a:solidFill>
              </a:rPr>
              <a:t>Weblink</a:t>
            </a:r>
            <a:r>
              <a:rPr lang="en-GB" b="1" dirty="0" smtClean="0">
                <a:solidFill>
                  <a:schemeClr val="accent1"/>
                </a:solidFill>
              </a:rPr>
              <a:t>: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 Tim Jupp – Why choose Mathematics?</a:t>
            </a:r>
          </a:p>
          <a:p>
            <a:pPr>
              <a:buNone/>
            </a:pPr>
            <a:r>
              <a:rPr lang="en-GB" dirty="0" smtClean="0"/>
              <a:t>	</a:t>
            </a:r>
            <a:r>
              <a:rPr lang="en-GB" dirty="0" smtClean="0">
                <a:hlinkClick r:id="rId3"/>
              </a:rPr>
              <a:t>http://vimeo.com/28056387</a:t>
            </a: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Professor Peter Cox – Active learning in Maths</a:t>
            </a:r>
          </a:p>
          <a:p>
            <a:pPr>
              <a:buNone/>
            </a:pPr>
            <a:r>
              <a:rPr lang="en-GB" dirty="0" smtClean="0"/>
              <a:t>    </a:t>
            </a:r>
            <a:r>
              <a:rPr lang="en-GB" dirty="0" smtClean="0">
                <a:hlinkClick r:id="rId4"/>
              </a:rPr>
              <a:t>http://vimeo.com/28053486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1988840"/>
            <a:ext cx="8280920" cy="413732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Institute of Physics – videos sent to 207 members of Schools Outreach Officers Network</a:t>
            </a:r>
          </a:p>
          <a:p>
            <a:r>
              <a:rPr lang="en-GB" dirty="0" smtClean="0"/>
              <a:t>Institute of Mathematics and Its Applications – videos distributed via </a:t>
            </a:r>
            <a:r>
              <a:rPr lang="en-GB" sz="2400" u="sng" dirty="0" smtClean="0">
                <a:hlinkClick r:id="rId3"/>
              </a:rPr>
              <a:t>www.mathscareers.org.uk</a:t>
            </a:r>
            <a:r>
              <a:rPr lang="en-GB" sz="2400" u="sng" dirty="0" smtClean="0"/>
              <a:t> </a:t>
            </a:r>
          </a:p>
          <a:p>
            <a:r>
              <a:rPr lang="en-GB" dirty="0" smtClean="0"/>
              <a:t>SW Community of Outreach </a:t>
            </a:r>
            <a:r>
              <a:rPr lang="en-GB" dirty="0" err="1" smtClean="0"/>
              <a:t>practioners</a:t>
            </a:r>
            <a:endParaRPr lang="en-GB" dirty="0" smtClean="0"/>
          </a:p>
          <a:p>
            <a:r>
              <a:rPr lang="en-GB" dirty="0" smtClean="0"/>
              <a:t>Career Pilot (14-19 advice on options)</a:t>
            </a:r>
          </a:p>
          <a:p>
            <a:r>
              <a:rPr lang="en-GB" dirty="0" smtClean="0"/>
              <a:t>South West Educational Developers Network 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5536" y="404664"/>
            <a:ext cx="547260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 smtClean="0">
                <a:latin typeface="+mj-lt"/>
                <a:ea typeface="+mj-ea"/>
                <a:cs typeface="+mj-cs"/>
              </a:rPr>
              <a:t>Dissemination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/>
          <a:srcRect t="25958" b="31837"/>
          <a:stretch>
            <a:fillRect/>
          </a:stretch>
        </p:blipFill>
        <p:spPr bwMode="auto">
          <a:xfrm>
            <a:off x="5940152" y="332656"/>
            <a:ext cx="2857500" cy="12096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1988840"/>
            <a:ext cx="8280920" cy="413732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2800" b="1" dirty="0" smtClean="0"/>
              <a:t>For more information: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Project Lead:  Jane Rowe, Education Enhancement </a:t>
            </a:r>
          </a:p>
          <a:p>
            <a:pPr>
              <a:buNone/>
            </a:pPr>
            <a:r>
              <a:rPr lang="en-GB" dirty="0" smtClean="0">
                <a:hlinkClick r:id="rId4"/>
              </a:rPr>
              <a:t>J.L.Rowe@exeter.ac.uk</a:t>
            </a:r>
            <a:r>
              <a:rPr lang="en-GB" dirty="0" smtClean="0"/>
              <a:t>)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2800" b="1" dirty="0" smtClean="0"/>
              <a:t>Website: </a:t>
            </a:r>
          </a:p>
          <a:p>
            <a:pPr>
              <a:buNone/>
            </a:pPr>
            <a:endParaRPr lang="en-GB" sz="2800" b="1" dirty="0" smtClean="0"/>
          </a:p>
          <a:p>
            <a:pPr>
              <a:buNone/>
            </a:pPr>
            <a:r>
              <a:rPr lang="en-GB" sz="1600" dirty="0" smtClean="0">
                <a:solidFill>
                  <a:schemeClr val="accent1"/>
                </a:solidFill>
                <a:hlinkClick r:id="rId5"/>
              </a:rPr>
              <a:t>http://www.hestem-sw.org.uk/after-he-stem/useful-resources/becoming-a-stem-enthusiast</a:t>
            </a:r>
            <a:r>
              <a:rPr lang="en-GB" sz="1600" dirty="0" smtClean="0">
                <a:solidFill>
                  <a:schemeClr val="accent1"/>
                </a:solidFill>
              </a:rPr>
              <a:t> </a:t>
            </a:r>
          </a:p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368</Words>
  <Application>Microsoft Office PowerPoint</Application>
  <PresentationFormat>On-screen Show (4:3)</PresentationFormat>
  <Paragraphs>54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‘Becoming a STEM enthusiast’  A collaboration between Education Enhancement  and the College of Engineering, Mathematics  and Physical Sciences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University of Exeter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jlr204</dc:creator>
  <cp:lastModifiedBy>jlr204</cp:lastModifiedBy>
  <cp:revision>32</cp:revision>
  <dcterms:created xsi:type="dcterms:W3CDTF">2012-01-24T15:00:09Z</dcterms:created>
  <dcterms:modified xsi:type="dcterms:W3CDTF">2012-06-11T15:31:07Z</dcterms:modified>
</cp:coreProperties>
</file>