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8" r:id="rId3"/>
    <p:sldId id="260" r:id="rId4"/>
    <p:sldId id="261" r:id="rId5"/>
    <p:sldId id="269" r:id="rId6"/>
    <p:sldId id="262" r:id="rId7"/>
    <p:sldId id="264" r:id="rId8"/>
    <p:sldId id="274" r:id="rId9"/>
    <p:sldId id="275" r:id="rId10"/>
    <p:sldId id="267" r:id="rId11"/>
    <p:sldId id="271" r:id="rId12"/>
    <p:sldId id="272" r:id="rId13"/>
    <p:sldId id="273" r:id="rId14"/>
    <p:sldId id="265" r:id="rId15"/>
    <p:sldId id="270" r:id="rId16"/>
    <p:sldId id="266" r:id="rId17"/>
    <p:sldId id="276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5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27A6E-2714-4D0C-8A32-BA3DF6ADECEA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DECC8-6E87-4AAD-9398-9AB37234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5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851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DA916C6-E231-40C0-94C8-ECA103DF2939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DECC8-6E87-4AAD-9398-9AB3723405F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846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DECC8-6E87-4AAD-9398-9AB3723405F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613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DECC8-6E87-4AAD-9398-9AB3723405F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776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DECC8-6E87-4AAD-9398-9AB3723405F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96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2881-F804-47B0-80AB-6C978DF592B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065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DA916C6-E231-40C0-94C8-ECA103DF2939}" type="slidenum">
              <a:rPr lang="en-US" sz="1200" smtClean="0"/>
              <a:pPr/>
              <a:t>17</a:t>
            </a:fld>
            <a:endParaRPr 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228F533-87DD-4622-BF35-9C49D2AAA04D}" type="slidenum">
              <a:rPr lang="en-US" sz="1200" smtClean="0"/>
              <a:pPr/>
              <a:t>18</a:t>
            </a:fld>
            <a:endParaRPr lang="en-US" sz="120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2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46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12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3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17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87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27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70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62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5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60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BF8B8-1E75-4D78-8DE2-11D207F524A5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30BCB-DF69-47FA-8303-8BF3F64FC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12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3.jpeg"/><Relationship Id="rId9" Type="http://schemas.openxmlformats.org/officeDocument/2006/relationships/hyperlink" Target="http://www.scihigh.co.uk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0.png"/><Relationship Id="rId9" Type="http://schemas.openxmlformats.org/officeDocument/2006/relationships/hyperlink" Target="http://www.scihigh.co.uk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scihigh.co.uk/" TargetMode="External"/><Relationship Id="rId5" Type="http://schemas.openxmlformats.org/officeDocument/2006/relationships/image" Target="../media/image24.tmp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learningcentres.org.uk/centres/east-of-england/resources-and-kit-club-1/cars-and-ramps-2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sciencelearningcentres.org.uk/centres/east-of-england/resources-and-kit-club-1/solar-system" TargetMode="External"/><Relationship Id="rId5" Type="http://schemas.openxmlformats.org/officeDocument/2006/relationships/image" Target="../media/image32.jpeg"/><Relationship Id="rId10" Type="http://schemas.openxmlformats.org/officeDocument/2006/relationships/image" Target="../media/image13.jpeg"/><Relationship Id="rId4" Type="http://schemas.openxmlformats.org/officeDocument/2006/relationships/hyperlink" Target="https://www.sciencelearningcentres.org.uk/centres/east-of-england/resources-and-kit-club-1/heart-kit/image" TargetMode="External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3" descr="Untitled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367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8" descr="purple log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" y="463534"/>
            <a:ext cx="1773662" cy="40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15937" y="4367584"/>
            <a:ext cx="8709411" cy="2239935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57144"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35448" y="4534572"/>
            <a:ext cx="8230007" cy="1615171"/>
          </a:xfrm>
          <a:prstGeom prst="rect">
            <a:avLst/>
          </a:prstGeom>
        </p:spPr>
        <p:txBody>
          <a:bodyPr lIns="91428" tIns="45715" rIns="91428" bIns="45715"/>
          <a:lstStyle/>
          <a:p>
            <a:pPr defTabSz="457144">
              <a:spcBef>
                <a:spcPts val="88"/>
              </a:spcBef>
              <a:spcAft>
                <a:spcPts val="88"/>
              </a:spcAft>
              <a:defRPr/>
            </a:pPr>
            <a:r>
              <a:rPr lang="en-GB" sz="2300" b="1" dirty="0" smtClean="0">
                <a:solidFill>
                  <a:schemeClr val="bg1"/>
                </a:solidFill>
                <a:latin typeface="Arial MT Lt"/>
                <a:ea typeface="+mj-ea"/>
                <a:cs typeface="Arial MT Lt"/>
              </a:rPr>
              <a:t>HE STEM Programme – Community Engagement Project</a:t>
            </a:r>
            <a:r>
              <a:rPr lang="en-GB" sz="2300" dirty="0">
                <a:solidFill>
                  <a:schemeClr val="bg1"/>
                </a:solidFill>
                <a:latin typeface="Arial MT Lt"/>
                <a:ea typeface="+mj-ea"/>
                <a:cs typeface="Arial MT Lt"/>
              </a:rPr>
              <a:t/>
            </a:r>
            <a:br>
              <a:rPr lang="en-GB" sz="2300" dirty="0">
                <a:solidFill>
                  <a:schemeClr val="bg1"/>
                </a:solidFill>
                <a:latin typeface="Arial MT Lt"/>
                <a:ea typeface="+mj-ea"/>
                <a:cs typeface="Arial MT Lt"/>
              </a:rPr>
            </a:br>
            <a:endParaRPr lang="en-GB" sz="2300" dirty="0">
              <a:solidFill>
                <a:srgbClr val="BD9FC9"/>
              </a:solidFill>
              <a:latin typeface="Arial MT Lt"/>
              <a:ea typeface="+mj-ea"/>
              <a:cs typeface="Arial MT Lt"/>
            </a:endParaRPr>
          </a:p>
          <a:p>
            <a:pPr defTabSz="457144">
              <a:spcBef>
                <a:spcPts val="88"/>
              </a:spcBef>
              <a:spcAft>
                <a:spcPts val="88"/>
              </a:spcAft>
              <a:defRPr/>
            </a:pPr>
            <a:r>
              <a:rPr lang="en-GB" sz="2300" dirty="0" smtClean="0">
                <a:solidFill>
                  <a:srgbClr val="BD9FC9"/>
                </a:solidFill>
                <a:latin typeface="Arial MT Lt"/>
                <a:ea typeface="+mj-ea"/>
                <a:cs typeface="Arial MT Lt"/>
              </a:rPr>
              <a:t>Dr Lindsay Vare and Mrs Tracy Ashwood</a:t>
            </a:r>
            <a:endParaRPr lang="en-GB" sz="2300" dirty="0">
              <a:solidFill>
                <a:srgbClr val="BD9FC9"/>
              </a:solidFill>
              <a:latin typeface="Arial MT Lt"/>
              <a:ea typeface="+mj-ea"/>
              <a:cs typeface="Arial MT Lt"/>
            </a:endParaRPr>
          </a:p>
          <a:p>
            <a:pPr defTabSz="457144">
              <a:spcBef>
                <a:spcPts val="88"/>
              </a:spcBef>
              <a:spcAft>
                <a:spcPts val="88"/>
              </a:spcAft>
              <a:defRPr/>
            </a:pPr>
            <a:r>
              <a:rPr lang="en-GB" sz="2300" dirty="0">
                <a:solidFill>
                  <a:srgbClr val="BD9FC9"/>
                </a:solidFill>
                <a:latin typeface="Arial MT Lt"/>
                <a:ea typeface="+mj-ea"/>
                <a:cs typeface="Arial MT Lt"/>
              </a:rPr>
              <a:t>University of Hertfordshire</a:t>
            </a:r>
            <a:r>
              <a:rPr lang="en-US" sz="2300" dirty="0">
                <a:solidFill>
                  <a:srgbClr val="C5DF9F"/>
                </a:solidFill>
                <a:latin typeface="Arial MT Lt"/>
                <a:ea typeface="+mj-ea"/>
                <a:cs typeface="Arial MT Lt"/>
              </a:rPr>
              <a:t/>
            </a:r>
            <a:br>
              <a:rPr lang="en-US" sz="2300" dirty="0">
                <a:solidFill>
                  <a:srgbClr val="C5DF9F"/>
                </a:solidFill>
                <a:latin typeface="Arial MT Lt"/>
                <a:ea typeface="+mj-ea"/>
                <a:cs typeface="Arial MT Lt"/>
              </a:rPr>
            </a:br>
            <a:endParaRPr lang="en-US" sz="2300" dirty="0">
              <a:solidFill>
                <a:schemeClr val="bg1"/>
              </a:solidFill>
              <a:latin typeface="Arial MT Lt"/>
              <a:ea typeface="+mj-ea"/>
              <a:cs typeface="Arial MT Lt"/>
            </a:endParaRPr>
          </a:p>
        </p:txBody>
      </p:sp>
    </p:spTree>
    <p:extLst>
      <p:ext uri="{BB962C8B-B14F-4D97-AF65-F5344CB8AC3E}">
        <p14:creationId xmlns:p14="http://schemas.microsoft.com/office/powerpoint/2010/main" val="25770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77825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Rationale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760640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2413" y="2196819"/>
            <a:ext cx="5760640" cy="3456608"/>
          </a:xfrm>
        </p:spPr>
        <p:txBody>
          <a:bodyPr>
            <a:normAutofit/>
          </a:bodyPr>
          <a:lstStyle/>
          <a:p>
            <a:pPr marL="0" lvl="0" indent="0">
              <a:lnSpc>
                <a:spcPct val="160000"/>
              </a:lnSpc>
              <a:buNone/>
            </a:pPr>
            <a:r>
              <a:rPr lang="en-GB" sz="2100" dirty="0" smtClean="0"/>
              <a:t>Why did the University of Hertfordshire apply to take part in the Community of Practice Project?</a:t>
            </a:r>
            <a:endParaRPr lang="en-GB" sz="2100" dirty="0"/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1266" name="Picture 2" descr="U:\STEM Brochure\SciHigh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312" y="2060848"/>
            <a:ext cx="237283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U:\Activities\Photos from rocketry masterclass and IET Faraday Challenge\IMG_12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3390272" cy="254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77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8540" y="225584"/>
            <a:ext cx="8669337" cy="6356350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5714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17410" name="Picture 13" descr="Headphon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8208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 bwMode="auto">
          <a:xfrm rot="235510">
            <a:off x="574136" y="3285574"/>
            <a:ext cx="5026025" cy="1182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GB" sz="3600" dirty="0" smtClean="0">
                <a:solidFill>
                  <a:schemeClr val="bg1"/>
                </a:solidFill>
              </a:rPr>
              <a:t/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4000" b="1" dirty="0" smtClean="0">
                <a:solidFill>
                  <a:schemeClr val="bg1"/>
                </a:solidFill>
              </a:rPr>
              <a:t/>
            </a:r>
            <a:br>
              <a:rPr lang="en-GB" sz="4000" b="1" dirty="0" smtClean="0">
                <a:solidFill>
                  <a:schemeClr val="bg1"/>
                </a:solidFill>
              </a:rPr>
            </a:b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xfrm rot="231076">
            <a:off x="719590" y="1865842"/>
            <a:ext cx="4687888" cy="2933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0" indent="0" algn="ctr" eaLnBrk="1" hangingPunct="1">
              <a:buFont typeface="Times" pitchFamily="18" charset="0"/>
              <a:buNone/>
            </a:pPr>
            <a:endParaRPr lang="en-GB" sz="4800" b="1" dirty="0" smtClean="0">
              <a:solidFill>
                <a:schemeClr val="bg1"/>
              </a:solidFill>
            </a:endParaRPr>
          </a:p>
          <a:p>
            <a:pPr marL="0" indent="0" algn="ctr" eaLnBrk="1" hangingPunct="1">
              <a:buFont typeface="Times" pitchFamily="18" charset="0"/>
              <a:buNone/>
            </a:pPr>
            <a:r>
              <a:rPr lang="en-GB" sz="5700" b="1" dirty="0" smtClean="0">
                <a:solidFill>
                  <a:schemeClr val="bg1"/>
                </a:solidFill>
              </a:rPr>
              <a:t>What did we do at the University of Hertfordshire?</a:t>
            </a:r>
          </a:p>
          <a:p>
            <a:pPr marL="0" indent="0" algn="ctr" eaLnBrk="1" hangingPunct="1">
              <a:buFont typeface="Times" pitchFamily="18" charset="0"/>
              <a:buNone/>
            </a:pPr>
            <a:endParaRPr lang="en-GB" sz="57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4400" dirty="0" smtClean="0">
                <a:solidFill>
                  <a:schemeClr val="bg1"/>
                </a:solidFill>
              </a:rPr>
              <a:t>6 reflective evaluations</a:t>
            </a:r>
            <a:endParaRPr lang="en-GB" sz="5700" b="1" dirty="0" smtClean="0">
              <a:solidFill>
                <a:schemeClr val="bg1"/>
              </a:solidFill>
            </a:endParaRPr>
          </a:p>
        </p:txBody>
      </p:sp>
      <p:pic>
        <p:nvPicPr>
          <p:cNvPr id="17413" name="Picture 14" descr="Cloud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865" y="309126"/>
            <a:ext cx="8985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5" descr="Aeropla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685925"/>
            <a:ext cx="154781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 rot="20740954">
            <a:off x="5887918" y="3591433"/>
            <a:ext cx="2711536" cy="185607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pic>
        <p:nvPicPr>
          <p:cNvPr id="17418" name="Picture 30" descr="Good Food Packaging Feature by LindiB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9046">
            <a:off x="6037876" y="3450537"/>
            <a:ext cx="2127250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9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www.encircle.co.uk/_/rsrc/1280401159588/in-the-news/businessprocessinsourcing/Loughborough_University-logo-3EADFABE75-seeklogo.co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48" y="435979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77825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6 reflective evaluations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445977" y="2276872"/>
            <a:ext cx="5760640" cy="3456608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/>
              <a:t>RI Maths </a:t>
            </a:r>
            <a:r>
              <a:rPr lang="en-GB" sz="2100" dirty="0" err="1"/>
              <a:t>Masterclass</a:t>
            </a:r>
            <a:r>
              <a:rPr lang="en-GB" sz="2100" dirty="0"/>
              <a:t> series – Loughborough University</a:t>
            </a: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 smtClean="0"/>
              <a:t>IET Faraday Challenge Day – Institute of Engineering and Technology</a:t>
            </a: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 err="1" smtClean="0"/>
              <a:t>SciHigh</a:t>
            </a:r>
            <a:r>
              <a:rPr lang="en-GB" sz="2100" dirty="0" smtClean="0"/>
              <a:t> event </a:t>
            </a:r>
          </a:p>
          <a:p>
            <a:pPr marL="514350" lvl="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 smtClean="0"/>
              <a:t>Rocketry </a:t>
            </a:r>
            <a:r>
              <a:rPr lang="en-GB" sz="2100" dirty="0" err="1"/>
              <a:t>Masterclass</a:t>
            </a:r>
            <a:r>
              <a:rPr lang="en-GB" sz="2100" dirty="0"/>
              <a:t> – connects with STEM Clubs</a:t>
            </a:r>
          </a:p>
          <a:p>
            <a:pPr marL="514350" lvl="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 smtClean="0"/>
              <a:t>KIT </a:t>
            </a:r>
            <a:r>
              <a:rPr lang="en-GB" sz="2100" dirty="0"/>
              <a:t>Club – connections with Science Learning Centre</a:t>
            </a:r>
          </a:p>
          <a:p>
            <a:pPr marL="514350" lvl="0" indent="-514350">
              <a:lnSpc>
                <a:spcPct val="160000"/>
              </a:lnSpc>
              <a:buFont typeface="+mj-lt"/>
              <a:buAutoNum type="arabicPeriod"/>
            </a:pPr>
            <a:r>
              <a:rPr lang="en-GB" sz="2100" dirty="0"/>
              <a:t>Twilight Club – connections with UH Arts and the local community.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://ebmedia.eventbrite.com/s3-s3/eventlogos/18351185/2881910873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94" y="1801430"/>
            <a:ext cx="1736328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eandt.theiet.org/news/2011/oct/images/640_IET%20logo%206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12" y="2852936"/>
            <a:ext cx="1817157" cy="120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nationalstemcentre.org.uk/elibrary/data/images/8/7/0/870d7b4d620bf3b794ad54b286ae019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945" y="3933056"/>
            <a:ext cx="2267744" cy="96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alomshaha.com/images/Ri%20logo%20-%20JPE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61248"/>
            <a:ext cx="2537533" cy="52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Sci-High : Forensic Science Event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94" y="5797696"/>
            <a:ext cx="1687835" cy="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77825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6 reflective evaluations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760640" cy="3168352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60000"/>
              </a:lnSpc>
              <a:buNone/>
            </a:pPr>
            <a:r>
              <a:rPr lang="en-GB" sz="1900" dirty="0" smtClean="0"/>
              <a:t>Two types of reflective evaluations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GB" sz="1900" dirty="0" smtClean="0"/>
              <a:t>Direct peer reviews of activities.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GB" sz="1900" dirty="0" smtClean="0"/>
              <a:t>Reflective evaluations of projects that have </a:t>
            </a:r>
            <a:r>
              <a:rPr lang="en-GB" sz="1900" dirty="0"/>
              <a:t>been established with </a:t>
            </a:r>
            <a:r>
              <a:rPr lang="en-GB" sz="1900" dirty="0" smtClean="0"/>
              <a:t>community engagements at </a:t>
            </a:r>
            <a:r>
              <a:rPr lang="en-GB" sz="1900" dirty="0"/>
              <a:t>the forefront of development. T</a:t>
            </a:r>
            <a:r>
              <a:rPr lang="en-GB" sz="1900" dirty="0" smtClean="0"/>
              <a:t>he </a:t>
            </a:r>
            <a:r>
              <a:rPr lang="en-GB" sz="1900" dirty="0"/>
              <a:t>project has provided a springboard to develop a particular activity that addresses the importance of the interaction of local community partners.  </a:t>
            </a:r>
          </a:p>
          <a:p>
            <a:pPr marL="457200" lvl="0" indent="-457200">
              <a:lnSpc>
                <a:spcPct val="160000"/>
              </a:lnSpc>
              <a:buFont typeface="+mj-lt"/>
              <a:buAutoNum type="arabicPeriod"/>
            </a:pPr>
            <a:endParaRPr lang="en-GB" sz="2100" dirty="0"/>
          </a:p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encircle.co.uk/_/rsrc/1280401159588/in-the-news/businessprocessinsourcing/Loughborough_University-logo-3EADFABE75-seeklogo.co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48" y="435979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ebmedia.eventbrite.com/s3-s3/eventlogos/18351185/2881910873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94" y="1801430"/>
            <a:ext cx="1736328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eandt.theiet.org/news/2011/oct/images/640_IET%20logo%206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12" y="2852936"/>
            <a:ext cx="1817157" cy="120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nationalstemcentre.org.uk/elibrary/data/images/8/7/0/870d7b4d620bf3b794ad54b286ae019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945" y="3933056"/>
            <a:ext cx="2267744" cy="96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alomshaha.com/images/Ri%20logo%20-%20JPE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61248"/>
            <a:ext cx="2537533" cy="52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ci-High : Forensic Science Event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94" y="5797696"/>
            <a:ext cx="1687835" cy="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02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1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RI </a:t>
            </a:r>
            <a:r>
              <a:rPr lang="en-GB" sz="3600" dirty="0">
                <a:solidFill>
                  <a:schemeClr val="bg1"/>
                </a:solidFill>
              </a:rPr>
              <a:t>Maths </a:t>
            </a:r>
            <a:r>
              <a:rPr lang="en-GB" sz="3600" dirty="0" err="1">
                <a:solidFill>
                  <a:schemeClr val="bg1"/>
                </a:solidFill>
              </a:rPr>
              <a:t>Masterclass</a:t>
            </a:r>
            <a:r>
              <a:rPr lang="en-GB" sz="3600" dirty="0">
                <a:solidFill>
                  <a:schemeClr val="bg1"/>
                </a:solidFill>
              </a:rPr>
              <a:t> series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4741" y="2216963"/>
            <a:ext cx="5328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Event:</a:t>
            </a:r>
            <a:r>
              <a:rPr lang="en-GB" dirty="0"/>
              <a:t> Royal Institution (RI) Maths </a:t>
            </a:r>
            <a:r>
              <a:rPr lang="en-GB" dirty="0" err="1"/>
              <a:t>Masterclass</a:t>
            </a:r>
            <a:r>
              <a:rPr lang="en-GB" dirty="0"/>
              <a:t>, Presented by Nicki Timson, area co-ordinator, East Midlands Region, Further Maths Support Programme.</a:t>
            </a:r>
          </a:p>
          <a:p>
            <a:pPr>
              <a:lnSpc>
                <a:spcPct val="150000"/>
              </a:lnSpc>
            </a:pPr>
            <a:r>
              <a:rPr lang="en-GB" b="1" dirty="0"/>
              <a:t>Date:</a:t>
            </a:r>
            <a:r>
              <a:rPr lang="en-GB" dirty="0"/>
              <a:t> 26</a:t>
            </a:r>
            <a:r>
              <a:rPr lang="en-GB" baseline="30000" dirty="0"/>
              <a:t>th</a:t>
            </a:r>
            <a:r>
              <a:rPr lang="en-GB" dirty="0"/>
              <a:t> May</a:t>
            </a:r>
          </a:p>
          <a:p>
            <a:pPr>
              <a:lnSpc>
                <a:spcPct val="150000"/>
              </a:lnSpc>
            </a:pPr>
            <a:r>
              <a:rPr lang="en-GB" b="1" dirty="0"/>
              <a:t>Location:</a:t>
            </a:r>
            <a:r>
              <a:rPr lang="en-GB" dirty="0"/>
              <a:t> </a:t>
            </a:r>
            <a:r>
              <a:rPr lang="en-GB" dirty="0" err="1"/>
              <a:t>Snibston</a:t>
            </a:r>
            <a:r>
              <a:rPr lang="en-GB" dirty="0"/>
              <a:t> Discovery Park, </a:t>
            </a:r>
            <a:r>
              <a:rPr lang="en-GB" dirty="0" err="1"/>
              <a:t>Coalville</a:t>
            </a:r>
            <a:r>
              <a:rPr lang="en-GB" dirty="0"/>
              <a:t>, Leicestershire</a:t>
            </a:r>
          </a:p>
          <a:p>
            <a:pPr>
              <a:lnSpc>
                <a:spcPct val="150000"/>
              </a:lnSpc>
            </a:pPr>
            <a:r>
              <a:rPr lang="en-GB" b="1" dirty="0"/>
              <a:t>Community Partner:</a:t>
            </a:r>
            <a:r>
              <a:rPr lang="en-GB" dirty="0"/>
              <a:t> Loughborough University and Leicestershire County Council</a:t>
            </a:r>
          </a:p>
        </p:txBody>
      </p:sp>
      <p:pic>
        <p:nvPicPr>
          <p:cNvPr id="9218" name="Picture 2" descr="http://t2.gstatic.com/images?q=tbn:ANd9GcQzdKvP5s9ZnRY2eWKJ7VJM5HzFSC21eFqCWN8LUKMUCaI_G7S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33" y="2636912"/>
            <a:ext cx="283667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ggGDwkOBw4VEhAWFR4XExgTFhoWGhcRHBEhFxMYFR4eJyYqHCUvGxMeKzssIyopLi0tFyoyOjwwNSYrLjUBCQoKDgwOGg8PGiklHiQyMDUwNSw1LTUsLDQpNSwtLC40Lyo1LC4vLyowKi81MCwpLC0sNTQsMSopLCwsKSw1NP/AABEIAKAAoAMBIgACEQEDEQH/xAAcAAEAAwADAQEAAAAAAAAAAAAABAUGAgMHCAH/xABBEAABAwMDAwEEBQURAQAAAAABAAIDBAURBhIhEzFBIgcUUWEjMnGBkRYzNUJSFyY0U1Vyc3SSoaKxsrPR0vAV/8QAGQEBAAIDAAAAAAAAAAAAAAAAAAECAwQF/8QAKBEBAAIBAgQFBQEAAAAAAAAAAAERAgMhEjFh8ARBUcHhBSKh0fET/9oADAMBAAIRAxEAPwD3FERAREQEREBERAREQEREBERAREQEREBERAREQEREBERAREQEREBERAREQEREBERAREQEREBERAREQEREBERAREQEREBERAREQEREBERAREQEREBERAREQEREBERAREQEREBERAXgmstb6jobld4aSvlZGyUtY1uzAbtBwMt+a97XzTr39LXz+nP+hq3fB4xllNx5L4Rctz7I9VXu911VFdKuSaMU5cGv24DuswZ4A8OP4qDfdaX+lq6+OGseGNle1o9PDQ8gDsfC6PYf+kqz+qn/AH41Z3r2c3+tqa6WCJmx8r3NzI0ekvJH+azZxhjqzdVTufSJ8PjqZ/78NVFXXuu/ZhqG53qWubcZ3SBrGlodjglxB7D5KVcbjXxajttJHUyCnfTOldGCNpe0vA8Zx6BxlcfZzpO6aclrHXJjWh7AG7XB3IcSe32r9vNovRvlFcaSk6kEUBiOJY2ucXFxy0OPYbx3x2K154ePKqqmn9TnSnxOU6VcO3Lly6NbdrzSWVkb6wn1vDI2tBc58jvqsY0dzwfuBPYKqn19aKaKuln6jfdyBUMMZ6ke76rnN/ZPxGQqi82rUF6mt9d7uGOpandFA6Rhc+ndCGykuHpD92cAnHzVdftD3a/u1TVCMRy1EDIIInPaSWsc1znSEZaCTGMcnzlUxww24p7/AI5sRDZT6stlNVe51DnMl6Jny5pDOiM7nbuwxtP4KFSe0KzVj6ONnWBn/g5MLwJW7tpcw47DOTnGBz25Wdr7Rd6utbcb1SRxUzbfLDM0zhwHD3O3loyGkHu3ccHPfIFNpcV1p/Jme+UFQ6KPEVM4zRFsTqghodsa0PIPpHrcdoV40sKv3jqmoXmkPaBBR0v74JpnuNVJEJXRPcxo62yJskgaGj8VzpNamy3DVgu8k0lNC6HphsbpBE10bzITtHpbnHf/AJVfNo2/SWWehFOOu6tMwHUZjpGbq5zn7sfH5cq1hst6oazVUzaPqx1jGCL6SMAObE5hEoJ4GZPG7hpVpjT3+PWPk2aObV9qb7l7s8zOnbvhbC0vc6MDJfjwPtxzx3UWX2g2OKGlqOo8xyS9EbY3ucyf+LkaBua75EZVBZ9EXLSdRY6ikAqWx0hpp2tIY4EvMm+PcQCNzsYOD55zxFfou9QxwSMha6V919+ljbI0COIcBgJIDnY+HGcqkYad8+9yoaqPXlrn2CnZO+QsMhjbA/qMja7aXPYRlvI4Hc+AVzp9c2WrktcdNIX+9Bxgc1pLXFn5wE/qkeQcdwq91mulnutwr6OH3iGoha1zQ9rXxyx/VHrIBaR5HY+FnKDQN7083S8tNGyokp5Z5J42yBgBna3AjLuCBsURhpz591PuVDY/l5ZxHVSPdI3pTinc0xu3moONsbG93E58Kk1ZrmGqoL6LNJNDV0zQX5jLXRu6jQA4kFvIPzyMkdlQXqyXWiirhVU7feai6Rz0oimBdu25cYiQBuDY3fXbjBzg4wv2Sir7hHqW3PoZWXKrhbMXyzROEkbZRGOWBrWBuTwBzkrJjp4Rv+un4Ihs9N61t9ydRUcj5PenQNk+kiewSAMG9zC4AO5z244K1CxMNhuguGmKh0GI4KR0Ux3syJHRgYAzyAW+P2ltlrakYxP2okXzZ7Q4XwXe9CQYJl3D+a6NpBX0mvOval7PJtRbK2ztBqWN2vZnHVjHLcE8bhk9+4OPAWfwmpGGe/mthNS8ctd4uFke6W1zuhkLdpczGSzIOOQfLR+CtP3QdVfylN/g/wCqopopKdz46hjmPbw5rwWuafgQeQplksVx1HKILTEZH/rEcNYPjI7s0f3nxldXLHDnlEM0xD1f2OXy9X511fdqmSZjBG1m/bgPduL8YA5w1v8AaVncrhXx6jttJHUyCnfTmV0YI2l7S8DxnHoHGVfaL0tFpCjipozufnfK/tvlP1j9nAA+QCqtR2C5R3S13a2RCcRxOhli3Bjth3EPjLsAn1ngkdh8TjkznjlqZTHKtmC4tJvlwNnr4pp5pvd20k00kbPU3MckTQ7aBk4bK4nnxnwu2i19Z6+akgi6wdMzfCXwyMbIAzcQxzgATg+PioN3tt4vzbnO6m6RNHJTQROewvc+baXvkIJa0DY0AAk8OPHAUD8nbz1dDv8AduKOJzZ/pGcOMLI/Tz6vzWfscPOQojHCY3nc2SLXq6y09NTxVUtTUx1E74WuqIt2ZXSFphdwAO5GD4BXbSy6XtEzY6enl6sMhigYerJ6wzL/AHZrnEelh5c0ANDgM84VXRaIuNXZ7nQ10PSqOs+encHtd9KZDJFgtPpOeD9vldt30dd4f/hVNLFFWTRCT3qKYtDZXzEPlewkEAh4OMjsG/DCtWFzF+psupPaRYmCiLTK7rb+mGQveS+M4lZtAJDgfGPKkU2ubZVlop2zO5jDyInfRulx0xL5aeR44zyqGpsF5lrNL1DaGGJlO6V0rIHsDWCUNaAM7d7hsJJDQOeMrlddL3KruLau3wOp5xOzdPHMBHNRjBe2aPOXOwCMYxwDn4V4NPuSodkutaLT1LqCrElTUmKpc1zJRt6cpaNsTTgYZnHPP1vKvWauoTVU9FKyVlRIC5jXxkZYM7nZ7Y4+Kxd00Ve7lR6tgZCGvqaoTwbpGYczLRg4PpOGZ545CstY0ddeGWWaPZS3KOoaI2h4lLI5csfngA+lpd2I+jxkqZwwnvpFFQ2NpusF5i61MHBm4t9bS05a7a7g/MEfcpq6KKjht8UMNMMRsaGtHfDQMAfgF3rWmr2VQrrZqG9sYy4Rh4a4PbyWlrx2cxzSC089wfKW6zUVqMppGYc/G9znOe52PqgucSSBk4GcDJ+KmolzVAiIoBERBVXvS1n1GGi70zJcdi4YcBnOA4YOPlnCmW+20lqjbFb4mRRjs1jQ0fbx5+akop4pqrBERQCIiAiIgIiICgmx241IrTAz3nZs6mPVs+Gf/fBTkUxNAiIoBE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63500" y="-741363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222" name="Picture 6" descr="http://www.encircle.co.uk/_/rsrc/1280401159588/in-the-news/businessprocessinsourcing/Loughborough_University-logo-3EADFABE75-seeklogo.com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80783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2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IET Faraday Challenge Day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b="1" dirty="0"/>
              <a:t>Event:</a:t>
            </a:r>
            <a:r>
              <a:rPr lang="en-GB" sz="1800" dirty="0"/>
              <a:t> </a:t>
            </a:r>
            <a:r>
              <a:rPr lang="en-GB" sz="1800" dirty="0" smtClean="0"/>
              <a:t>IET Faraday Challenge Day</a:t>
            </a:r>
            <a:endParaRPr lang="en-GB" sz="1800" dirty="0"/>
          </a:p>
          <a:p>
            <a:pPr>
              <a:lnSpc>
                <a:spcPct val="150000"/>
              </a:lnSpc>
            </a:pPr>
            <a:r>
              <a:rPr lang="en-GB" sz="1800" b="1" dirty="0"/>
              <a:t>Date:</a:t>
            </a:r>
            <a:r>
              <a:rPr lang="en-GB" sz="1800" dirty="0"/>
              <a:t> </a:t>
            </a:r>
            <a:r>
              <a:rPr lang="en-GB" sz="1800" dirty="0" smtClean="0"/>
              <a:t>31</a:t>
            </a:r>
            <a:r>
              <a:rPr lang="en-GB" sz="1800" baseline="30000" dirty="0" smtClean="0"/>
              <a:t>st</a:t>
            </a:r>
            <a:r>
              <a:rPr lang="en-GB" sz="1800" dirty="0" smtClean="0"/>
              <a:t> May</a:t>
            </a:r>
            <a:endParaRPr lang="en-GB" sz="1800" dirty="0"/>
          </a:p>
          <a:p>
            <a:pPr>
              <a:lnSpc>
                <a:spcPct val="150000"/>
              </a:lnSpc>
            </a:pPr>
            <a:r>
              <a:rPr lang="en-GB" sz="1800" b="1" dirty="0"/>
              <a:t>Location:</a:t>
            </a:r>
            <a:r>
              <a:rPr lang="en-GB" sz="1800" dirty="0"/>
              <a:t> </a:t>
            </a:r>
            <a:r>
              <a:rPr lang="en-GB" sz="1800" dirty="0" smtClean="0"/>
              <a:t>University of Hertfordshire</a:t>
            </a:r>
            <a:endParaRPr lang="en-GB" sz="1800" dirty="0"/>
          </a:p>
          <a:p>
            <a:pPr>
              <a:lnSpc>
                <a:spcPct val="150000"/>
              </a:lnSpc>
            </a:pPr>
            <a:r>
              <a:rPr lang="en-GB" sz="1800" b="1" dirty="0"/>
              <a:t>Community Partner:</a:t>
            </a:r>
            <a:r>
              <a:rPr lang="en-GB" sz="1800" dirty="0"/>
              <a:t> </a:t>
            </a:r>
            <a:r>
              <a:rPr lang="en-GB" sz="1800" dirty="0" smtClean="0"/>
              <a:t>IET and five local schools from the Hertfordshire area</a:t>
            </a:r>
            <a:endParaRPr lang="en-GB" sz="1800" dirty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U:\Activities\Photos from rocketry masterclass and IET Faraday Challenge\IMG_12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60" y="1844823"/>
            <a:ext cx="3122787" cy="234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U:\Activities\Photos from rocketry masterclass and IET Faraday Challenge\IMG_12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67136"/>
            <a:ext cx="2771800" cy="207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data:image/jpeg;base64,/9j/4AAQSkZJRgABAQAAAQABAAD/2wCEAAkGBhIQERQUExQVFRUVFx4XFxQVFBkYIBwfHB0dGCUmFxwaHzIoGx8vIhkdKzskIygpLCwsHx8xNTIqOicsLCkBCQoKDQsNGg8PGi8lHyQwNS8xNTQ1Ni40NTUwNS41NTQ0Ly0sLDAtNCw1NCosLzQpKjQsLCwyKTAsLSkrKi0sLP/AABEIAFAAeAMBIgACEQEDEQH/xAAcAAACAgMBAQAAAAAAAAAAAAAABgUHAQIEAwj/xAA4EAACAQMCAwYEAwcFAQAAAAABAgMABBESIQUGMQcTIkFhcTJRgZEUYqEjM0JScrHBFoLC0fBD/8QAGgEAAgMBAQAAAAAAAAAAAAAAAwQAAgUBBv/EAC8RAAEDAgMGBQMFAAAAAAAAAAEAAgMRIQQSMQUTQVGB8DJhcZGhItHhFBUzscH/2gAMAwEAAhEDEQA/ALxoooqKIoooqKIoooqKIoorSWUKCScADJPyA3qKLfNFI/AO1e0uHKSfsG1EKznwsM7eL+E4xsfvTsHBAI3B6EVZzHMNHBFlhkhNHii2zWM0l3XanaRXE0L6sRDaRfEGYdVAHQ52B6HfpVd8R51v7ic3ketY4DgBQSiBvJ/I5xvn9NqMzDvdrZNQ7Pmk1sPP4V85opc5N5zi4jFlfDKv7yLO49V+a+v3pizQHNLTQpOSN0bi1woQs0UUVxURRVZ81dp9zZXMkH4ePwnKsWY6lO4O3/tjURfdq/EUSNzFCiygsh0k5AOk48Xz+dMNwz3AHmtBmzp3gEUvpdXHRVEydrnET0eNfaIf5rS07QeIzyBDeLEDnxsEVRgE7kKeuMVf9I/jRG/aZwKkjvor4zRXzx/rDicmALi4OTgBc7nrgaRufauzls3t7dJHLLdmPXplZXk8Gc/Eei7/ADrpwhAqSrO2U5jS5zxZX3qpN7T+YBBYuqsNcx7sAHfB+L9Bj61WHBeEveLdrmWSWJAY11k5PeBTkHrsajzynealUwuGeTugDj48asHfbbfJ2xV2YdrXXdojQ7Pjjkq9+nDTz5py5Z7LUu7BZWdo5pCWQ9Rp6AMvrjORvvUdcHi3BVZMnuWBUMPGgztlD/A32+tO/Zzzi91qt3hCG3QDXGfDgHQBjyO3kSDg9Kl+euIRRWpWV9CTOsTN1wrHxYH9IPt1rhleJMrxVUOJmbOYpQCCdNfZVvyr2XNe2oneQxl38IIzlOhPud8e3rVs8M4BBbwCCNB3eMFSM6s9S/8AMT6112QQRp3enRpGjT0042xjyxXvS8kzpDdIYnFyzn6jatgqa5t5Pm4VMLyyLCIHO25jz5N/Mh9fY/On3krneLiEfkkyjxx5/VPmv9vOp3idzHFDI8uO7VSXyMjGN9vP2qnOzng5u+ItPGphhhYvhSdsk6Uz5+voKMDvoyX6jim2uGLw7nS6t4/4ruFFYFFJrIVc9sXL3eQJcqPFD4X9UY/4P9zSnwdrSO0SQrbmYW8+0mlsyLIhTKnqdOrA8/WrsvLRZY3jcZV1KsPQjFfNnHuENaXEsL9Y2Iz8x1B+owa0MMd43ITot/Zz9/HuSfDfonW5u7HRdhWgRXCSKY9JYt3anQqlD4NefhIIOaluLcdtra60zSRtouFaNEh0mFCh1BiF8WdQ6Zz19lDjPKIN9JDb6UjSNZS8jnSilFYlm64yf1r1l5Lnld5J7mLT+zPfku4cSZRSuBk7rjfGKJlYaVPdkwY4TQl5pTrenr35Lvs+d41eBNTtGtp3JARjok3GoKCC3hwMgg4JxXsnaFb6wWNx+zmWVWiVU73CBCJV1dNvMkkdd6xyjyp+DvIHnmVHM0kUcYVm16QUJ1D4dyMZG/pUV/oiPQFM5Fw0BuVj7vwaBnYvn4sA+WPKpSIlQtwxcRelPvXh+OqjuE8fiikui8bvHcIyaVcIwDOH64Pypgt+dPBdzKRGO6jgghZgz6gCgfPXIQtlvUDyrh5k5Pgt4pmiklZ7eSNX1qoVhKuoFMb7etJ9GDGSXCabHDiBmHeh+bK7ex/hHdWRlI8U7Z/2r4R/yP1p4liDdQD7gGqh7Pr+4vT3Bv3gEagJFGiAsoH8LEeXsT51YlzysGgaMXFyHYbTGZiwP0wMemKzp20kOYrz+NjpOc7rk+f4+FB8Z483CbwawTZ3O+3/AMpB8Wn8p66fcjzyx8T5jihhWQHvO8/dJH4mkJ3AQDr79AOtInLFtDbvcRcVmjeQOoRbhy40gZ1Jr6Z1e+1T3LN0n46VLaBfwqxgJPGBpDfEwVvMHI2XzXeo9g9vldmiYL0rQXOgPfyk/tG5kvTbxQXEIhMhMjaGyGAPhX0I8x89Jpv4BNBwqytlAMnfkEvGAcswBz7DIA88CpLnnlgX9qyADvF8cR/MPL2I2+3ypR7JeZT4rGbZkJaLV1GPiXfzB3+/yq9Q+Kw01CNmbNhfpHhNSB/atAUUCik1joNVd2y8u5WO7QfD+zk9j8JP1yPqKtKuPi/DUuYZIX+GRSp9M+Y9Qd6JE/dvDkxhpjBKHqkJOfssGFrFqaMQylmdu8QKF0sM4HQHI3yBWnFeP3pHctb9ykqxJFF3TjAjYsvd6tyctuTknNQksMtldFSB3kEnQjIyp228x0NWVbyTwGx/GCQs1wZ5JnB0xNKpREBPTc5I6CtN+VlCAvSSiOGha0HryvbvyUDHxTjAuDGIcTOxnVWhTK5wGMZf4QfPB+dctknFp7Z0QkxZdCvgVmwSzrHnxMAc5VdqmYEktRw9Lo4mF+zLqbJ7s4BOc7KW39a8uA2zrPcTmaPFvLKtrFLOqLrdiC252UA52+I+1DzClQAg5wASGt9tdR3yuke743PLrDys3eadYJ+LRsufauCvSdSGYEgkEgkHIO/kfMV1WfA7iYExwyMoBJYIcADfdulO2aFrDIwcAvblm2eS8t0jYq5kXDA4I3ySPpmvpSvnnkXjUFndd/MGIRDoVACSx28ztsTTZxHtkllyltbgEggFmLt9FXz+ppHExvkeMossXaOHmxEoDBYDVdPAbXh/EeIXEk7F5u9YRwvshVfCCP59hnH6HrVnxQqqhVAUDYADAHsB0qiuE9nN5LbvOqvHIjApG4KM4xnKE9DnGPnTDy52ttCrRXySM6bB1UaiRtiRTjf1+9DliL/Aa04JfFYUy/wuzZbU5ei37TOb7+FzCqNBEdhMDkyD0YfD7da8+y7le0lK3LTd7Oh1d0CV0H5t5v79Pes8a7X7eZGj/BmRG6iV1A+wB/Q0hWbTd93tpHKhBygj1uV9NWN/r9aKyN27y0ypuKCQ4cx0yHna/rx76L6UFFKfJfMN5OoS7tZI2A2m06Vb+pTup9hg+lFZzmlpoV56SMxuylNtYNZoqqGqj7Y+AGOSO7TbVhHI2ww3U/YY+gpLteEX958Mc8o+Z1kfdtq+jZYVYYYAjrggHp71sBTbMUWNAotaHaboogzLUjiqTsOyC+l3laOIfmYufsv/AHTRw7sWtkwZpZJT8hhB+mT+tWLRVHYmR3FBk2liH8aeig+G8lWNv+7t48j+Jl1n7tmu3i/De/gkhDFBIpTUoBwDscD2zXfRQcxJqSkzI8uzE1KTOG9k3D4sFkeU/OR9vsuBTRY8JhgGIokjH5FC/wBq66K657nalWknkk8biVjFQvFOTbO5kEs0Cu+Matxn+rB3+tTdFVBLdENr3MNWmii7Tli0i+C3hX1Ea5+5FSSoBsNh6VtRUJJ1Uc5ztSjFFFFcVV//2Q=="/>
          <p:cNvSpPr>
            <a:spLocks noChangeAspect="1" noChangeArrowheads="1"/>
          </p:cNvSpPr>
          <p:nvPr/>
        </p:nvSpPr>
        <p:spPr bwMode="auto">
          <a:xfrm>
            <a:off x="63500" y="-376238"/>
            <a:ext cx="114300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7" name="Picture 7" descr="http://faraday.theiet.org/_resources/images/inspire-mar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830311"/>
            <a:ext cx="14287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ttp://eandt.theiet.org/news/2011/oct/images/640_IET%20logo%206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76491"/>
            <a:ext cx="1384666" cy="92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52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IET Faraday Challenge Day</a:t>
            </a:r>
            <a:endParaRPr lang="en-GB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U:\Activities\Photos from rocketry masterclass and IET Faraday Challenge\IMG_12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U:\Activities\Photos from rocketry masterclass and IET Faraday Challenge\IMG_12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67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52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IET Faraday Challenge Day</a:t>
            </a:r>
            <a:endParaRPr lang="en-GB" sz="3200" dirty="0"/>
          </a:p>
        </p:txBody>
      </p:sp>
      <p:pic>
        <p:nvPicPr>
          <p:cNvPr id="8194" name="Picture 2" descr="U:\Activities\Photos from rocketry masterclass and IET Faraday Challenge\IMG_12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9127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0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468560" y="250825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3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200" dirty="0" err="1" smtClean="0">
                <a:solidFill>
                  <a:schemeClr val="bg1"/>
                </a:solidFill>
              </a:rPr>
              <a:t>SciHigh</a:t>
            </a:r>
            <a:r>
              <a:rPr lang="en-GB" sz="3200" dirty="0" smtClean="0">
                <a:solidFill>
                  <a:schemeClr val="bg1"/>
                </a:solidFill>
              </a:rPr>
              <a:t> Event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U:\Activities\SciHigh - 24th May\Footwear impression 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624864"/>
            <a:ext cx="2184400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ciHigh_13-June-2012.pdf - Adobe Reader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3" t="10101" r="24098" b="1280"/>
          <a:stretch/>
        </p:blipFill>
        <p:spPr>
          <a:xfrm>
            <a:off x="6012160" y="476671"/>
            <a:ext cx="2410691" cy="60775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565" y="2060848"/>
            <a:ext cx="4572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Event:</a:t>
            </a:r>
            <a:r>
              <a:rPr lang="en-GB" dirty="0"/>
              <a:t> </a:t>
            </a:r>
            <a:r>
              <a:rPr lang="en-GB" dirty="0" err="1" smtClean="0"/>
              <a:t>SciHigh</a:t>
            </a:r>
            <a:r>
              <a:rPr lang="en-GB" dirty="0" smtClean="0"/>
              <a:t> Event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b="1" dirty="0"/>
              <a:t>Date:</a:t>
            </a:r>
            <a:r>
              <a:rPr lang="en-GB" dirty="0"/>
              <a:t> </a:t>
            </a:r>
            <a:r>
              <a:rPr lang="en-GB" dirty="0" smtClean="0"/>
              <a:t>13</a:t>
            </a:r>
            <a:r>
              <a:rPr lang="en-GB" baseline="30000" dirty="0" smtClean="0"/>
              <a:t>th</a:t>
            </a:r>
            <a:r>
              <a:rPr lang="en-GB" dirty="0" smtClean="0"/>
              <a:t> June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b="1" dirty="0"/>
              <a:t>Location:</a:t>
            </a:r>
            <a:r>
              <a:rPr lang="en-GB" dirty="0"/>
              <a:t> University of Hertfordshire</a:t>
            </a:r>
          </a:p>
          <a:p>
            <a:pPr>
              <a:lnSpc>
                <a:spcPct val="150000"/>
              </a:lnSpc>
            </a:pPr>
            <a:r>
              <a:rPr lang="en-GB" b="1" dirty="0"/>
              <a:t>Community Partner:</a:t>
            </a:r>
            <a:r>
              <a:rPr lang="en-GB" dirty="0"/>
              <a:t> </a:t>
            </a:r>
            <a:r>
              <a:rPr lang="en-GB" dirty="0" smtClean="0"/>
              <a:t>Sci-High and local </a:t>
            </a:r>
            <a:r>
              <a:rPr lang="en-GB" dirty="0"/>
              <a:t>schools from the Hertfordshire area</a:t>
            </a:r>
          </a:p>
        </p:txBody>
      </p:sp>
      <p:pic>
        <p:nvPicPr>
          <p:cNvPr id="9" name="Picture 10" descr="Sci-High : Forensic Science Event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65" y="4813296"/>
            <a:ext cx="1687835" cy="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5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2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4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STEM Club </a:t>
            </a:r>
            <a:r>
              <a:rPr lang="en-GB" sz="3200" dirty="0" smtClean="0">
                <a:solidFill>
                  <a:schemeClr val="bg1"/>
                </a:solidFill>
              </a:rPr>
              <a:t>Rocketry Master-class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132856"/>
            <a:ext cx="446449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Event:</a:t>
            </a:r>
            <a:r>
              <a:rPr lang="en-GB" sz="1600" dirty="0"/>
              <a:t> </a:t>
            </a:r>
            <a:r>
              <a:rPr lang="en-GB" sz="1600" dirty="0" smtClean="0"/>
              <a:t>STEM Club Network </a:t>
            </a:r>
            <a:r>
              <a:rPr lang="en-GB" sz="1600" dirty="0"/>
              <a:t>Rocketry in Schools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Date:</a:t>
            </a:r>
            <a:r>
              <a:rPr lang="en-GB" sz="1600" dirty="0"/>
              <a:t> 23</a:t>
            </a:r>
            <a:r>
              <a:rPr lang="en-GB" sz="1600" baseline="30000" dirty="0"/>
              <a:t>rd</a:t>
            </a:r>
            <a:r>
              <a:rPr lang="en-GB" sz="1600" dirty="0"/>
              <a:t> May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Location:</a:t>
            </a:r>
            <a:r>
              <a:rPr lang="en-GB" sz="1600" dirty="0"/>
              <a:t> University of Hertfordshire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Community Partner: </a:t>
            </a:r>
            <a:r>
              <a:rPr lang="en-GB" sz="1600" dirty="0"/>
              <a:t>STEM Club network and a range of</a:t>
            </a:r>
            <a:r>
              <a:rPr lang="en-GB" sz="1600" b="1" dirty="0"/>
              <a:t> </a:t>
            </a:r>
            <a:r>
              <a:rPr lang="en-GB" sz="1600" dirty="0"/>
              <a:t>primary and secondary teachers from the local area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852936"/>
            <a:ext cx="3936736" cy="2952552"/>
          </a:xfrm>
          <a:prstGeom prst="rect">
            <a:avLst/>
          </a:prstGeom>
        </p:spPr>
      </p:pic>
      <p:pic>
        <p:nvPicPr>
          <p:cNvPr id="3076" name="Picture 4" descr="http://ebmedia.eventbrite.com/s3-s3/eventlogos/18351185/2881910873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69177"/>
            <a:ext cx="2240384" cy="12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03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52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STEM Club Rocketry </a:t>
            </a:r>
            <a:r>
              <a:rPr lang="en-GB" sz="3200" dirty="0" smtClean="0">
                <a:solidFill>
                  <a:schemeClr val="bg1"/>
                </a:solidFill>
              </a:rPr>
              <a:t>Master-class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 descr="U:\Activities\Photos from rocketry masterclass and IET Faraday Challenge\IMG_1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89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52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STEM Club Rocketry </a:t>
            </a:r>
            <a:r>
              <a:rPr lang="en-GB" sz="3200" dirty="0" smtClean="0">
                <a:solidFill>
                  <a:schemeClr val="bg1"/>
                </a:solidFill>
              </a:rPr>
              <a:t>Master-class</a:t>
            </a:r>
            <a:endParaRPr lang="en-GB" sz="3200" dirty="0"/>
          </a:p>
        </p:txBody>
      </p:sp>
      <p:pic>
        <p:nvPicPr>
          <p:cNvPr id="4098" name="Picture 2" descr="U:\Activities\Photos from rocketry masterclass and IET Faraday Challenge\IMG_12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U:\Activities\Photos from rocketry masterclass and IET Faraday Challenge\IMG_12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1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5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Twilight Club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132856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Event:</a:t>
            </a:r>
            <a:r>
              <a:rPr lang="en-GB" sz="1600" dirty="0"/>
              <a:t> </a:t>
            </a:r>
            <a:r>
              <a:rPr lang="en-GB" sz="1600" dirty="0" smtClean="0"/>
              <a:t>Twilight Club Events</a:t>
            </a:r>
            <a:endParaRPr lang="en-GB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Date:</a:t>
            </a:r>
            <a:r>
              <a:rPr lang="en-GB" sz="1600" dirty="0"/>
              <a:t> </a:t>
            </a:r>
            <a:r>
              <a:rPr lang="en-GB" sz="1600" dirty="0" smtClean="0"/>
              <a:t>Four events throughout the Spring/Summer term 2012</a:t>
            </a:r>
            <a:endParaRPr lang="en-GB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Location:</a:t>
            </a:r>
            <a:r>
              <a:rPr lang="en-GB" sz="1600" dirty="0"/>
              <a:t> University of Hertfordshire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Community Partner: </a:t>
            </a:r>
            <a:r>
              <a:rPr lang="en-GB" sz="1600" dirty="0" smtClean="0"/>
              <a:t>UH Arts, local community and schools and college in the local area</a:t>
            </a:r>
            <a:endParaRPr lang="en-GB" sz="1600" dirty="0"/>
          </a:p>
          <a:p>
            <a:pPr eaLnBrk="1" hangingPunct="1"/>
            <a:endParaRPr lang="en-US" dirty="0" smtClean="0"/>
          </a:p>
        </p:txBody>
      </p:sp>
      <p:pic>
        <p:nvPicPr>
          <p:cNvPr id="2050" name="Picture 2" descr="Inside view of The Weston Auditor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083" y="2852936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5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5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Twilight Club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11988" r="47562" b="7616"/>
          <a:stretch/>
        </p:blipFill>
        <p:spPr bwMode="auto">
          <a:xfrm>
            <a:off x="4614337" y="1556792"/>
            <a:ext cx="3600400" cy="510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14815" r="44898" b="4909"/>
          <a:stretch/>
        </p:blipFill>
        <p:spPr bwMode="auto">
          <a:xfrm>
            <a:off x="1403648" y="1655974"/>
            <a:ext cx="3032374" cy="428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3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413" y="250825"/>
            <a:ext cx="8670925" cy="1487488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16369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3075" y="188640"/>
            <a:ext cx="8229600" cy="1143000"/>
          </a:xfrm>
        </p:spPr>
        <p:txBody>
          <a:bodyPr rtlCol="0">
            <a:normAutofit fontScale="90000"/>
          </a:bodyPr>
          <a:lstStyle/>
          <a:p>
            <a:pPr>
              <a:spcAft>
                <a:spcPts val="263"/>
              </a:spcAft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Reflective Evaluation 6 </a:t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3200" dirty="0" smtClean="0">
                <a:solidFill>
                  <a:schemeClr val="bg1"/>
                </a:solidFill>
              </a:rPr>
              <a:t>KIT Club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02" name="Picture 6" descr="purple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20335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988096"/>
            <a:ext cx="5184576" cy="34566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Event:</a:t>
            </a:r>
            <a:r>
              <a:rPr lang="en-GB" sz="1600" dirty="0"/>
              <a:t> </a:t>
            </a:r>
            <a:r>
              <a:rPr lang="en-GB" sz="1600" dirty="0" smtClean="0"/>
              <a:t>KIT Club</a:t>
            </a:r>
            <a:endParaRPr lang="en-GB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Date:</a:t>
            </a:r>
            <a:r>
              <a:rPr lang="en-GB" sz="1600" dirty="0"/>
              <a:t> </a:t>
            </a:r>
            <a:r>
              <a:rPr lang="en-GB" sz="1600" dirty="0" smtClean="0"/>
              <a:t>Initial meeting on the 28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 May, but on-going throughout June</a:t>
            </a:r>
            <a:endParaRPr lang="en-GB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Location:</a:t>
            </a:r>
            <a:r>
              <a:rPr lang="en-GB" sz="1600" dirty="0"/>
              <a:t> </a:t>
            </a:r>
            <a:r>
              <a:rPr lang="en-GB" sz="1600" dirty="0" smtClean="0"/>
              <a:t>Science Learning Centre</a:t>
            </a:r>
            <a:endParaRPr lang="en-GB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1600" b="1" dirty="0"/>
              <a:t>Community Partner: </a:t>
            </a:r>
            <a:r>
              <a:rPr lang="en-GB" sz="1600" dirty="0" smtClean="0"/>
              <a:t>Science Learning Centre and a range of primary schools willing to be part of the pilot scheme</a:t>
            </a:r>
            <a:endParaRPr lang="en-GB" sz="1600" dirty="0"/>
          </a:p>
          <a:p>
            <a:pPr eaLnBrk="1" hangingPunct="1"/>
            <a:endParaRPr lang="en-US" dirty="0" smtClean="0"/>
          </a:p>
        </p:txBody>
      </p:sp>
      <p:pic>
        <p:nvPicPr>
          <p:cNvPr id="2" name="Picture 2" descr="https://www.sciencelearningcentres.org.uk/centres/east-of-england/resources-and-kit-club-1/heart-kit/image_listi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88840"/>
            <a:ext cx="2880320" cy="214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sciencelearningcentres.org.uk/centres/east-of-england/resources-and-kit-club-1/solar-system/image_listi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4221088"/>
            <a:ext cx="19050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sciencelearningcentres.org.uk/centres/east-of-england/resources-and-kit-club-1/cars-and-ramps-2/image_listin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157192"/>
            <a:ext cx="19050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nationalstemcentre.org.uk/elibrary/data/images/8/7/0/870d7b4d620bf3b794ad54b286ae019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5371503"/>
            <a:ext cx="23241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5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8540" y="225584"/>
            <a:ext cx="8669337" cy="6356350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5714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17410" name="Picture 13" descr="Headphon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8208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 bwMode="auto">
          <a:xfrm rot="235510">
            <a:off x="574136" y="3285574"/>
            <a:ext cx="5026025" cy="1182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GB" sz="3600" dirty="0" smtClean="0">
                <a:solidFill>
                  <a:schemeClr val="bg1"/>
                </a:solidFill>
              </a:rPr>
              <a:t/>
            </a:r>
            <a:br>
              <a:rPr lang="en-GB" sz="3600" dirty="0" smtClean="0">
                <a:solidFill>
                  <a:schemeClr val="bg1"/>
                </a:solidFill>
              </a:rPr>
            </a:br>
            <a:r>
              <a:rPr lang="en-GB" sz="4000" b="1" dirty="0" smtClean="0">
                <a:solidFill>
                  <a:schemeClr val="bg1"/>
                </a:solidFill>
              </a:rPr>
              <a:t/>
            </a:r>
            <a:br>
              <a:rPr lang="en-GB" sz="4000" b="1" dirty="0" smtClean="0">
                <a:solidFill>
                  <a:schemeClr val="bg1"/>
                </a:solidFill>
              </a:rPr>
            </a:b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xfrm rot="231076">
            <a:off x="719591" y="1183270"/>
            <a:ext cx="4687888" cy="2933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Font typeface="Times" pitchFamily="18" charset="0"/>
              <a:buNone/>
            </a:pPr>
            <a:endParaRPr lang="en-GB" sz="4800" b="1" dirty="0" smtClean="0">
              <a:solidFill>
                <a:schemeClr val="bg1"/>
              </a:solidFill>
            </a:endParaRPr>
          </a:p>
          <a:p>
            <a:pPr marL="0" indent="0" algn="ctr" eaLnBrk="1" hangingPunct="1">
              <a:buFont typeface="Times" pitchFamily="18" charset="0"/>
              <a:buNone/>
            </a:pPr>
            <a:r>
              <a:rPr lang="en-GB" sz="5700" b="1" dirty="0" smtClean="0">
                <a:solidFill>
                  <a:schemeClr val="bg1"/>
                </a:solidFill>
              </a:rPr>
              <a:t>What </a:t>
            </a:r>
            <a:r>
              <a:rPr lang="en-GB" sz="5700" b="1" dirty="0" smtClean="0">
                <a:solidFill>
                  <a:schemeClr val="bg1"/>
                </a:solidFill>
              </a:rPr>
              <a:t>have we learnt</a:t>
            </a:r>
            <a:r>
              <a:rPr lang="en-GB" sz="5700" b="1" dirty="0" smtClean="0">
                <a:solidFill>
                  <a:schemeClr val="bg1"/>
                </a:solidFill>
              </a:rPr>
              <a:t>?</a:t>
            </a:r>
            <a:endParaRPr lang="en-GB" sz="5700" b="1" dirty="0" smtClean="0">
              <a:solidFill>
                <a:schemeClr val="bg1"/>
              </a:solidFill>
            </a:endParaRPr>
          </a:p>
        </p:txBody>
      </p:sp>
      <p:pic>
        <p:nvPicPr>
          <p:cNvPr id="17413" name="Picture 14" descr="Cloud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865" y="309126"/>
            <a:ext cx="8985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5" descr="Aeropla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685925"/>
            <a:ext cx="154781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 rot="20740954">
            <a:off x="5887918" y="3591433"/>
            <a:ext cx="2711536" cy="1856071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pic>
        <p:nvPicPr>
          <p:cNvPr id="17418" name="Picture 30" descr="Good Food Packaging Feature by LindiB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9046">
            <a:off x="6037876" y="3450537"/>
            <a:ext cx="2127250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0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36537" y="250825"/>
            <a:ext cx="8669337" cy="6356350"/>
          </a:xfrm>
          <a:prstGeom prst="rect">
            <a:avLst/>
          </a:prstGeom>
          <a:solidFill>
            <a:srgbClr val="9152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5714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91C849"/>
              </a:solidFill>
            </a:endParaRPr>
          </a:p>
        </p:txBody>
      </p:sp>
      <p:pic>
        <p:nvPicPr>
          <p:cNvPr id="25602" name="Picture 22" descr="notepap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17"/>
          <a:stretch>
            <a:fillRect/>
          </a:stretch>
        </p:blipFill>
        <p:spPr bwMode="auto">
          <a:xfrm rot="203778">
            <a:off x="290513" y="517525"/>
            <a:ext cx="4754562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Rectangle 2"/>
          <p:cNvSpPr>
            <a:spLocks noGrp="1" noChangeArrowheads="1"/>
          </p:cNvSpPr>
          <p:nvPr>
            <p:ph type="title"/>
          </p:nvPr>
        </p:nvSpPr>
        <p:spPr bwMode="auto">
          <a:xfrm rot="235510">
            <a:off x="177428" y="1072829"/>
            <a:ext cx="5113337" cy="1182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smtClean="0"/>
              <a:t>Any questions?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768056" y="899203"/>
            <a:ext cx="3703638" cy="4877521"/>
            <a:chOff x="4714875" y="285750"/>
            <a:chExt cx="3703638" cy="4877521"/>
          </a:xfrm>
        </p:grpSpPr>
        <p:pic>
          <p:nvPicPr>
            <p:cNvPr id="25603" name="Picture 11" descr="building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875" y="285750"/>
              <a:ext cx="1905000" cy="314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04" name="Group 12"/>
            <p:cNvGrpSpPr>
              <a:grpSpLocks/>
            </p:cNvGrpSpPr>
            <p:nvPr/>
          </p:nvGrpSpPr>
          <p:grpSpPr bwMode="auto">
            <a:xfrm rot="2371934">
              <a:off x="6022975" y="1611313"/>
              <a:ext cx="2368550" cy="2492375"/>
              <a:chOff x="4801695" y="917366"/>
              <a:chExt cx="3226287" cy="3168708"/>
            </a:xfrm>
          </p:grpSpPr>
          <p:sp>
            <p:nvSpPr>
              <p:cNvPr id="6" name="Rectangle 5"/>
              <p:cNvSpPr/>
              <p:nvPr/>
            </p:nvSpPr>
            <p:spPr>
              <a:xfrm rot="20531878">
                <a:off x="4801695" y="917366"/>
                <a:ext cx="3226287" cy="31687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GB" dirty="0"/>
              </a:p>
            </p:txBody>
          </p:sp>
          <p:pic>
            <p:nvPicPr>
              <p:cNvPr id="25611" name="Picture 26" descr="Moon Rise behind the San Gorgonio Pass Wind Farm by Caveman 92223 — On the 2010 US Tour.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068122">
                <a:off x="4903798" y="990749"/>
                <a:ext cx="3026501" cy="3024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51" name="Picture 3" descr="C:\Documents and Settings\lstamford\Local Settings\Temporary Internet Files\Content.IE5\3JE0PP79\MC900363168[1].wmf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rgbClr val="00B0F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4786314" y="3000372"/>
              <a:ext cx="1643074" cy="2162899"/>
            </a:xfrm>
            <a:prstGeom prst="rect">
              <a:avLst/>
            </a:prstGeom>
            <a:noFill/>
          </p:spPr>
        </p:pic>
        <p:pic>
          <p:nvPicPr>
            <p:cNvPr id="25607" name="Picture 25" descr="CHOPPER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250" y="357188"/>
              <a:ext cx="2989263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53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385</Words>
  <Application>Microsoft Office PowerPoint</Application>
  <PresentationFormat>On-screen Show (4:3)</PresentationFormat>
  <Paragraphs>82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 Rationale </vt:lpstr>
      <vt:lpstr>  </vt:lpstr>
      <vt:lpstr> 6 reflective evaluations </vt:lpstr>
      <vt:lpstr> 6 reflective evaluations </vt:lpstr>
      <vt:lpstr> Reflective Evaluation 1  RI Maths Masterclass series</vt:lpstr>
      <vt:lpstr> Reflective Evaluation 2  IET Faraday Challenge Day</vt:lpstr>
      <vt:lpstr>IET Faraday Challenge Day</vt:lpstr>
      <vt:lpstr>IET Faraday Challenge Day</vt:lpstr>
      <vt:lpstr> Reflective Evaluation 3  SciHigh Event</vt:lpstr>
      <vt:lpstr> Reflective Evaluation 4  STEM Club Rocketry Master-class</vt:lpstr>
      <vt:lpstr>STEM Club Rocketry Master-class</vt:lpstr>
      <vt:lpstr>STEM Club Rocketry Master-class</vt:lpstr>
      <vt:lpstr> Reflective Evaluation 5  Twilight Club</vt:lpstr>
      <vt:lpstr> Reflective Evaluation 5  Twilight Club</vt:lpstr>
      <vt:lpstr> Reflective Evaluation 6  KIT Club</vt:lpstr>
      <vt:lpstr>  </vt:lpstr>
      <vt:lpstr>  Any questions?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lv11aac</dc:creator>
  <cp:lastModifiedBy>ta07aaa</cp:lastModifiedBy>
  <cp:revision>15</cp:revision>
  <cp:lastPrinted>2012-06-06T12:23:35Z</cp:lastPrinted>
  <dcterms:created xsi:type="dcterms:W3CDTF">2012-05-30T10:22:53Z</dcterms:created>
  <dcterms:modified xsi:type="dcterms:W3CDTF">2012-06-07T09:04:21Z</dcterms:modified>
</cp:coreProperties>
</file>