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7" r:id="rId2"/>
    <p:sldId id="257" r:id="rId3"/>
    <p:sldId id="258" r:id="rId4"/>
    <p:sldId id="259" r:id="rId5"/>
    <p:sldId id="260" r:id="rId6"/>
    <p:sldId id="261" r:id="rId7"/>
    <p:sldId id="262" r:id="rId8"/>
    <p:sldId id="263" r:id="rId9"/>
    <p:sldId id="264" r:id="rId10"/>
    <p:sldId id="268"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B316D1-4E00-40DE-83D2-1C23E0AB3E97}" type="datetimeFigureOut">
              <a:rPr lang="en-GB" smtClean="0"/>
              <a:pPr/>
              <a:t>02/04/2012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CFCBBC-0A96-4898-96FE-0DAC04F76237}"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5D83428-4ED2-429F-B0F2-0F2E708CBCB6}" type="slidenum">
              <a:rPr lang="en-GB" smtClean="0">
                <a:solidFill>
                  <a:prstClr val="black"/>
                </a:solidFill>
              </a:rPr>
              <a:pPr/>
              <a:t>2</a:t>
            </a:fld>
            <a:endParaRPr lang="en-GB">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9B358A9-67F1-44A4-A75B-2F92A2907EFB}" type="slidenum">
              <a:rPr lang="en-GB" sz="1200">
                <a:solidFill>
                  <a:prstClr val="black"/>
                </a:solidFill>
              </a:rPr>
              <a:pPr algn="r"/>
              <a:t>3</a:t>
            </a:fld>
            <a:endParaRPr lang="en-GB" sz="1200">
              <a:solidFill>
                <a:prstClr val="black"/>
              </a:solidFill>
            </a:endParaRPr>
          </a:p>
        </p:txBody>
      </p:sp>
      <p:sp>
        <p:nvSpPr>
          <p:cNvPr id="61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r>
              <a:rPr lang="en-GB" smtClean="0">
                <a:latin typeface="Arial" charset="0"/>
                <a:cs typeface="Arial" charset="0"/>
              </a:rPr>
              <a:t>3 (01:08)</a:t>
            </a:r>
          </a:p>
          <a:p>
            <a:pPr>
              <a:spcBef>
                <a:spcPct val="0"/>
              </a:spcBef>
            </a:pPr>
            <a:endParaRPr lang="en-GB" smtClean="0">
              <a:latin typeface="Arial" charset="0"/>
              <a:cs typeface="Arial" charset="0"/>
            </a:endParaRPr>
          </a:p>
          <a:p>
            <a:pPr>
              <a:spcBef>
                <a:spcPct val="0"/>
              </a:spcBef>
            </a:pPr>
            <a:r>
              <a:rPr lang="en-GB" smtClean="0">
                <a:latin typeface="Arial" charset="0"/>
                <a:cs typeface="Arial" charset="0"/>
              </a:rPr>
              <a:t>Explain how this works at paragraph level.</a:t>
            </a:r>
          </a:p>
          <a:p>
            <a:pPr>
              <a:spcBef>
                <a:spcPct val="0"/>
              </a:spcBef>
            </a:pPr>
            <a:r>
              <a:rPr lang="en-GB" smtClean="0">
                <a:latin typeface="Arial" charset="0"/>
                <a:cs typeface="Arial" charset="0"/>
              </a:rPr>
              <a:t>The first sentence should flag up the theme of the paragraph.  It should be followed with a logical unfolding of that key idea, but quickly move beyond description towards analysis, critique, comparison with use of theory etc.</a:t>
            </a:r>
          </a:p>
          <a:p>
            <a:pPr>
              <a:spcBef>
                <a:spcPct val="0"/>
              </a:spcBef>
            </a:pPr>
            <a:r>
              <a:rPr lang="en-GB" smtClean="0">
                <a:latin typeface="Arial" charset="0"/>
                <a:cs typeface="Arial" charset="0"/>
              </a:rPr>
              <a:t>The next slide gives an example of this in practice.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2FEA2E-B6F3-436E-9F2C-AB28E12B31B9}" type="slidenum">
              <a:rPr lang="en-GB" sz="1200">
                <a:solidFill>
                  <a:prstClr val="black"/>
                </a:solidFill>
              </a:rPr>
              <a:pPr algn="r"/>
              <a:t>4</a:t>
            </a:fld>
            <a:endParaRPr lang="en-GB" sz="1200">
              <a:solidFill>
                <a:prstClr val="black"/>
              </a:solidFill>
            </a:endParaRPr>
          </a:p>
        </p:txBody>
      </p:sp>
      <p:sp>
        <p:nvSpPr>
          <p:cNvPr id="8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r>
              <a:rPr lang="en-GB" smtClean="0">
                <a:latin typeface="Arial" charset="0"/>
                <a:cs typeface="Arial" charset="0"/>
              </a:rPr>
              <a:t>5 (01:17)</a:t>
            </a:r>
          </a:p>
          <a:p>
            <a:pPr>
              <a:spcBef>
                <a:spcPct val="0"/>
              </a:spcBef>
            </a:pPr>
            <a:endParaRPr lang="en-GB" smtClean="0">
              <a:latin typeface="Arial" charset="0"/>
              <a:cs typeface="Arial" charset="0"/>
            </a:endParaRPr>
          </a:p>
          <a:p>
            <a:pPr>
              <a:spcBef>
                <a:spcPct val="0"/>
              </a:spcBef>
            </a:pPr>
            <a:r>
              <a:rPr lang="en-GB" smtClean="0">
                <a:latin typeface="Arial" charset="0"/>
                <a:cs typeface="Arial" charset="0"/>
              </a:rPr>
              <a:t>Explain how these paragraphs follow the controlling statement model; develop the key idea; make use of basic theory; and rounds back up to controlling statement.</a:t>
            </a:r>
          </a:p>
          <a:p>
            <a:pPr>
              <a:spcBef>
                <a:spcPct val="0"/>
              </a:spcBef>
            </a:pPr>
            <a:r>
              <a:rPr lang="en-GB" smtClean="0">
                <a:latin typeface="Arial" charset="0"/>
                <a:cs typeface="Arial" charset="0"/>
              </a:rPr>
              <a:t>A further paragraph could be given over to some analysis of what was taking place during the exchange between the nurse and the patient</a:t>
            </a:r>
          </a:p>
          <a:p>
            <a:pPr>
              <a:spcBef>
                <a:spcPct val="0"/>
              </a:spcBef>
            </a:pPr>
            <a:r>
              <a:rPr lang="en-GB" smtClean="0">
                <a:latin typeface="Arial" charset="0"/>
                <a:cs typeface="Arial" charset="0"/>
              </a:rPr>
              <a:t>Critique the info on screen: e.g. psychological terms should have been used.  Further analysis should be added afterwards, perhaps starting with ‘this demonstrates that . .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B7915F-8673-4C92-BB36-7BC4E418AC8D}" type="slidenum">
              <a:rPr lang="en-GB">
                <a:solidFill>
                  <a:prstClr val="black"/>
                </a:solidFill>
                <a:latin typeface="Arial" charset="0"/>
                <a:cs typeface="Arial" charset="0"/>
              </a:rPr>
              <a:pPr fontAlgn="base">
                <a:spcBef>
                  <a:spcPct val="0"/>
                </a:spcBef>
                <a:spcAft>
                  <a:spcPct val="0"/>
                </a:spcAft>
              </a:pPr>
              <a:t>5</a:t>
            </a:fld>
            <a:endParaRPr lang="en-GB">
              <a:solidFill>
                <a:prstClr val="black"/>
              </a:solidFill>
              <a:latin typeface="Arial" charset="0"/>
              <a:cs typeface="Arial" charset="0"/>
            </a:endParaRPr>
          </a:p>
        </p:txBody>
      </p:sp>
      <p:sp>
        <p:nvSpPr>
          <p:cNvPr id="717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A11B631-EEFD-46EC-8927-A3BA6B26C7FC}" type="slidenum">
              <a:rPr lang="en-GB" sz="1200">
                <a:solidFill>
                  <a:prstClr val="black"/>
                </a:solidFill>
              </a:rPr>
              <a:pPr algn="r"/>
              <a:t>5</a:t>
            </a:fld>
            <a:endParaRPr lang="en-GB" sz="1200">
              <a:solidFill>
                <a:prstClr val="black"/>
              </a:solidFill>
            </a:endParaRPr>
          </a:p>
        </p:txBody>
      </p:sp>
      <p:sp>
        <p:nvSpPr>
          <p:cNvPr id="717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7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charset="0"/>
                <a:cs typeface="Arial" charset="0"/>
              </a:rPr>
              <a:t>4 (01:12)</a:t>
            </a:r>
          </a:p>
          <a:p>
            <a:pPr>
              <a:spcBef>
                <a:spcPct val="0"/>
              </a:spcBef>
            </a:pPr>
            <a:endParaRPr lang="en-US" smtClean="0">
              <a:latin typeface="Arial" charset="0"/>
              <a:cs typeface="Arial" charset="0"/>
            </a:endParaRPr>
          </a:p>
          <a:p>
            <a:pPr>
              <a:spcBef>
                <a:spcPct val="0"/>
              </a:spcBef>
            </a:pPr>
            <a:r>
              <a:rPr lang="en-US" smtClean="0">
                <a:latin typeface="Arial" charset="0"/>
                <a:cs typeface="Arial" charset="0"/>
              </a:rPr>
              <a:t>Invite students to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endParaRPr lang="en-GB" smtClean="0"/>
          </a:p>
        </p:txBody>
      </p:sp>
      <p:sp>
        <p:nvSpPr>
          <p:cNvPr id="25604" name="Slide Number Placeholder 3"/>
          <p:cNvSpPr>
            <a:spLocks noGrp="1"/>
          </p:cNvSpPr>
          <p:nvPr>
            <p:ph type="sldNum" sz="quarter" idx="5"/>
          </p:nvPr>
        </p:nvSpPr>
        <p:spPr>
          <a:noFill/>
        </p:spPr>
        <p:txBody>
          <a:bodyPr/>
          <a:lstStyle/>
          <a:p>
            <a:fld id="{91D772D7-CA41-4E24-AF1A-6ECBA6B36DD5}" type="slidenum">
              <a:rPr lang="en-GB">
                <a:solidFill>
                  <a:prstClr val="black"/>
                </a:solidFill>
              </a:rPr>
              <a:pPr/>
              <a:t>6</a:t>
            </a:fld>
            <a:endParaRPr lang="en-GB">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DA56E4D9-8433-4BBB-A6E9-C7236834FED5}" type="slidenum">
              <a:rPr lang="en-GB">
                <a:solidFill>
                  <a:prstClr val="black"/>
                </a:solidFill>
              </a:rPr>
              <a:pPr/>
              <a:t>7</a:t>
            </a:fld>
            <a:endParaRPr lang="en-GB">
              <a:solidFill>
                <a:prstClr val="black"/>
              </a:solidFill>
            </a:endParaRPr>
          </a:p>
        </p:txBody>
      </p:sp>
      <p:sp>
        <p:nvSpPr>
          <p:cNvPr id="23555" name="Rectangle 2"/>
          <p:cNvSpPr>
            <a:spLocks noGrp="1" noRot="1" noChangeAspect="1" noChangeArrowheads="1" noTextEdit="1"/>
          </p:cNvSpPr>
          <p:nvPr>
            <p:ph type="sldImg"/>
          </p:nvPr>
        </p:nvSpPr>
        <p:spPr>
          <a:xfrm>
            <a:off x="1143000" y="695325"/>
            <a:ext cx="4548188" cy="3411538"/>
          </a:xfrm>
          <a:ln/>
        </p:spPr>
      </p:sp>
      <p:sp>
        <p:nvSpPr>
          <p:cNvPr id="23556" name="Rectangle 3"/>
          <p:cNvSpPr>
            <a:spLocks noGrp="1" noChangeArrowheads="1"/>
          </p:cNvSpPr>
          <p:nvPr>
            <p:ph type="body" idx="1"/>
          </p:nvPr>
        </p:nvSpPr>
        <p:spPr>
          <a:xfrm>
            <a:off x="922338" y="4314825"/>
            <a:ext cx="4987925" cy="4176713"/>
          </a:xfrm>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CB43AED0-0761-4E5F-A7A3-E9560F92E492}" type="slidenum">
              <a:rPr lang="en-GB" smtClean="0">
                <a:solidFill>
                  <a:prstClr val="black"/>
                </a:solidFill>
              </a:rPr>
              <a:pPr/>
              <a:t>8</a:t>
            </a:fld>
            <a:endParaRPr lang="en-GB" smtClean="0">
              <a:solidFill>
                <a:prstClr val="black"/>
              </a:solidFill>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7254F17D-3784-4A51-B1DA-637040F168F4}" type="slidenum">
              <a:rPr lang="en-GB" smtClean="0">
                <a:solidFill>
                  <a:prstClr val="black"/>
                </a:solidFill>
              </a:rPr>
              <a:pPr/>
              <a:t>9</a:t>
            </a:fld>
            <a:endParaRPr lang="en-GB" smtClean="0">
              <a:solidFill>
                <a:prstClr val="black"/>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3E8E0A1-27B3-4BCA-80FB-CD5338A0F580}" type="slidenum">
              <a:rPr lang="en-GB" smtClean="0">
                <a:solidFill>
                  <a:prstClr val="black"/>
                </a:solidFill>
              </a:rPr>
              <a:pPr/>
              <a:t>11</a:t>
            </a:fld>
            <a:endParaRPr lang="en-GB">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fld id="{C66FDEA2-01A1-44E0-A362-4E852CBBCD21}" type="datetimeFigureOut">
              <a:rPr lang="en-GB" smtClean="0"/>
              <a:pPr/>
              <a:t>02/04/2012</a:t>
            </a:fld>
            <a:endParaRPr lang="en-GB"/>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endParaRPr lang="en-GB">
              <a:solidFill>
                <a:srgbClr val="EBDDC3"/>
              </a:solidFill>
            </a:endParaRPr>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9CB349E-C73D-413C-A085-55037791EC08}" type="slidenum">
              <a:rPr lang="en-GB" smtClean="0">
                <a:solidFill>
                  <a:srgbClr val="EBDDC3"/>
                </a:solidFill>
              </a:rPr>
              <a:pPr/>
              <a:t>‹#›</a:t>
            </a:fld>
            <a:endParaRPr lang="en-GB">
              <a:solidFill>
                <a:srgbClr val="EBDDC3"/>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13"/>
          <p:cNvSpPr>
            <a:spLocks noGrp="1"/>
          </p:cNvSpPr>
          <p:nvPr>
            <p:ph type="dt" sz="half" idx="10"/>
          </p:nvPr>
        </p:nvSpPr>
        <p:spPr/>
        <p:txBody>
          <a:bodyPr/>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5" name="Footer Placeholder 2"/>
          <p:cNvSpPr>
            <a:spLocks noGrp="1"/>
          </p:cNvSpPr>
          <p:nvPr>
            <p:ph type="ftr" sz="quarter" idx="11"/>
          </p:nvPr>
        </p:nvSpPr>
        <p:spPr/>
        <p:txBody>
          <a:bodyPr/>
          <a:lstStyle>
            <a:lvl1pPr>
              <a:defRPr/>
            </a:lvl1pPr>
          </a:lstStyle>
          <a:p>
            <a:endParaRPr lang="en-GB">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fld id="{B9CB349E-C73D-413C-A085-55037791EC0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B9CB349E-C73D-413C-A085-55037791EC08}" type="slidenum">
              <a:rPr lang="en-GB" smtClean="0"/>
              <a:pPr/>
              <a:t>‹#›</a:t>
            </a:fld>
            <a:endParaRPr lang="en-GB"/>
          </a:p>
        </p:txBody>
      </p:sp>
      <p:sp>
        <p:nvSpPr>
          <p:cNvPr id="9" name="Footer Placeholder 13"/>
          <p:cNvSpPr>
            <a:spLocks noGrp="1"/>
          </p:cNvSpPr>
          <p:nvPr>
            <p:ph type="ftr" sz="quarter" idx="12"/>
          </p:nvPr>
        </p:nvSpPr>
        <p:spPr/>
        <p:txBody>
          <a:bodyPr/>
          <a:lstStyle>
            <a:lvl1pPr>
              <a:defRPr/>
            </a:lvl1pPr>
          </a:lstStyle>
          <a:p>
            <a:endParaRPr lang="en-GB">
              <a:solidFill>
                <a:srgbClr val="775F55"/>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6" name="Slide Number Placeholder 9"/>
          <p:cNvSpPr>
            <a:spLocks noGrp="1"/>
          </p:cNvSpPr>
          <p:nvPr>
            <p:ph type="sldNum" sz="quarter" idx="11"/>
          </p:nvPr>
        </p:nvSpPr>
        <p:spPr/>
        <p:txBody>
          <a:bodyPr rtlCol="0"/>
          <a:lstStyle>
            <a:lvl1pPr>
              <a:defRPr/>
            </a:lvl1pPr>
          </a:lstStyle>
          <a:p>
            <a:fld id="{B9CB349E-C73D-413C-A085-55037791EC08}" type="slidenum">
              <a:rPr lang="en-GB" smtClean="0"/>
              <a:pPr/>
              <a:t>‹#›</a:t>
            </a:fld>
            <a:endParaRPr lang="en-GB"/>
          </a:p>
        </p:txBody>
      </p:sp>
      <p:sp>
        <p:nvSpPr>
          <p:cNvPr id="7" name="Footer Placeholder 11"/>
          <p:cNvSpPr>
            <a:spLocks noGrp="1"/>
          </p:cNvSpPr>
          <p:nvPr>
            <p:ph type="ftr" sz="quarter" idx="12"/>
          </p:nvPr>
        </p:nvSpPr>
        <p:spPr/>
        <p:txBody>
          <a:bodyPr rtlCol="0"/>
          <a:lstStyle>
            <a:lvl1pPr>
              <a:defRPr/>
            </a:lvl1pPr>
          </a:lstStyle>
          <a:p>
            <a:endParaRPr lang="en-GB">
              <a:solidFill>
                <a:srgbClr val="775F55"/>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8" name="Slide Number Placeholder 11"/>
          <p:cNvSpPr>
            <a:spLocks noGrp="1"/>
          </p:cNvSpPr>
          <p:nvPr>
            <p:ph type="sldNum" sz="quarter" idx="11"/>
          </p:nvPr>
        </p:nvSpPr>
        <p:spPr/>
        <p:txBody>
          <a:bodyPr rtlCol="0"/>
          <a:lstStyle>
            <a:lvl1pPr>
              <a:defRPr/>
            </a:lvl1pPr>
          </a:lstStyle>
          <a:p>
            <a:fld id="{B9CB349E-C73D-413C-A085-55037791EC08}" type="slidenum">
              <a:rPr lang="en-GB" smtClean="0"/>
              <a:pPr/>
              <a:t>‹#›</a:t>
            </a:fld>
            <a:endParaRPr lang="en-GB"/>
          </a:p>
        </p:txBody>
      </p:sp>
      <p:sp>
        <p:nvSpPr>
          <p:cNvPr id="9" name="Footer Placeholder 13"/>
          <p:cNvSpPr>
            <a:spLocks noGrp="1"/>
          </p:cNvSpPr>
          <p:nvPr>
            <p:ph type="ftr" sz="quarter" idx="12"/>
          </p:nvPr>
        </p:nvSpPr>
        <p:spPr/>
        <p:txBody>
          <a:bodyPr rtlCol="0"/>
          <a:lstStyle>
            <a:lvl1pPr>
              <a:defRPr/>
            </a:lvl1pPr>
          </a:lstStyle>
          <a:p>
            <a:endParaRPr lang="en-GB">
              <a:solidFill>
                <a:srgbClr val="775F55"/>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4" name="Footer Placeholder 2"/>
          <p:cNvSpPr>
            <a:spLocks noGrp="1"/>
          </p:cNvSpPr>
          <p:nvPr>
            <p:ph type="ftr" sz="quarter" idx="11"/>
          </p:nvPr>
        </p:nvSpPr>
        <p:spPr/>
        <p:txBody>
          <a:bodyPr/>
          <a:lstStyle>
            <a:lvl1pPr>
              <a:defRPr/>
            </a:lvl1pPr>
          </a:lstStyle>
          <a:p>
            <a:endParaRPr lang="en-GB">
              <a:solidFill>
                <a:srgbClr val="775F55"/>
              </a:solidFill>
            </a:endParaRPr>
          </a:p>
        </p:txBody>
      </p:sp>
      <p:sp>
        <p:nvSpPr>
          <p:cNvPr id="5" name="Slide Number Placeholder 22"/>
          <p:cNvSpPr>
            <a:spLocks noGrp="1"/>
          </p:cNvSpPr>
          <p:nvPr>
            <p:ph type="sldNum" sz="quarter" idx="12"/>
          </p:nvPr>
        </p:nvSpPr>
        <p:spPr/>
        <p:txBody>
          <a:bodyPr/>
          <a:lstStyle>
            <a:lvl1pPr>
              <a:defRPr/>
            </a:lvl1pPr>
          </a:lstStyle>
          <a:p>
            <a:fld id="{B9CB349E-C73D-413C-A085-55037791EC0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3" name="Footer Placeholder 2"/>
          <p:cNvSpPr>
            <a:spLocks noGrp="1"/>
          </p:cNvSpPr>
          <p:nvPr>
            <p:ph type="ftr" sz="quarter" idx="11"/>
          </p:nvPr>
        </p:nvSpPr>
        <p:spPr/>
        <p:txBody>
          <a:bodyPr/>
          <a:lstStyle>
            <a:lvl1pPr>
              <a:defRPr/>
            </a:lvl1pPr>
          </a:lstStyle>
          <a:p>
            <a:endParaRPr lang="en-GB">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9CB349E-C73D-413C-A085-55037791EC08}" type="slidenum">
              <a:rPr lang="en-GB" smtClean="0">
                <a:solidFill>
                  <a:srgbClr val="775F55"/>
                </a:solidFill>
              </a:rPr>
              <a:pPr/>
              <a:t>‹#›</a:t>
            </a:fld>
            <a:endParaRPr lang="en-GB">
              <a:solidFill>
                <a:srgbClr val="775F55"/>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6" name="Footer Placeholder 2"/>
          <p:cNvSpPr>
            <a:spLocks noGrp="1"/>
          </p:cNvSpPr>
          <p:nvPr>
            <p:ph type="ftr" sz="quarter" idx="11"/>
          </p:nvPr>
        </p:nvSpPr>
        <p:spPr/>
        <p:txBody>
          <a:bodyPr/>
          <a:lstStyle>
            <a:lvl1pPr>
              <a:defRPr/>
            </a:lvl1pPr>
          </a:lstStyle>
          <a:p>
            <a:endParaRPr lang="en-GB">
              <a:solidFill>
                <a:srgbClr val="775F55"/>
              </a:solidFill>
            </a:endParaRPr>
          </a:p>
        </p:txBody>
      </p:sp>
      <p:sp>
        <p:nvSpPr>
          <p:cNvPr id="7" name="Slide Number Placeholder 22"/>
          <p:cNvSpPr>
            <a:spLocks noGrp="1"/>
          </p:cNvSpPr>
          <p:nvPr>
            <p:ph type="sldNum" sz="quarter" idx="12"/>
          </p:nvPr>
        </p:nvSpPr>
        <p:spPr/>
        <p:txBody>
          <a:bodyPr/>
          <a:lstStyle>
            <a:lvl1pPr>
              <a:defRPr/>
            </a:lvl1pPr>
          </a:lstStyle>
          <a:p>
            <a:fld id="{B9CB349E-C73D-413C-A085-55037791EC0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fld id="{B9CB349E-C73D-413C-A085-55037791EC08}" type="slidenum">
              <a:rPr lang="en-GB" smtClean="0"/>
              <a:pPr/>
              <a:t>‹#›</a:t>
            </a:fld>
            <a:endParaRPr lang="en-GB"/>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endParaRPr lang="en-GB">
              <a:solidFill>
                <a:srgbClr val="775F55"/>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5" name="Footer Placeholder 2"/>
          <p:cNvSpPr>
            <a:spLocks noGrp="1"/>
          </p:cNvSpPr>
          <p:nvPr>
            <p:ph type="ftr" sz="quarter" idx="11"/>
          </p:nvPr>
        </p:nvSpPr>
        <p:spPr/>
        <p:txBody>
          <a:bodyPr/>
          <a:lstStyle>
            <a:lvl1pPr>
              <a:defRPr/>
            </a:lvl1pPr>
          </a:lstStyle>
          <a:p>
            <a:endParaRPr lang="en-GB">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fld id="{B9CB349E-C73D-413C-A085-55037791EC0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solidFill>
                <a:prstClr val="white"/>
              </a:solidFill>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solidFill>
                <a:prstClr val="white"/>
              </a:solidFill>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endParaRPr lang="en-GB">
              <a:solidFill>
                <a:srgbClr val="775F55"/>
              </a:solidFill>
            </a:endParaRP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9CB349E-C73D-413C-A085-55037791EC08}"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C66FDEA2-01A1-44E0-A362-4E852CBBCD21}" type="datetimeFigureOut">
              <a:rPr lang="en-GB" smtClean="0">
                <a:solidFill>
                  <a:srgbClr val="775F55"/>
                </a:solidFill>
              </a:rPr>
              <a:pPr/>
              <a:t>02/04/2012</a:t>
            </a:fld>
            <a:endParaRPr lang="en-GB">
              <a:solidFill>
                <a:srgbClr val="775F55"/>
              </a:solidFill>
            </a:endParaRP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endParaRPr lang="en-GB">
              <a:solidFill>
                <a:srgbClr val="775F55"/>
              </a:solidFill>
            </a:endParaRP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defRPr/>
            </a:pPr>
            <a:endParaRPr lang="en-US">
              <a:solidFill>
                <a:prstClr val="white"/>
              </a:solidFill>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9CB349E-C73D-413C-A085-55037791EC0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www.learningdevelopment.plymouth.ac.uk/wrass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learn@plymouth.ac.uk"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Writing in </a:t>
            </a:r>
            <a:r>
              <a:rPr lang="en-GB" dirty="0"/>
              <a:t>STEM</a:t>
            </a:r>
            <a:r>
              <a:rPr lang="en-GB" dirty="0"/>
              <a:t> subjects</a:t>
            </a:r>
          </a:p>
        </p:txBody>
      </p:sp>
      <p:sp>
        <p:nvSpPr>
          <p:cNvPr id="3" name="Content Placeholder 2"/>
          <p:cNvSpPr>
            <a:spLocks noGrp="1"/>
          </p:cNvSpPr>
          <p:nvPr>
            <p:ph sz="quarter" idx="1"/>
          </p:nvPr>
        </p:nvSpPr>
        <p:spPr/>
        <p:txBody>
          <a:bodyPr/>
          <a:lstStyle/>
          <a:p>
            <a:endParaRPr lang="en-GB" dirty="0"/>
          </a:p>
          <a:p>
            <a:r>
              <a:rPr lang="en-GB" dirty="0"/>
              <a:t>A framework for developing argument</a:t>
            </a:r>
          </a:p>
          <a:p>
            <a:endParaRPr lang="en-GB" dirty="0"/>
          </a:p>
          <a:p>
            <a:r>
              <a:rPr lang="en-GB" dirty="0"/>
              <a:t>A functional-narrative approach to structure </a:t>
            </a:r>
          </a:p>
          <a:p>
            <a:endParaRPr lang="en-GB" dirty="0"/>
          </a:p>
          <a:p>
            <a:r>
              <a:rPr lang="en-GB" dirty="0"/>
              <a:t>A question-focussed model for thinking critically</a:t>
            </a:r>
          </a:p>
          <a:p>
            <a:pPr>
              <a:buNone/>
            </a:pPr>
            <a:endParaRPr lang="en-GB" dirty="0"/>
          </a:p>
          <a:p>
            <a:pPr algn="r">
              <a:buNone/>
            </a:pPr>
            <a:r>
              <a:rPr lang="en-GB" dirty="0"/>
              <a:t>John Hilsdon, Plymouth University</a:t>
            </a: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3874" name="Text Box 2"/>
          <p:cNvSpPr txBox="1">
            <a:spLocks noChangeArrowheads="1"/>
          </p:cNvSpPr>
          <p:nvPr/>
        </p:nvSpPr>
        <p:spPr bwMode="auto">
          <a:xfrm>
            <a:off x="381000" y="152400"/>
            <a:ext cx="5630863" cy="769441"/>
          </a:xfrm>
          <a:prstGeom prst="rect">
            <a:avLst/>
          </a:prstGeom>
          <a:noFill/>
          <a:ln w="9525">
            <a:noFill/>
            <a:miter lim="800000"/>
            <a:headEnd/>
            <a:tailEnd/>
          </a:ln>
          <a:effectLst/>
        </p:spPr>
        <p:txBody>
          <a:bodyPr>
            <a:spAutoFit/>
          </a:bodyPr>
          <a:lstStyle/>
          <a:p>
            <a:pPr>
              <a:spcBef>
                <a:spcPct val="50000"/>
              </a:spcBef>
            </a:pPr>
            <a:r>
              <a:rPr lang="en-US" sz="4400" dirty="0">
                <a:solidFill>
                  <a:srgbClr val="775F55"/>
                </a:solidFill>
              </a:rPr>
              <a:t>Building an argument</a:t>
            </a:r>
          </a:p>
        </p:txBody>
      </p:sp>
      <p:sp>
        <p:nvSpPr>
          <p:cNvPr id="463875" name="AutoShape 3"/>
          <p:cNvSpPr>
            <a:spLocks noChangeArrowheads="1"/>
          </p:cNvSpPr>
          <p:nvPr/>
        </p:nvSpPr>
        <p:spPr bwMode="auto">
          <a:xfrm>
            <a:off x="3491880" y="2852936"/>
            <a:ext cx="1905000" cy="1512168"/>
          </a:xfrm>
          <a:prstGeom prst="triangle">
            <a:avLst>
              <a:gd name="adj" fmla="val 51316"/>
            </a:avLst>
          </a:prstGeom>
          <a:noFill/>
          <a:ln w="38100">
            <a:solidFill>
              <a:schemeClr val="tx1"/>
            </a:solidFill>
            <a:miter lim="800000"/>
            <a:headEnd/>
            <a:tailEnd/>
          </a:ln>
          <a:effectLst/>
        </p:spPr>
        <p:txBody>
          <a:bodyPr wrap="none" anchor="ctr"/>
          <a:lstStyle/>
          <a:p>
            <a:endParaRPr lang="en-GB">
              <a:solidFill>
                <a:prstClr val="black"/>
              </a:solidFill>
            </a:endParaRPr>
          </a:p>
        </p:txBody>
      </p:sp>
      <p:sp>
        <p:nvSpPr>
          <p:cNvPr id="463876" name="Text Box 4"/>
          <p:cNvSpPr txBox="1">
            <a:spLocks noChangeArrowheads="1"/>
          </p:cNvSpPr>
          <p:nvPr/>
        </p:nvSpPr>
        <p:spPr bwMode="auto">
          <a:xfrm>
            <a:off x="3995936" y="2060848"/>
            <a:ext cx="1224136" cy="830997"/>
          </a:xfrm>
          <a:prstGeom prst="rect">
            <a:avLst/>
          </a:prstGeom>
          <a:noFill/>
          <a:ln w="9525">
            <a:noFill/>
            <a:miter lim="800000"/>
            <a:headEnd/>
            <a:tailEnd/>
          </a:ln>
          <a:effectLst/>
        </p:spPr>
        <p:txBody>
          <a:bodyPr wrap="square">
            <a:spAutoFit/>
          </a:bodyPr>
          <a:lstStyle/>
          <a:p>
            <a:pPr>
              <a:spcBef>
                <a:spcPct val="50000"/>
              </a:spcBef>
            </a:pPr>
            <a:r>
              <a:rPr lang="en-US" sz="2400" b="1" dirty="0">
                <a:solidFill>
                  <a:prstClr val="black"/>
                </a:solidFill>
              </a:rPr>
              <a:t>Then (claim)</a:t>
            </a:r>
          </a:p>
        </p:txBody>
      </p:sp>
      <p:sp>
        <p:nvSpPr>
          <p:cNvPr id="463877" name="Text Box 5"/>
          <p:cNvSpPr txBox="1">
            <a:spLocks noChangeArrowheads="1"/>
          </p:cNvSpPr>
          <p:nvPr/>
        </p:nvSpPr>
        <p:spPr bwMode="auto">
          <a:xfrm>
            <a:off x="5181600" y="4343400"/>
            <a:ext cx="1981200" cy="461665"/>
          </a:xfrm>
          <a:prstGeom prst="rect">
            <a:avLst/>
          </a:prstGeom>
          <a:noFill/>
          <a:ln w="9525">
            <a:noFill/>
            <a:miter lim="800000"/>
            <a:headEnd/>
            <a:tailEnd/>
          </a:ln>
          <a:effectLst/>
        </p:spPr>
        <p:txBody>
          <a:bodyPr>
            <a:spAutoFit/>
          </a:bodyPr>
          <a:lstStyle/>
          <a:p>
            <a:pPr>
              <a:spcBef>
                <a:spcPct val="50000"/>
              </a:spcBef>
            </a:pPr>
            <a:r>
              <a:rPr lang="en-US" sz="2400" b="1" dirty="0">
                <a:solidFill>
                  <a:prstClr val="black"/>
                </a:solidFill>
              </a:rPr>
              <a:t>Since (justify)</a:t>
            </a:r>
          </a:p>
        </p:txBody>
      </p:sp>
      <p:sp>
        <p:nvSpPr>
          <p:cNvPr id="463878" name="Text Box 6"/>
          <p:cNvSpPr txBox="1">
            <a:spLocks noChangeArrowheads="1"/>
          </p:cNvSpPr>
          <p:nvPr/>
        </p:nvSpPr>
        <p:spPr bwMode="auto">
          <a:xfrm>
            <a:off x="2339752" y="4343400"/>
            <a:ext cx="1800200" cy="830997"/>
          </a:xfrm>
          <a:prstGeom prst="rect">
            <a:avLst/>
          </a:prstGeom>
          <a:noFill/>
          <a:ln w="9525">
            <a:noFill/>
            <a:miter lim="800000"/>
            <a:headEnd/>
            <a:tailEnd/>
          </a:ln>
          <a:effectLst/>
        </p:spPr>
        <p:txBody>
          <a:bodyPr wrap="square">
            <a:spAutoFit/>
          </a:bodyPr>
          <a:lstStyle/>
          <a:p>
            <a:pPr>
              <a:spcBef>
                <a:spcPct val="50000"/>
              </a:spcBef>
            </a:pPr>
            <a:r>
              <a:rPr lang="en-US" sz="2400" b="1" dirty="0">
                <a:solidFill>
                  <a:prstClr val="black"/>
                </a:solidFill>
              </a:rPr>
              <a:t>Because (support)</a:t>
            </a:r>
          </a:p>
        </p:txBody>
      </p:sp>
      <p:sp>
        <p:nvSpPr>
          <p:cNvPr id="463879" name="Text Box 7"/>
          <p:cNvSpPr txBox="1">
            <a:spLocks noChangeArrowheads="1"/>
          </p:cNvSpPr>
          <p:nvPr/>
        </p:nvSpPr>
        <p:spPr bwMode="auto">
          <a:xfrm>
            <a:off x="3203848" y="1124744"/>
            <a:ext cx="2971800" cy="830997"/>
          </a:xfrm>
          <a:prstGeom prst="rect">
            <a:avLst/>
          </a:prstGeom>
          <a:noFill/>
          <a:ln w="9525">
            <a:noFill/>
            <a:miter lim="800000"/>
            <a:headEnd/>
            <a:tailEnd/>
          </a:ln>
          <a:effectLst/>
        </p:spPr>
        <p:txBody>
          <a:bodyPr>
            <a:spAutoFit/>
          </a:bodyPr>
          <a:lstStyle/>
          <a:p>
            <a:pPr>
              <a:spcBef>
                <a:spcPct val="50000"/>
              </a:spcBef>
            </a:pPr>
            <a:r>
              <a:rPr lang="en-US" sz="2400" dirty="0">
                <a:solidFill>
                  <a:prstClr val="black"/>
                </a:solidFill>
              </a:rPr>
              <a:t>Premise: statement or conclusion</a:t>
            </a:r>
          </a:p>
        </p:txBody>
      </p:sp>
      <p:sp>
        <p:nvSpPr>
          <p:cNvPr id="463880" name="Text Box 8"/>
          <p:cNvSpPr txBox="1">
            <a:spLocks noChangeArrowheads="1"/>
          </p:cNvSpPr>
          <p:nvPr/>
        </p:nvSpPr>
        <p:spPr bwMode="auto">
          <a:xfrm>
            <a:off x="5651500" y="5013325"/>
            <a:ext cx="3276600" cy="830997"/>
          </a:xfrm>
          <a:prstGeom prst="rect">
            <a:avLst/>
          </a:prstGeom>
          <a:noFill/>
          <a:ln w="9525">
            <a:noFill/>
            <a:miter lim="800000"/>
            <a:headEnd/>
            <a:tailEnd/>
          </a:ln>
          <a:effectLst/>
        </p:spPr>
        <p:txBody>
          <a:bodyPr>
            <a:spAutoFit/>
          </a:bodyPr>
          <a:lstStyle/>
          <a:p>
            <a:pPr>
              <a:spcBef>
                <a:spcPct val="50000"/>
              </a:spcBef>
            </a:pPr>
            <a:r>
              <a:rPr lang="en-US" sz="2400" dirty="0">
                <a:solidFill>
                  <a:prstClr val="black"/>
                </a:solidFill>
              </a:rPr>
              <a:t>Key research findings or reasoning</a:t>
            </a:r>
            <a:r>
              <a:rPr lang="en-US" dirty="0">
                <a:solidFill>
                  <a:prstClr val="black"/>
                </a:solidFill>
              </a:rPr>
              <a:t>.</a:t>
            </a:r>
          </a:p>
        </p:txBody>
      </p:sp>
      <p:sp>
        <p:nvSpPr>
          <p:cNvPr id="463881" name="Text Box 9"/>
          <p:cNvSpPr txBox="1">
            <a:spLocks noChangeArrowheads="1"/>
          </p:cNvSpPr>
          <p:nvPr/>
        </p:nvSpPr>
        <p:spPr bwMode="auto">
          <a:xfrm>
            <a:off x="1403648" y="5157192"/>
            <a:ext cx="1944812" cy="1200329"/>
          </a:xfrm>
          <a:prstGeom prst="rect">
            <a:avLst/>
          </a:prstGeom>
          <a:noFill/>
          <a:ln w="9525">
            <a:noFill/>
            <a:miter lim="800000"/>
            <a:headEnd/>
            <a:tailEnd/>
          </a:ln>
          <a:effectLst/>
        </p:spPr>
        <p:txBody>
          <a:bodyPr wrap="square">
            <a:spAutoFit/>
          </a:bodyPr>
          <a:lstStyle/>
          <a:p>
            <a:pPr>
              <a:spcBef>
                <a:spcPct val="50000"/>
              </a:spcBef>
            </a:pPr>
            <a:r>
              <a:rPr lang="en-US" sz="2400" dirty="0">
                <a:solidFill>
                  <a:prstClr val="black"/>
                </a:solidFill>
              </a:rPr>
              <a:t>Detailed example or case-study</a:t>
            </a:r>
          </a:p>
        </p:txBody>
      </p:sp>
      <p:sp>
        <p:nvSpPr>
          <p:cNvPr id="463882" name="Freeform 10"/>
          <p:cNvSpPr>
            <a:spLocks/>
          </p:cNvSpPr>
          <p:nvPr/>
        </p:nvSpPr>
        <p:spPr bwMode="auto">
          <a:xfrm>
            <a:off x="5364163" y="2492375"/>
            <a:ext cx="952500" cy="1676400"/>
          </a:xfrm>
          <a:custGeom>
            <a:avLst/>
            <a:gdLst/>
            <a:ahLst/>
            <a:cxnLst>
              <a:cxn ang="0">
                <a:pos x="0" y="0"/>
              </a:cxn>
              <a:cxn ang="0">
                <a:pos x="528" y="288"/>
              </a:cxn>
              <a:cxn ang="0">
                <a:pos x="432" y="1056"/>
              </a:cxn>
            </a:cxnLst>
            <a:rect l="0" t="0" r="r" b="b"/>
            <a:pathLst>
              <a:path w="600" h="1056">
                <a:moveTo>
                  <a:pt x="0" y="0"/>
                </a:moveTo>
                <a:cubicBezTo>
                  <a:pt x="228" y="56"/>
                  <a:pt x="456" y="112"/>
                  <a:pt x="528" y="288"/>
                </a:cubicBezTo>
                <a:cubicBezTo>
                  <a:pt x="600" y="464"/>
                  <a:pt x="448" y="928"/>
                  <a:pt x="432" y="1056"/>
                </a:cubicBezTo>
              </a:path>
            </a:pathLst>
          </a:custGeom>
          <a:noFill/>
          <a:ln w="47625">
            <a:solidFill>
              <a:srgbClr val="3366FF"/>
            </a:solidFill>
            <a:round/>
            <a:headEnd/>
            <a:tailEnd type="stealth" w="med" len="med"/>
          </a:ln>
          <a:effectLst/>
        </p:spPr>
        <p:txBody>
          <a:bodyPr wrap="none" anchor="ctr"/>
          <a:lstStyle/>
          <a:p>
            <a:endParaRPr lang="en-GB">
              <a:solidFill>
                <a:prstClr val="black"/>
              </a:solidFill>
            </a:endParaRPr>
          </a:p>
        </p:txBody>
      </p:sp>
      <p:sp>
        <p:nvSpPr>
          <p:cNvPr id="463883" name="Freeform 11"/>
          <p:cNvSpPr>
            <a:spLocks/>
          </p:cNvSpPr>
          <p:nvPr/>
        </p:nvSpPr>
        <p:spPr bwMode="auto">
          <a:xfrm>
            <a:off x="2387600" y="2438400"/>
            <a:ext cx="1193800" cy="1828800"/>
          </a:xfrm>
          <a:custGeom>
            <a:avLst/>
            <a:gdLst/>
            <a:ahLst/>
            <a:cxnLst>
              <a:cxn ang="0">
                <a:pos x="272" y="1152"/>
              </a:cxn>
              <a:cxn ang="0">
                <a:pos x="80" y="480"/>
              </a:cxn>
              <a:cxn ang="0">
                <a:pos x="752" y="0"/>
              </a:cxn>
            </a:cxnLst>
            <a:rect l="0" t="0" r="r" b="b"/>
            <a:pathLst>
              <a:path w="752" h="1152">
                <a:moveTo>
                  <a:pt x="272" y="1152"/>
                </a:moveTo>
                <a:cubicBezTo>
                  <a:pt x="136" y="912"/>
                  <a:pt x="0" y="672"/>
                  <a:pt x="80" y="480"/>
                </a:cubicBezTo>
                <a:cubicBezTo>
                  <a:pt x="160" y="288"/>
                  <a:pt x="640" y="80"/>
                  <a:pt x="752" y="0"/>
                </a:cubicBezTo>
              </a:path>
            </a:pathLst>
          </a:custGeom>
          <a:noFill/>
          <a:ln w="47625">
            <a:solidFill>
              <a:srgbClr val="3366FF"/>
            </a:solidFill>
            <a:round/>
            <a:headEnd/>
            <a:tailEnd type="stealth" w="med" len="med"/>
          </a:ln>
          <a:effectLst/>
        </p:spPr>
        <p:txBody>
          <a:bodyPr wrap="none" anchor="ctr"/>
          <a:lstStyle/>
          <a:p>
            <a:endParaRPr lang="en-GB">
              <a:solidFill>
                <a:prstClr val="black"/>
              </a:solidFill>
            </a:endParaRPr>
          </a:p>
        </p:txBody>
      </p:sp>
      <p:sp>
        <p:nvSpPr>
          <p:cNvPr id="463884" name="Freeform 12"/>
          <p:cNvSpPr>
            <a:spLocks/>
          </p:cNvSpPr>
          <p:nvPr/>
        </p:nvSpPr>
        <p:spPr bwMode="auto">
          <a:xfrm>
            <a:off x="3352800" y="5181600"/>
            <a:ext cx="1981200" cy="381000"/>
          </a:xfrm>
          <a:custGeom>
            <a:avLst/>
            <a:gdLst/>
            <a:ahLst/>
            <a:cxnLst>
              <a:cxn ang="0">
                <a:pos x="1248" y="0"/>
              </a:cxn>
              <a:cxn ang="0">
                <a:pos x="720" y="240"/>
              </a:cxn>
              <a:cxn ang="0">
                <a:pos x="0" y="0"/>
              </a:cxn>
            </a:cxnLst>
            <a:rect l="0" t="0" r="r" b="b"/>
            <a:pathLst>
              <a:path w="1248" h="240">
                <a:moveTo>
                  <a:pt x="1248" y="0"/>
                </a:moveTo>
                <a:cubicBezTo>
                  <a:pt x="1088" y="120"/>
                  <a:pt x="928" y="240"/>
                  <a:pt x="720" y="240"/>
                </a:cubicBezTo>
                <a:cubicBezTo>
                  <a:pt x="512" y="240"/>
                  <a:pt x="120" y="40"/>
                  <a:pt x="0" y="0"/>
                </a:cubicBezTo>
              </a:path>
            </a:pathLst>
          </a:custGeom>
          <a:noFill/>
          <a:ln w="47625">
            <a:solidFill>
              <a:srgbClr val="3366FF"/>
            </a:solidFill>
            <a:round/>
            <a:headEnd/>
            <a:tailEnd type="stealth" w="med" len="med"/>
          </a:ln>
          <a:effectLst/>
        </p:spPr>
        <p:txBody>
          <a:bodyPr wrap="none" anchor="ctr"/>
          <a:lstStyle/>
          <a:p>
            <a:endParaRPr lang="en-GB">
              <a:solidFill>
                <a:prstClr val="black"/>
              </a:solidFill>
            </a:endParaRPr>
          </a:p>
        </p:txBody>
      </p:sp>
      <p:sp>
        <p:nvSpPr>
          <p:cNvPr id="463885" name="Text Box 13"/>
          <p:cNvSpPr txBox="1">
            <a:spLocks noChangeArrowheads="1"/>
          </p:cNvSpPr>
          <p:nvPr/>
        </p:nvSpPr>
        <p:spPr bwMode="auto">
          <a:xfrm>
            <a:off x="4787900" y="6165850"/>
            <a:ext cx="4032250" cy="366713"/>
          </a:xfrm>
          <a:prstGeom prst="rect">
            <a:avLst/>
          </a:prstGeom>
          <a:noFill/>
          <a:ln w="9525" algn="ctr">
            <a:noFill/>
            <a:miter lim="800000"/>
            <a:headEnd/>
            <a:tailEnd/>
          </a:ln>
          <a:effectLst/>
        </p:spPr>
        <p:txBody>
          <a:bodyPr>
            <a:spAutoFit/>
          </a:bodyPr>
          <a:lstStyle/>
          <a:p>
            <a:pPr>
              <a:spcBef>
                <a:spcPct val="50000"/>
              </a:spcBef>
            </a:pPr>
            <a:r>
              <a:rPr lang="en-US" dirty="0">
                <a:solidFill>
                  <a:prstClr val="black"/>
                </a:solidFill>
              </a:rPr>
              <a:t>Adapted from Mitchell &amp; Riddle 2000</a:t>
            </a:r>
            <a:endParaRPr lang="en-GB" dirty="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63874"/>
                                        </p:tgtEl>
                                        <p:attrNameLst>
                                          <p:attrName>style.visibility</p:attrName>
                                        </p:attrNameLst>
                                      </p:cBhvr>
                                      <p:to>
                                        <p:strVal val="visible"/>
                                      </p:to>
                                    </p:set>
                                  </p:childTnLst>
                                </p:cTn>
                              </p:par>
                            </p:childTnLst>
                          </p:cTn>
                        </p:par>
                        <p:par>
                          <p:cTn id="7" fill="hold">
                            <p:stCondLst>
                              <p:cond delay="500"/>
                            </p:stCondLst>
                            <p:childTnLst>
                              <p:par>
                                <p:cTn id="8" presetID="23" presetClass="entr" presetSubtype="16" fill="hold" grpId="0" nodeType="afterEffect">
                                  <p:stCondLst>
                                    <p:cond delay="0"/>
                                  </p:stCondLst>
                                  <p:childTnLst>
                                    <p:set>
                                      <p:cBhvr>
                                        <p:cTn id="9" dur="1" fill="hold">
                                          <p:stCondLst>
                                            <p:cond delay="0"/>
                                          </p:stCondLst>
                                        </p:cTn>
                                        <p:tgtEl>
                                          <p:spTgt spid="463875"/>
                                        </p:tgtEl>
                                        <p:attrNameLst>
                                          <p:attrName>style.visibility</p:attrName>
                                        </p:attrNameLst>
                                      </p:cBhvr>
                                      <p:to>
                                        <p:strVal val="visible"/>
                                      </p:to>
                                    </p:set>
                                    <p:anim calcmode="lin" valueType="num">
                                      <p:cBhvr>
                                        <p:cTn id="10" dur="500" fill="hold"/>
                                        <p:tgtEl>
                                          <p:spTgt spid="463875"/>
                                        </p:tgtEl>
                                        <p:attrNameLst>
                                          <p:attrName>ppt_w</p:attrName>
                                        </p:attrNameLst>
                                      </p:cBhvr>
                                      <p:tavLst>
                                        <p:tav tm="0">
                                          <p:val>
                                            <p:fltVal val="0"/>
                                          </p:val>
                                        </p:tav>
                                        <p:tav tm="100000">
                                          <p:val>
                                            <p:strVal val="#ppt_w"/>
                                          </p:val>
                                        </p:tav>
                                      </p:tavLst>
                                    </p:anim>
                                    <p:anim calcmode="lin" valueType="num">
                                      <p:cBhvr>
                                        <p:cTn id="11" dur="500" fill="hold"/>
                                        <p:tgtEl>
                                          <p:spTgt spid="463875"/>
                                        </p:tgtEl>
                                        <p:attrNameLst>
                                          <p:attrName>ppt_h</p:attrName>
                                        </p:attrNameLst>
                                      </p:cBhvr>
                                      <p:tavLst>
                                        <p:tav tm="0">
                                          <p:val>
                                            <p:fltVal val="0"/>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46387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46387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46387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46387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463882"/>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499"/>
                                          </p:stCondLst>
                                        </p:cTn>
                                        <p:tgtEl>
                                          <p:spTgt spid="46388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63884"/>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499"/>
                                          </p:stCondLst>
                                        </p:cTn>
                                        <p:tgtEl>
                                          <p:spTgt spid="463881"/>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463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74" grpId="0" autoUpdateAnimBg="0"/>
      <p:bldP spid="463875" grpId="0" animBg="1"/>
      <p:bldP spid="463876" grpId="0" autoUpdateAnimBg="0"/>
      <p:bldP spid="463877" grpId="0" autoUpdateAnimBg="0"/>
      <p:bldP spid="463878" grpId="0" autoUpdateAnimBg="0"/>
      <p:bldP spid="463879" grpId="0" autoUpdateAnimBg="0"/>
      <p:bldP spid="463880" grpId="0" autoUpdateAnimBg="0"/>
      <p:bldP spid="463881" grpId="0" autoUpdateAnimBg="0"/>
      <p:bldP spid="463882" grpId="0" animBg="1"/>
      <p:bldP spid="463883" grpId="0" animBg="1"/>
      <p:bldP spid="463884"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AutoShape 2"/>
          <p:cNvSpPr>
            <a:spLocks noChangeArrowheads="1"/>
          </p:cNvSpPr>
          <p:nvPr/>
        </p:nvSpPr>
        <p:spPr bwMode="auto">
          <a:xfrm>
            <a:off x="3636963" y="2060575"/>
            <a:ext cx="1728787" cy="1296988"/>
          </a:xfrm>
          <a:prstGeom prst="triangle">
            <a:avLst>
              <a:gd name="adj" fmla="val 50000"/>
            </a:avLst>
          </a:prstGeom>
          <a:noFill/>
          <a:ln w="47625">
            <a:solidFill>
              <a:schemeClr val="tx1"/>
            </a:solidFill>
            <a:miter lim="800000"/>
            <a:headEnd/>
            <a:tailEnd/>
          </a:ln>
        </p:spPr>
        <p:txBody>
          <a:bodyPr wrap="none" anchor="ctr"/>
          <a:lstStyle/>
          <a:p>
            <a:endParaRPr lang="en-US">
              <a:solidFill>
                <a:prstClr val="black"/>
              </a:solidFill>
            </a:endParaRPr>
          </a:p>
        </p:txBody>
      </p:sp>
      <p:sp>
        <p:nvSpPr>
          <p:cNvPr id="15363" name="Text Box 3"/>
          <p:cNvSpPr txBox="1">
            <a:spLocks noChangeArrowheads="1"/>
          </p:cNvSpPr>
          <p:nvPr/>
        </p:nvSpPr>
        <p:spPr bwMode="auto">
          <a:xfrm>
            <a:off x="3643313" y="1214438"/>
            <a:ext cx="3097212" cy="830262"/>
          </a:xfrm>
          <a:prstGeom prst="rect">
            <a:avLst/>
          </a:prstGeom>
          <a:noFill/>
          <a:ln w="9525">
            <a:noFill/>
            <a:miter lim="800000"/>
            <a:headEnd/>
            <a:tailEnd/>
          </a:ln>
        </p:spPr>
        <p:txBody>
          <a:bodyPr>
            <a:spAutoFit/>
          </a:bodyPr>
          <a:lstStyle/>
          <a:p>
            <a:pPr>
              <a:spcBef>
                <a:spcPct val="50000"/>
              </a:spcBef>
            </a:pPr>
            <a:r>
              <a:rPr lang="en-GB" sz="2400" dirty="0">
                <a:solidFill>
                  <a:prstClr val="black"/>
                </a:solidFill>
              </a:rPr>
              <a:t>Claim / Controlling statement</a:t>
            </a:r>
          </a:p>
        </p:txBody>
      </p:sp>
      <p:sp>
        <p:nvSpPr>
          <p:cNvPr id="15364" name="Text Box 4"/>
          <p:cNvSpPr txBox="1">
            <a:spLocks noChangeArrowheads="1"/>
          </p:cNvSpPr>
          <p:nvPr/>
        </p:nvSpPr>
        <p:spPr bwMode="auto">
          <a:xfrm>
            <a:off x="4933950" y="3429000"/>
            <a:ext cx="1800225" cy="457200"/>
          </a:xfrm>
          <a:prstGeom prst="rect">
            <a:avLst/>
          </a:prstGeom>
          <a:noFill/>
          <a:ln w="9525">
            <a:noFill/>
            <a:miter lim="800000"/>
            <a:headEnd/>
            <a:tailEnd/>
          </a:ln>
        </p:spPr>
        <p:txBody>
          <a:bodyPr>
            <a:spAutoFit/>
          </a:bodyPr>
          <a:lstStyle/>
          <a:p>
            <a:pPr>
              <a:spcBef>
                <a:spcPct val="50000"/>
              </a:spcBef>
            </a:pPr>
            <a:r>
              <a:rPr lang="en-GB" sz="2400">
                <a:solidFill>
                  <a:prstClr val="black"/>
                </a:solidFill>
              </a:rPr>
              <a:t>Justification</a:t>
            </a:r>
          </a:p>
        </p:txBody>
      </p:sp>
      <p:sp>
        <p:nvSpPr>
          <p:cNvPr id="15365" name="Text Box 5"/>
          <p:cNvSpPr txBox="1">
            <a:spLocks noChangeArrowheads="1"/>
          </p:cNvSpPr>
          <p:nvPr/>
        </p:nvSpPr>
        <p:spPr bwMode="auto">
          <a:xfrm>
            <a:off x="2628900" y="3429000"/>
            <a:ext cx="1296988" cy="457200"/>
          </a:xfrm>
          <a:prstGeom prst="rect">
            <a:avLst/>
          </a:prstGeom>
          <a:noFill/>
          <a:ln w="9525">
            <a:noFill/>
            <a:miter lim="800000"/>
            <a:headEnd/>
            <a:tailEnd/>
          </a:ln>
        </p:spPr>
        <p:txBody>
          <a:bodyPr>
            <a:spAutoFit/>
          </a:bodyPr>
          <a:lstStyle/>
          <a:p>
            <a:pPr>
              <a:spcBef>
                <a:spcPct val="50000"/>
              </a:spcBef>
            </a:pPr>
            <a:r>
              <a:rPr lang="en-GB" sz="2400">
                <a:solidFill>
                  <a:prstClr val="black"/>
                </a:solidFill>
              </a:rPr>
              <a:t>Support</a:t>
            </a:r>
          </a:p>
        </p:txBody>
      </p:sp>
      <p:sp>
        <p:nvSpPr>
          <p:cNvPr id="15366" name="Text Box 6"/>
          <p:cNvSpPr txBox="1">
            <a:spLocks noChangeArrowheads="1"/>
          </p:cNvSpPr>
          <p:nvPr/>
        </p:nvSpPr>
        <p:spPr bwMode="auto">
          <a:xfrm>
            <a:off x="179388" y="115888"/>
            <a:ext cx="7993012" cy="707886"/>
          </a:xfrm>
          <a:prstGeom prst="rect">
            <a:avLst/>
          </a:prstGeom>
          <a:noFill/>
          <a:ln w="9525">
            <a:noFill/>
            <a:miter lim="800000"/>
            <a:headEnd/>
            <a:tailEnd/>
          </a:ln>
        </p:spPr>
        <p:txBody>
          <a:bodyPr wrap="square">
            <a:spAutoFit/>
          </a:bodyPr>
          <a:lstStyle/>
          <a:p>
            <a:pPr>
              <a:spcBef>
                <a:spcPct val="50000"/>
              </a:spcBef>
            </a:pPr>
            <a:r>
              <a:rPr lang="en-GB" sz="4000" dirty="0">
                <a:solidFill>
                  <a:srgbClr val="775F55"/>
                </a:solidFill>
              </a:rPr>
              <a:t>Argument and paragraph structure</a:t>
            </a:r>
          </a:p>
        </p:txBody>
      </p:sp>
      <p:sp>
        <p:nvSpPr>
          <p:cNvPr id="15367" name="Freeform 7"/>
          <p:cNvSpPr>
            <a:spLocks/>
          </p:cNvSpPr>
          <p:nvPr/>
        </p:nvSpPr>
        <p:spPr bwMode="auto">
          <a:xfrm>
            <a:off x="3709988" y="3860800"/>
            <a:ext cx="1439862" cy="215900"/>
          </a:xfrm>
          <a:custGeom>
            <a:avLst/>
            <a:gdLst>
              <a:gd name="T0" fmla="*/ 2147483647 w 907"/>
              <a:gd name="T1" fmla="*/ 0 h 136"/>
              <a:gd name="T2" fmla="*/ 2147483647 w 907"/>
              <a:gd name="T3" fmla="*/ 2147483647 h 136"/>
              <a:gd name="T4" fmla="*/ 0 w 907"/>
              <a:gd name="T5" fmla="*/ 0 h 136"/>
              <a:gd name="T6" fmla="*/ 0 60000 65536"/>
              <a:gd name="T7" fmla="*/ 0 60000 65536"/>
              <a:gd name="T8" fmla="*/ 0 60000 65536"/>
              <a:gd name="T9" fmla="*/ 0 w 907"/>
              <a:gd name="T10" fmla="*/ 0 h 136"/>
              <a:gd name="T11" fmla="*/ 907 w 907"/>
              <a:gd name="T12" fmla="*/ 136 h 136"/>
            </a:gdLst>
            <a:ahLst/>
            <a:cxnLst>
              <a:cxn ang="T6">
                <a:pos x="T0" y="T1"/>
              </a:cxn>
              <a:cxn ang="T7">
                <a:pos x="T2" y="T3"/>
              </a:cxn>
              <a:cxn ang="T8">
                <a:pos x="T4" y="T5"/>
              </a:cxn>
            </a:cxnLst>
            <a:rect l="T9" t="T10" r="T11" b="T12"/>
            <a:pathLst>
              <a:path w="907" h="136">
                <a:moveTo>
                  <a:pt x="907" y="0"/>
                </a:moveTo>
                <a:cubicBezTo>
                  <a:pt x="755" y="68"/>
                  <a:pt x="604" y="136"/>
                  <a:pt x="453" y="136"/>
                </a:cubicBezTo>
                <a:cubicBezTo>
                  <a:pt x="302" y="136"/>
                  <a:pt x="151" y="68"/>
                  <a:pt x="0" y="0"/>
                </a:cubicBezTo>
              </a:path>
            </a:pathLst>
          </a:custGeom>
          <a:noFill/>
          <a:ln w="47625">
            <a:solidFill>
              <a:schemeClr val="tx1"/>
            </a:solidFill>
            <a:prstDash val="sysDot"/>
            <a:round/>
            <a:headEnd/>
            <a:tailEnd type="triangle" w="lg" len="med"/>
          </a:ln>
        </p:spPr>
        <p:txBody>
          <a:bodyPr/>
          <a:lstStyle/>
          <a:p>
            <a:endParaRPr lang="en-US">
              <a:solidFill>
                <a:prstClr val="black"/>
              </a:solidFill>
            </a:endParaRPr>
          </a:p>
        </p:txBody>
      </p:sp>
      <p:sp>
        <p:nvSpPr>
          <p:cNvPr id="15368" name="Freeform 8"/>
          <p:cNvSpPr>
            <a:spLocks/>
          </p:cNvSpPr>
          <p:nvPr/>
        </p:nvSpPr>
        <p:spPr bwMode="auto">
          <a:xfrm>
            <a:off x="3060700" y="1989138"/>
            <a:ext cx="468313" cy="1368425"/>
          </a:xfrm>
          <a:custGeom>
            <a:avLst/>
            <a:gdLst>
              <a:gd name="T0" fmla="*/ 2147483647 w 295"/>
              <a:gd name="T1" fmla="*/ 2147483647 h 862"/>
              <a:gd name="T2" fmla="*/ 2147483647 w 295"/>
              <a:gd name="T3" fmla="*/ 2147483647 h 862"/>
              <a:gd name="T4" fmla="*/ 2147483647 w 295"/>
              <a:gd name="T5" fmla="*/ 0 h 862"/>
              <a:gd name="T6" fmla="*/ 0 60000 65536"/>
              <a:gd name="T7" fmla="*/ 0 60000 65536"/>
              <a:gd name="T8" fmla="*/ 0 60000 65536"/>
              <a:gd name="T9" fmla="*/ 0 w 295"/>
              <a:gd name="T10" fmla="*/ 0 h 862"/>
              <a:gd name="T11" fmla="*/ 295 w 295"/>
              <a:gd name="T12" fmla="*/ 862 h 862"/>
            </a:gdLst>
            <a:ahLst/>
            <a:cxnLst>
              <a:cxn ang="T6">
                <a:pos x="T0" y="T1"/>
              </a:cxn>
              <a:cxn ang="T7">
                <a:pos x="T2" y="T3"/>
              </a:cxn>
              <a:cxn ang="T8">
                <a:pos x="T4" y="T5"/>
              </a:cxn>
            </a:cxnLst>
            <a:rect l="T9" t="T10" r="T11" b="T12"/>
            <a:pathLst>
              <a:path w="295" h="862">
                <a:moveTo>
                  <a:pt x="159" y="862"/>
                </a:moveTo>
                <a:cubicBezTo>
                  <a:pt x="79" y="684"/>
                  <a:pt x="0" y="507"/>
                  <a:pt x="23" y="363"/>
                </a:cubicBezTo>
                <a:cubicBezTo>
                  <a:pt x="46" y="219"/>
                  <a:pt x="170" y="109"/>
                  <a:pt x="295" y="0"/>
                </a:cubicBezTo>
              </a:path>
            </a:pathLst>
          </a:custGeom>
          <a:noFill/>
          <a:ln w="47625">
            <a:solidFill>
              <a:schemeClr val="tx1"/>
            </a:solidFill>
            <a:prstDash val="sysDot"/>
            <a:round/>
            <a:headEnd/>
            <a:tailEnd type="triangle" w="lg" len="med"/>
          </a:ln>
        </p:spPr>
        <p:txBody>
          <a:bodyPr/>
          <a:lstStyle/>
          <a:p>
            <a:endParaRPr lang="en-US">
              <a:solidFill>
                <a:prstClr val="black"/>
              </a:solidFill>
            </a:endParaRPr>
          </a:p>
        </p:txBody>
      </p:sp>
      <p:sp>
        <p:nvSpPr>
          <p:cNvPr id="15369" name="Freeform 9"/>
          <p:cNvSpPr>
            <a:spLocks/>
          </p:cNvSpPr>
          <p:nvPr/>
        </p:nvSpPr>
        <p:spPr bwMode="auto">
          <a:xfrm>
            <a:off x="5437188" y="1989138"/>
            <a:ext cx="468312" cy="1368425"/>
          </a:xfrm>
          <a:custGeom>
            <a:avLst/>
            <a:gdLst>
              <a:gd name="T0" fmla="*/ 0 w 295"/>
              <a:gd name="T1" fmla="*/ 0 h 862"/>
              <a:gd name="T2" fmla="*/ 2147483647 w 295"/>
              <a:gd name="T3" fmla="*/ 2147483647 h 862"/>
              <a:gd name="T4" fmla="*/ 2147483647 w 295"/>
              <a:gd name="T5" fmla="*/ 2147483647 h 862"/>
              <a:gd name="T6" fmla="*/ 0 60000 65536"/>
              <a:gd name="T7" fmla="*/ 0 60000 65536"/>
              <a:gd name="T8" fmla="*/ 0 60000 65536"/>
              <a:gd name="T9" fmla="*/ 0 w 295"/>
              <a:gd name="T10" fmla="*/ 0 h 862"/>
              <a:gd name="T11" fmla="*/ 295 w 295"/>
              <a:gd name="T12" fmla="*/ 862 h 862"/>
            </a:gdLst>
            <a:ahLst/>
            <a:cxnLst>
              <a:cxn ang="T6">
                <a:pos x="T0" y="T1"/>
              </a:cxn>
              <a:cxn ang="T7">
                <a:pos x="T2" y="T3"/>
              </a:cxn>
              <a:cxn ang="T8">
                <a:pos x="T4" y="T5"/>
              </a:cxn>
            </a:cxnLst>
            <a:rect l="T9" t="T10" r="T11" b="T12"/>
            <a:pathLst>
              <a:path w="295" h="862">
                <a:moveTo>
                  <a:pt x="0" y="0"/>
                </a:moveTo>
                <a:cubicBezTo>
                  <a:pt x="124" y="132"/>
                  <a:pt x="249" y="264"/>
                  <a:pt x="272" y="408"/>
                </a:cubicBezTo>
                <a:cubicBezTo>
                  <a:pt x="295" y="552"/>
                  <a:pt x="215" y="707"/>
                  <a:pt x="136" y="862"/>
                </a:cubicBezTo>
              </a:path>
            </a:pathLst>
          </a:custGeom>
          <a:noFill/>
          <a:ln w="47625">
            <a:solidFill>
              <a:schemeClr val="tx1"/>
            </a:solidFill>
            <a:prstDash val="sysDot"/>
            <a:round/>
            <a:headEnd/>
            <a:tailEnd type="triangle" w="lg" len="med"/>
          </a:ln>
        </p:spPr>
        <p:txBody>
          <a:bodyPr/>
          <a:lstStyle/>
          <a:p>
            <a:endParaRPr lang="en-US">
              <a:solidFill>
                <a:prstClr val="black"/>
              </a:solidFill>
            </a:endParaRPr>
          </a:p>
        </p:txBody>
      </p:sp>
      <p:sp>
        <p:nvSpPr>
          <p:cNvPr id="15370" name="Text Box 10"/>
          <p:cNvSpPr txBox="1">
            <a:spLocks noChangeArrowheads="1"/>
          </p:cNvSpPr>
          <p:nvPr/>
        </p:nvSpPr>
        <p:spPr bwMode="auto">
          <a:xfrm>
            <a:off x="285750" y="1571625"/>
            <a:ext cx="2016125" cy="461963"/>
          </a:xfrm>
          <a:prstGeom prst="rect">
            <a:avLst/>
          </a:prstGeom>
          <a:noFill/>
          <a:ln w="9525">
            <a:noFill/>
            <a:miter lim="800000"/>
            <a:headEnd/>
            <a:tailEnd/>
          </a:ln>
        </p:spPr>
        <p:txBody>
          <a:bodyPr>
            <a:spAutoFit/>
          </a:bodyPr>
          <a:lstStyle/>
          <a:p>
            <a:pPr>
              <a:spcBef>
                <a:spcPct val="50000"/>
              </a:spcBef>
            </a:pPr>
            <a:r>
              <a:rPr lang="en-GB" sz="2400" dirty="0">
                <a:solidFill>
                  <a:prstClr val="black"/>
                </a:solidFill>
              </a:rPr>
              <a:t>Implications</a:t>
            </a:r>
          </a:p>
        </p:txBody>
      </p:sp>
      <p:sp>
        <p:nvSpPr>
          <p:cNvPr id="15371" name="Freeform 11"/>
          <p:cNvSpPr>
            <a:spLocks/>
          </p:cNvSpPr>
          <p:nvPr/>
        </p:nvSpPr>
        <p:spPr bwMode="auto">
          <a:xfrm>
            <a:off x="2195513" y="2205038"/>
            <a:ext cx="863600" cy="431800"/>
          </a:xfrm>
          <a:custGeom>
            <a:avLst/>
            <a:gdLst>
              <a:gd name="T0" fmla="*/ 2147483647 w 544"/>
              <a:gd name="T1" fmla="*/ 2147483647 h 272"/>
              <a:gd name="T2" fmla="*/ 2147483647 w 544"/>
              <a:gd name="T3" fmla="*/ 2147483647 h 272"/>
              <a:gd name="T4" fmla="*/ 0 w 544"/>
              <a:gd name="T5" fmla="*/ 0 h 272"/>
              <a:gd name="T6" fmla="*/ 0 60000 65536"/>
              <a:gd name="T7" fmla="*/ 0 60000 65536"/>
              <a:gd name="T8" fmla="*/ 0 60000 65536"/>
              <a:gd name="T9" fmla="*/ 0 w 544"/>
              <a:gd name="T10" fmla="*/ 0 h 272"/>
              <a:gd name="T11" fmla="*/ 544 w 544"/>
              <a:gd name="T12" fmla="*/ 272 h 272"/>
            </a:gdLst>
            <a:ahLst/>
            <a:cxnLst>
              <a:cxn ang="T6">
                <a:pos x="T0" y="T1"/>
              </a:cxn>
              <a:cxn ang="T7">
                <a:pos x="T2" y="T3"/>
              </a:cxn>
              <a:cxn ang="T8">
                <a:pos x="T4" y="T5"/>
              </a:cxn>
            </a:cxnLst>
            <a:rect l="T9" t="T10" r="T11" b="T12"/>
            <a:pathLst>
              <a:path w="544" h="272">
                <a:moveTo>
                  <a:pt x="544" y="272"/>
                </a:moveTo>
                <a:cubicBezTo>
                  <a:pt x="476" y="181"/>
                  <a:pt x="409" y="90"/>
                  <a:pt x="318" y="45"/>
                </a:cubicBezTo>
                <a:cubicBezTo>
                  <a:pt x="227" y="0"/>
                  <a:pt x="113" y="0"/>
                  <a:pt x="0" y="0"/>
                </a:cubicBezTo>
              </a:path>
            </a:pathLst>
          </a:custGeom>
          <a:noFill/>
          <a:ln w="38100">
            <a:solidFill>
              <a:schemeClr val="tx1"/>
            </a:solidFill>
            <a:prstDash val="sysDot"/>
            <a:round/>
            <a:headEnd/>
            <a:tailEnd type="triangle" w="lg" len="med"/>
          </a:ln>
        </p:spPr>
        <p:txBody>
          <a:bodyPr/>
          <a:lstStyle/>
          <a:p>
            <a:endParaRPr lang="en-US">
              <a:solidFill>
                <a:prstClr val="black"/>
              </a:solidFill>
            </a:endParaRPr>
          </a:p>
        </p:txBody>
      </p:sp>
      <p:sp>
        <p:nvSpPr>
          <p:cNvPr id="15372" name="Text Box 12"/>
          <p:cNvSpPr txBox="1">
            <a:spLocks noChangeArrowheads="1"/>
          </p:cNvSpPr>
          <p:nvPr/>
        </p:nvSpPr>
        <p:spPr bwMode="auto">
          <a:xfrm>
            <a:off x="755650" y="764704"/>
            <a:ext cx="7704138" cy="461665"/>
          </a:xfrm>
          <a:prstGeom prst="rect">
            <a:avLst/>
          </a:prstGeom>
          <a:noFill/>
          <a:ln w="9525">
            <a:noFill/>
            <a:miter lim="800000"/>
            <a:headEnd/>
            <a:tailEnd/>
          </a:ln>
        </p:spPr>
        <p:txBody>
          <a:bodyPr wrap="square">
            <a:spAutoFit/>
          </a:bodyPr>
          <a:lstStyle/>
          <a:p>
            <a:pPr>
              <a:spcBef>
                <a:spcPct val="50000"/>
              </a:spcBef>
            </a:pPr>
            <a:r>
              <a:rPr lang="en-GB" sz="2400" dirty="0">
                <a:solidFill>
                  <a:prstClr val="black"/>
                </a:solidFill>
              </a:rPr>
              <a:t>First sentence ‘controls’ the rest of the paragraph</a:t>
            </a:r>
          </a:p>
        </p:txBody>
      </p:sp>
      <p:sp>
        <p:nvSpPr>
          <p:cNvPr id="15373" name="Text Box 13"/>
          <p:cNvSpPr txBox="1">
            <a:spLocks noChangeArrowheads="1"/>
          </p:cNvSpPr>
          <p:nvPr/>
        </p:nvSpPr>
        <p:spPr bwMode="auto">
          <a:xfrm>
            <a:off x="5219700" y="4149725"/>
            <a:ext cx="3600450" cy="2492990"/>
          </a:xfrm>
          <a:prstGeom prst="rect">
            <a:avLst/>
          </a:prstGeom>
          <a:noFill/>
          <a:ln w="9525">
            <a:noFill/>
            <a:miter lim="800000"/>
            <a:headEnd/>
            <a:tailEnd/>
          </a:ln>
        </p:spPr>
        <p:txBody>
          <a:bodyPr>
            <a:spAutoFit/>
          </a:bodyPr>
          <a:lstStyle/>
          <a:p>
            <a:pPr>
              <a:spcBef>
                <a:spcPct val="50000"/>
              </a:spcBef>
            </a:pPr>
            <a:r>
              <a:rPr lang="en-GB" sz="2400" dirty="0">
                <a:solidFill>
                  <a:prstClr val="black"/>
                </a:solidFill>
              </a:rPr>
              <a:t>Unpack the controlling statement</a:t>
            </a:r>
          </a:p>
          <a:p>
            <a:pPr>
              <a:spcBef>
                <a:spcPct val="50000"/>
              </a:spcBef>
            </a:pPr>
            <a:r>
              <a:rPr lang="en-GB" sz="2400" dirty="0">
                <a:solidFill>
                  <a:prstClr val="black"/>
                </a:solidFill>
              </a:rPr>
              <a:t>Describe</a:t>
            </a:r>
          </a:p>
          <a:p>
            <a:pPr>
              <a:spcBef>
                <a:spcPct val="50000"/>
              </a:spcBef>
            </a:pPr>
            <a:r>
              <a:rPr lang="en-GB" sz="2400" dirty="0">
                <a:solidFill>
                  <a:prstClr val="black"/>
                </a:solidFill>
              </a:rPr>
              <a:t>Explain</a:t>
            </a:r>
          </a:p>
          <a:p>
            <a:pPr>
              <a:spcBef>
                <a:spcPct val="50000"/>
              </a:spcBef>
            </a:pPr>
            <a:r>
              <a:rPr lang="en-GB" sz="2400" dirty="0">
                <a:solidFill>
                  <a:prstClr val="black"/>
                </a:solidFill>
              </a:rPr>
              <a:t>Analyse</a:t>
            </a:r>
          </a:p>
        </p:txBody>
      </p:sp>
      <p:sp>
        <p:nvSpPr>
          <p:cNvPr id="15374" name="Text Box 14"/>
          <p:cNvSpPr txBox="1">
            <a:spLocks noChangeArrowheads="1"/>
          </p:cNvSpPr>
          <p:nvPr/>
        </p:nvSpPr>
        <p:spPr bwMode="auto">
          <a:xfrm>
            <a:off x="1257300" y="4149725"/>
            <a:ext cx="3600450" cy="2124075"/>
          </a:xfrm>
          <a:prstGeom prst="rect">
            <a:avLst/>
          </a:prstGeom>
          <a:noFill/>
          <a:ln w="9525">
            <a:noFill/>
            <a:miter lim="800000"/>
            <a:headEnd/>
            <a:tailEnd/>
          </a:ln>
        </p:spPr>
        <p:txBody>
          <a:bodyPr>
            <a:spAutoFit/>
          </a:bodyPr>
          <a:lstStyle/>
          <a:p>
            <a:pPr>
              <a:spcBef>
                <a:spcPct val="50000"/>
              </a:spcBef>
            </a:pPr>
            <a:r>
              <a:rPr lang="en-GB" sz="2400" dirty="0">
                <a:solidFill>
                  <a:prstClr val="black"/>
                </a:solidFill>
              </a:rPr>
              <a:t>Theory &amp; references</a:t>
            </a:r>
          </a:p>
          <a:p>
            <a:pPr>
              <a:spcBef>
                <a:spcPct val="50000"/>
              </a:spcBef>
            </a:pPr>
            <a:r>
              <a:rPr lang="en-GB" sz="2400" dirty="0">
                <a:solidFill>
                  <a:prstClr val="black"/>
                </a:solidFill>
              </a:rPr>
              <a:t>Evidence</a:t>
            </a:r>
          </a:p>
          <a:p>
            <a:pPr>
              <a:spcBef>
                <a:spcPct val="50000"/>
              </a:spcBef>
            </a:pPr>
            <a:r>
              <a:rPr lang="en-GB" sz="2400" dirty="0">
                <a:solidFill>
                  <a:prstClr val="black"/>
                </a:solidFill>
              </a:rPr>
              <a:t>Case studies</a:t>
            </a:r>
          </a:p>
          <a:p>
            <a:pPr>
              <a:spcBef>
                <a:spcPct val="50000"/>
              </a:spcBef>
            </a:pPr>
            <a:r>
              <a:rPr lang="en-GB" sz="2400" dirty="0">
                <a:solidFill>
                  <a:prstClr val="black"/>
                </a:solidFill>
              </a:rPr>
              <a:t>Further analysis</a:t>
            </a:r>
          </a:p>
        </p:txBody>
      </p:sp>
      <p:sp>
        <p:nvSpPr>
          <p:cNvPr id="15" name="Rectangle 14"/>
          <p:cNvSpPr>
            <a:spLocks noChangeArrowheads="1"/>
          </p:cNvSpPr>
          <p:nvPr/>
        </p:nvSpPr>
        <p:spPr bwMode="auto">
          <a:xfrm>
            <a:off x="285750" y="2000250"/>
            <a:ext cx="2286000" cy="1570038"/>
          </a:xfrm>
          <a:prstGeom prst="rect">
            <a:avLst/>
          </a:prstGeom>
          <a:noFill/>
          <a:ln w="9525">
            <a:noFill/>
            <a:miter lim="800000"/>
            <a:headEnd/>
            <a:tailEnd/>
          </a:ln>
        </p:spPr>
        <p:txBody>
          <a:bodyPr>
            <a:spAutoFit/>
          </a:bodyPr>
          <a:lstStyle/>
          <a:p>
            <a:r>
              <a:rPr lang="en-GB" sz="2400" dirty="0">
                <a:solidFill>
                  <a:prstClr val="black"/>
                </a:solidFill>
              </a:rPr>
              <a:t>Identify  the significance and link to next paragraph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53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6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5369"/>
                                        </p:tgtEl>
                                        <p:attrNameLst>
                                          <p:attrName>style.visibility</p:attrName>
                                        </p:attrNameLst>
                                      </p:cBhvr>
                                      <p:to>
                                        <p:strVal val="visible"/>
                                      </p:to>
                                    </p:set>
                                    <p:animEffect transition="in" filter="wipe(up)">
                                      <p:cBhvr>
                                        <p:cTn id="17" dur="500"/>
                                        <p:tgtEl>
                                          <p:spTgt spid="15369"/>
                                        </p:tgtEl>
                                      </p:cBhvr>
                                    </p:animEffec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1536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15367"/>
                                        </p:tgtEl>
                                        <p:attrNameLst>
                                          <p:attrName>style.visibility</p:attrName>
                                        </p:attrNameLst>
                                      </p:cBhvr>
                                      <p:to>
                                        <p:strVal val="visible"/>
                                      </p:to>
                                    </p:set>
                                    <p:animEffect transition="in" filter="wipe(right)">
                                      <p:cBhvr>
                                        <p:cTn id="25" dur="500"/>
                                        <p:tgtEl>
                                          <p:spTgt spid="15367"/>
                                        </p:tgtEl>
                                      </p:cBhvr>
                                    </p:animEffec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536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5368"/>
                                        </p:tgtEl>
                                        <p:attrNameLst>
                                          <p:attrName>style.visibility</p:attrName>
                                        </p:attrNameLst>
                                      </p:cBhvr>
                                      <p:to>
                                        <p:strVal val="visible"/>
                                      </p:to>
                                    </p:set>
                                    <p:animEffect transition="in" filter="wipe(down)">
                                      <p:cBhvr>
                                        <p:cTn id="33" dur="500"/>
                                        <p:tgtEl>
                                          <p:spTgt spid="15368"/>
                                        </p:tgtEl>
                                      </p:cBhvr>
                                    </p:animEffect>
                                  </p:childTnLst>
                                </p:cTn>
                              </p:par>
                            </p:childTnLst>
                          </p:cTn>
                        </p:par>
                        <p:par>
                          <p:cTn id="34" fill="hold">
                            <p:stCondLst>
                              <p:cond delay="500"/>
                            </p:stCondLst>
                            <p:childTnLst>
                              <p:par>
                                <p:cTn id="35" presetID="22" presetClass="entr" presetSubtype="2" fill="hold" grpId="0" nodeType="afterEffect">
                                  <p:stCondLst>
                                    <p:cond delay="500"/>
                                  </p:stCondLst>
                                  <p:childTnLst>
                                    <p:set>
                                      <p:cBhvr>
                                        <p:cTn id="36" dur="1" fill="hold">
                                          <p:stCondLst>
                                            <p:cond delay="0"/>
                                          </p:stCondLst>
                                        </p:cTn>
                                        <p:tgtEl>
                                          <p:spTgt spid="15371"/>
                                        </p:tgtEl>
                                        <p:attrNameLst>
                                          <p:attrName>style.visibility</p:attrName>
                                        </p:attrNameLst>
                                      </p:cBhvr>
                                      <p:to>
                                        <p:strVal val="visible"/>
                                      </p:to>
                                    </p:set>
                                    <p:animEffect transition="in" filter="wipe(right)">
                                      <p:cBhvr>
                                        <p:cTn id="37" dur="500"/>
                                        <p:tgtEl>
                                          <p:spTgt spid="15371"/>
                                        </p:tgtEl>
                                      </p:cBhvr>
                                    </p:animEffect>
                                  </p:childTnLst>
                                </p:cTn>
                              </p:par>
                            </p:childTnLst>
                          </p:cTn>
                        </p:par>
                        <p:par>
                          <p:cTn id="38" fill="hold">
                            <p:stCondLst>
                              <p:cond delay="1500"/>
                            </p:stCondLst>
                            <p:childTnLst>
                              <p:par>
                                <p:cTn id="39" presetID="1" presetClass="entr" presetSubtype="0" fill="hold" grpId="0" nodeType="afterEffect">
                                  <p:stCondLst>
                                    <p:cond delay="0"/>
                                  </p:stCondLst>
                                  <p:childTnLst>
                                    <p:set>
                                      <p:cBhvr>
                                        <p:cTn id="40" dur="1" fill="hold">
                                          <p:stCondLst>
                                            <p:cond delay="0"/>
                                          </p:stCondLst>
                                        </p:cTn>
                                        <p:tgtEl>
                                          <p:spTgt spid="1537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37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37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37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p:bldP spid="15364" grpId="0"/>
      <p:bldP spid="15365" grpId="0"/>
      <p:bldP spid="15366" grpId="0"/>
      <p:bldP spid="15367" grpId="0" animBg="1"/>
      <p:bldP spid="15368" grpId="0" animBg="1"/>
      <p:bldP spid="15369" grpId="0" animBg="1"/>
      <p:bldP spid="15370" grpId="0"/>
      <p:bldP spid="15371" grpId="0" animBg="1"/>
      <p:bldP spid="15372" grpId="0"/>
      <p:bldP spid="15373" grpId="0"/>
      <p:bldP spid="1537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ext Box 7"/>
          <p:cNvSpPr txBox="1">
            <a:spLocks noChangeArrowheads="1"/>
          </p:cNvSpPr>
          <p:nvPr/>
        </p:nvSpPr>
        <p:spPr bwMode="auto">
          <a:xfrm>
            <a:off x="323528" y="548680"/>
            <a:ext cx="8713787" cy="6247864"/>
          </a:xfrm>
          <a:prstGeom prst="rect">
            <a:avLst/>
          </a:prstGeom>
          <a:noFill/>
          <a:ln w="9525">
            <a:solidFill>
              <a:schemeClr val="tx1"/>
            </a:solidFill>
            <a:miter lim="800000"/>
            <a:headEnd/>
            <a:tailEnd/>
          </a:ln>
        </p:spPr>
        <p:txBody>
          <a:bodyPr wrap="square">
            <a:spAutoFit/>
          </a:bodyPr>
          <a:lstStyle/>
          <a:p>
            <a:pPr eaLnBrk="0" hangingPunct="0"/>
            <a:r>
              <a:rPr lang="en-GB" sz="2000" dirty="0">
                <a:solidFill>
                  <a:prstClr val="black"/>
                </a:solidFill>
              </a:rPr>
              <a:t>‘The treatment of choice for some patients is </a:t>
            </a:r>
            <a:r>
              <a:rPr lang="en-GB" sz="2000" dirty="0" err="1">
                <a:solidFill>
                  <a:prstClr val="black"/>
                </a:solidFill>
              </a:rPr>
              <a:t>desmopressin</a:t>
            </a:r>
            <a:r>
              <a:rPr lang="en-GB" sz="2000" dirty="0">
                <a:solidFill>
                  <a:prstClr val="black"/>
                </a:solidFill>
              </a:rPr>
              <a:t> acetate because it decreases night-time urine production by acting on the renal collecting ducts to increase water absorption.  </a:t>
            </a:r>
            <a:r>
              <a:rPr lang="en-GB" sz="2000" dirty="0" err="1">
                <a:solidFill>
                  <a:prstClr val="black"/>
                </a:solidFill>
              </a:rPr>
              <a:t>Matthiason</a:t>
            </a:r>
            <a:r>
              <a:rPr lang="en-GB" sz="2000" dirty="0">
                <a:solidFill>
                  <a:prstClr val="black"/>
                </a:solidFill>
              </a:rPr>
              <a:t> et al (2002) studied 151 patients (average age 64.5 years) of which 86 were treated with </a:t>
            </a:r>
            <a:r>
              <a:rPr lang="en-GB" sz="2000" dirty="0" err="1">
                <a:solidFill>
                  <a:prstClr val="black"/>
                </a:solidFill>
              </a:rPr>
              <a:t>desmopressin</a:t>
            </a:r>
            <a:r>
              <a:rPr lang="en-GB" sz="2000" dirty="0">
                <a:solidFill>
                  <a:prstClr val="black"/>
                </a:solidFill>
              </a:rPr>
              <a:t> acetate.  They found that nocturnal voids decreased by 43% compared with 12% in the control group, suggesting moderate success.’ </a:t>
            </a:r>
          </a:p>
          <a:p>
            <a:pPr eaLnBrk="0" hangingPunct="0"/>
            <a:endParaRPr lang="en-GB" sz="2000" dirty="0">
              <a:solidFill>
                <a:prstClr val="black"/>
              </a:solidFill>
            </a:endParaRPr>
          </a:p>
          <a:p>
            <a:pPr eaLnBrk="0" hangingPunct="0"/>
            <a:r>
              <a:rPr lang="en-GB" sz="2000" dirty="0">
                <a:solidFill>
                  <a:prstClr val="black"/>
                </a:solidFill>
              </a:rPr>
              <a:t>‘Although this medication isn’t licensed for the over </a:t>
            </a:r>
            <a:r>
              <a:rPr lang="en-GB" sz="2000" dirty="0" err="1">
                <a:solidFill>
                  <a:prstClr val="black"/>
                </a:solidFill>
              </a:rPr>
              <a:t>65s</a:t>
            </a:r>
            <a:r>
              <a:rPr lang="en-GB" sz="2000" dirty="0">
                <a:solidFill>
                  <a:prstClr val="black"/>
                </a:solidFill>
              </a:rPr>
              <a:t>, </a:t>
            </a:r>
            <a:r>
              <a:rPr lang="en-GB" sz="2000" dirty="0" err="1">
                <a:solidFill>
                  <a:prstClr val="black"/>
                </a:solidFill>
              </a:rPr>
              <a:t>desmopressin</a:t>
            </a:r>
            <a:r>
              <a:rPr lang="en-GB" sz="2000" dirty="0">
                <a:solidFill>
                  <a:prstClr val="black"/>
                </a:solidFill>
              </a:rPr>
              <a:t> has been proposed as safe for this age group (</a:t>
            </a:r>
            <a:r>
              <a:rPr lang="en-GB" sz="2000" dirty="0" err="1">
                <a:solidFill>
                  <a:prstClr val="black"/>
                </a:solidFill>
              </a:rPr>
              <a:t>Kuo</a:t>
            </a:r>
            <a:r>
              <a:rPr lang="en-GB" sz="2000" dirty="0">
                <a:solidFill>
                  <a:prstClr val="black"/>
                </a:solidFill>
              </a:rPr>
              <a:t> 2002; Cannon et al 1999; </a:t>
            </a:r>
            <a:r>
              <a:rPr lang="en-GB" sz="2000" dirty="0" err="1">
                <a:solidFill>
                  <a:prstClr val="black"/>
                </a:solidFill>
              </a:rPr>
              <a:t>Asplund</a:t>
            </a:r>
            <a:r>
              <a:rPr lang="en-GB" sz="2000" dirty="0">
                <a:solidFill>
                  <a:prstClr val="black"/>
                </a:solidFill>
              </a:rPr>
              <a:t> et al 1998; Lose et al 2003 and 2004; </a:t>
            </a:r>
            <a:r>
              <a:rPr lang="en-GB" sz="2000" dirty="0" err="1">
                <a:solidFill>
                  <a:prstClr val="black"/>
                </a:solidFill>
              </a:rPr>
              <a:t>Kuo</a:t>
            </a:r>
            <a:r>
              <a:rPr lang="en-GB" sz="2000" dirty="0">
                <a:solidFill>
                  <a:prstClr val="black"/>
                </a:solidFill>
              </a:rPr>
              <a:t> 2002; </a:t>
            </a:r>
            <a:r>
              <a:rPr lang="en-GB" sz="2000" dirty="0" err="1">
                <a:solidFill>
                  <a:prstClr val="black"/>
                </a:solidFill>
              </a:rPr>
              <a:t>Weatherall</a:t>
            </a:r>
            <a:r>
              <a:rPr lang="en-GB" sz="2000" dirty="0">
                <a:solidFill>
                  <a:prstClr val="black"/>
                </a:solidFill>
              </a:rPr>
              <a:t> 2004). The body of literature in the use of this medication reports few side effects, but this cannot be applied to the elderly, especially where there is suspicion of cardiac failure, because of the risk of fluid retention.  Adverse effects are a leading concern for the older population, most notably </a:t>
            </a:r>
            <a:r>
              <a:rPr lang="en-GB" sz="2000" dirty="0" err="1">
                <a:solidFill>
                  <a:prstClr val="black"/>
                </a:solidFill>
              </a:rPr>
              <a:t>hyponatraemia</a:t>
            </a:r>
            <a:r>
              <a:rPr lang="en-GB" sz="2000" dirty="0">
                <a:solidFill>
                  <a:prstClr val="black"/>
                </a:solidFill>
              </a:rPr>
              <a:t> [ref + evidence…]. If </a:t>
            </a:r>
            <a:r>
              <a:rPr lang="en-GB" sz="2000" dirty="0" err="1">
                <a:solidFill>
                  <a:prstClr val="black"/>
                </a:solidFill>
              </a:rPr>
              <a:t>desmopressin</a:t>
            </a:r>
            <a:r>
              <a:rPr lang="en-GB" sz="2000" dirty="0">
                <a:solidFill>
                  <a:prstClr val="black"/>
                </a:solidFill>
              </a:rPr>
              <a:t> is judged the best option for the individual case, then special precautions should be taken. Another option would be to consider other medication (for example anticonvulsants, SSRIs and diuretics), but perhaps best of all may be management without medication…’ </a:t>
            </a:r>
          </a:p>
          <a:p>
            <a:pPr eaLnBrk="0" hangingPunct="0"/>
            <a:endParaRPr lang="en-GB" sz="2000" dirty="0">
              <a:solidFill>
                <a:prstClr val="black"/>
              </a:solidFill>
            </a:endParaRPr>
          </a:p>
          <a:p>
            <a:pPr eaLnBrk="0" hangingPunct="0"/>
            <a:r>
              <a:rPr lang="en-GB" sz="2000" dirty="0">
                <a:solidFill>
                  <a:prstClr val="black"/>
                </a:solidFill>
              </a:rPr>
              <a:t>(Adapted from </a:t>
            </a:r>
            <a:r>
              <a:rPr lang="en-GB" sz="2000" dirty="0" err="1">
                <a:solidFill>
                  <a:prstClr val="black"/>
                </a:solidFill>
              </a:rPr>
              <a:t>Eustice</a:t>
            </a:r>
            <a:r>
              <a:rPr lang="en-GB" sz="2000" dirty="0">
                <a:solidFill>
                  <a:prstClr val="black"/>
                </a:solidFill>
              </a:rPr>
              <a:t> and </a:t>
            </a:r>
            <a:r>
              <a:rPr lang="en-GB" sz="2000" dirty="0" err="1">
                <a:solidFill>
                  <a:prstClr val="black"/>
                </a:solidFill>
              </a:rPr>
              <a:t>Wragg</a:t>
            </a:r>
            <a:r>
              <a:rPr lang="en-GB" sz="2000" dirty="0">
                <a:solidFill>
                  <a:prstClr val="black"/>
                </a:solidFill>
              </a:rPr>
              <a:t>, 2005)</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2643188" y="1000125"/>
            <a:ext cx="4616450" cy="2862263"/>
            <a:chOff x="1383" y="765"/>
            <a:chExt cx="2908" cy="1803"/>
          </a:xfrm>
        </p:grpSpPr>
        <p:sp>
          <p:nvSpPr>
            <p:cNvPr id="3081" name="AutoShape 4"/>
            <p:cNvSpPr>
              <a:spLocks noChangeArrowheads="1"/>
            </p:cNvSpPr>
            <p:nvPr/>
          </p:nvSpPr>
          <p:spPr bwMode="auto">
            <a:xfrm>
              <a:off x="2291" y="1298"/>
              <a:ext cx="1089" cy="817"/>
            </a:xfrm>
            <a:prstGeom prst="triangle">
              <a:avLst>
                <a:gd name="adj" fmla="val 50000"/>
              </a:avLst>
            </a:prstGeom>
            <a:noFill/>
            <a:ln w="47625">
              <a:solidFill>
                <a:schemeClr val="tx1"/>
              </a:solidFill>
              <a:miter lim="800000"/>
              <a:headEnd/>
              <a:tailEnd/>
            </a:ln>
          </p:spPr>
          <p:txBody>
            <a:bodyPr wrap="none" anchor="ctr"/>
            <a:lstStyle/>
            <a:p>
              <a:endParaRPr lang="en-US">
                <a:solidFill>
                  <a:prstClr val="black"/>
                </a:solidFill>
              </a:endParaRPr>
            </a:p>
          </p:txBody>
        </p:sp>
        <p:sp>
          <p:nvSpPr>
            <p:cNvPr id="3082" name="Text Box 5"/>
            <p:cNvSpPr txBox="1">
              <a:spLocks noChangeArrowheads="1"/>
            </p:cNvSpPr>
            <p:nvPr/>
          </p:nvSpPr>
          <p:spPr bwMode="auto">
            <a:xfrm>
              <a:off x="2340" y="765"/>
              <a:ext cx="1951" cy="523"/>
            </a:xfrm>
            <a:prstGeom prst="rect">
              <a:avLst/>
            </a:prstGeom>
            <a:noFill/>
            <a:ln w="9525">
              <a:noFill/>
              <a:miter lim="800000"/>
              <a:headEnd/>
              <a:tailEnd/>
            </a:ln>
          </p:spPr>
          <p:txBody>
            <a:bodyPr>
              <a:spAutoFit/>
            </a:bodyPr>
            <a:lstStyle/>
            <a:p>
              <a:pPr>
                <a:spcBef>
                  <a:spcPct val="50000"/>
                </a:spcBef>
              </a:pPr>
              <a:r>
                <a:rPr lang="en-GB" sz="2400">
                  <a:solidFill>
                    <a:prstClr val="black"/>
                  </a:solidFill>
                </a:rPr>
                <a:t>Claim / Controlling statement</a:t>
              </a:r>
            </a:p>
          </p:txBody>
        </p:sp>
        <p:sp>
          <p:nvSpPr>
            <p:cNvPr id="3083" name="Text Box 6"/>
            <p:cNvSpPr txBox="1">
              <a:spLocks noChangeArrowheads="1"/>
            </p:cNvSpPr>
            <p:nvPr/>
          </p:nvSpPr>
          <p:spPr bwMode="auto">
            <a:xfrm>
              <a:off x="2913" y="2115"/>
              <a:ext cx="1134" cy="288"/>
            </a:xfrm>
            <a:prstGeom prst="rect">
              <a:avLst/>
            </a:prstGeom>
            <a:noFill/>
            <a:ln w="9525">
              <a:noFill/>
              <a:miter lim="800000"/>
              <a:headEnd/>
              <a:tailEnd/>
            </a:ln>
          </p:spPr>
          <p:txBody>
            <a:bodyPr>
              <a:spAutoFit/>
            </a:bodyPr>
            <a:lstStyle/>
            <a:p>
              <a:pPr>
                <a:spcBef>
                  <a:spcPct val="50000"/>
                </a:spcBef>
              </a:pPr>
              <a:r>
                <a:rPr lang="en-GB" sz="2400">
                  <a:solidFill>
                    <a:prstClr val="black"/>
                  </a:solidFill>
                </a:rPr>
                <a:t>Justification</a:t>
              </a:r>
            </a:p>
          </p:txBody>
        </p:sp>
        <p:sp>
          <p:nvSpPr>
            <p:cNvPr id="3084" name="Text Box 7"/>
            <p:cNvSpPr txBox="1">
              <a:spLocks noChangeArrowheads="1"/>
            </p:cNvSpPr>
            <p:nvPr/>
          </p:nvSpPr>
          <p:spPr bwMode="auto">
            <a:xfrm>
              <a:off x="1736" y="2115"/>
              <a:ext cx="817" cy="288"/>
            </a:xfrm>
            <a:prstGeom prst="rect">
              <a:avLst/>
            </a:prstGeom>
            <a:noFill/>
            <a:ln w="9525">
              <a:noFill/>
              <a:miter lim="800000"/>
              <a:headEnd/>
              <a:tailEnd/>
            </a:ln>
          </p:spPr>
          <p:txBody>
            <a:bodyPr>
              <a:spAutoFit/>
            </a:bodyPr>
            <a:lstStyle/>
            <a:p>
              <a:pPr>
                <a:spcBef>
                  <a:spcPct val="50000"/>
                </a:spcBef>
              </a:pPr>
              <a:r>
                <a:rPr lang="en-GB" sz="2400">
                  <a:solidFill>
                    <a:prstClr val="black"/>
                  </a:solidFill>
                </a:rPr>
                <a:t>Support</a:t>
              </a:r>
            </a:p>
          </p:txBody>
        </p:sp>
        <p:sp>
          <p:nvSpPr>
            <p:cNvPr id="3085" name="Freeform 8"/>
            <p:cNvSpPr>
              <a:spLocks/>
            </p:cNvSpPr>
            <p:nvPr/>
          </p:nvSpPr>
          <p:spPr bwMode="auto">
            <a:xfrm>
              <a:off x="2337" y="2432"/>
              <a:ext cx="907" cy="136"/>
            </a:xfrm>
            <a:custGeom>
              <a:avLst/>
              <a:gdLst>
                <a:gd name="T0" fmla="*/ 907 w 907"/>
                <a:gd name="T1" fmla="*/ 0 h 136"/>
                <a:gd name="T2" fmla="*/ 453 w 907"/>
                <a:gd name="T3" fmla="*/ 136 h 136"/>
                <a:gd name="T4" fmla="*/ 0 w 907"/>
                <a:gd name="T5" fmla="*/ 0 h 136"/>
                <a:gd name="T6" fmla="*/ 0 60000 65536"/>
                <a:gd name="T7" fmla="*/ 0 60000 65536"/>
                <a:gd name="T8" fmla="*/ 0 60000 65536"/>
                <a:gd name="T9" fmla="*/ 0 w 907"/>
                <a:gd name="T10" fmla="*/ 0 h 136"/>
                <a:gd name="T11" fmla="*/ 907 w 907"/>
                <a:gd name="T12" fmla="*/ 136 h 136"/>
              </a:gdLst>
              <a:ahLst/>
              <a:cxnLst>
                <a:cxn ang="T6">
                  <a:pos x="T0" y="T1"/>
                </a:cxn>
                <a:cxn ang="T7">
                  <a:pos x="T2" y="T3"/>
                </a:cxn>
                <a:cxn ang="T8">
                  <a:pos x="T4" y="T5"/>
                </a:cxn>
              </a:cxnLst>
              <a:rect l="T9" t="T10" r="T11" b="T12"/>
              <a:pathLst>
                <a:path w="907" h="136">
                  <a:moveTo>
                    <a:pt x="907" y="0"/>
                  </a:moveTo>
                  <a:cubicBezTo>
                    <a:pt x="755" y="68"/>
                    <a:pt x="604" y="136"/>
                    <a:pt x="453" y="136"/>
                  </a:cubicBezTo>
                  <a:cubicBezTo>
                    <a:pt x="302" y="136"/>
                    <a:pt x="151" y="68"/>
                    <a:pt x="0" y="0"/>
                  </a:cubicBezTo>
                </a:path>
              </a:pathLst>
            </a:custGeom>
            <a:noFill/>
            <a:ln w="47625">
              <a:solidFill>
                <a:schemeClr val="tx1"/>
              </a:solidFill>
              <a:prstDash val="sysDot"/>
              <a:round/>
              <a:headEnd/>
              <a:tailEnd type="triangle" w="lg" len="med"/>
            </a:ln>
          </p:spPr>
          <p:txBody>
            <a:bodyPr/>
            <a:lstStyle/>
            <a:p>
              <a:endParaRPr lang="en-US">
                <a:solidFill>
                  <a:prstClr val="black"/>
                </a:solidFill>
              </a:endParaRPr>
            </a:p>
          </p:txBody>
        </p:sp>
        <p:sp>
          <p:nvSpPr>
            <p:cNvPr id="3086" name="Freeform 9"/>
            <p:cNvSpPr>
              <a:spLocks/>
            </p:cNvSpPr>
            <p:nvPr/>
          </p:nvSpPr>
          <p:spPr bwMode="auto">
            <a:xfrm>
              <a:off x="1928" y="1253"/>
              <a:ext cx="295" cy="862"/>
            </a:xfrm>
            <a:custGeom>
              <a:avLst/>
              <a:gdLst>
                <a:gd name="T0" fmla="*/ 159 w 295"/>
                <a:gd name="T1" fmla="*/ 862 h 862"/>
                <a:gd name="T2" fmla="*/ 23 w 295"/>
                <a:gd name="T3" fmla="*/ 363 h 862"/>
                <a:gd name="T4" fmla="*/ 295 w 295"/>
                <a:gd name="T5" fmla="*/ 0 h 862"/>
                <a:gd name="T6" fmla="*/ 0 60000 65536"/>
                <a:gd name="T7" fmla="*/ 0 60000 65536"/>
                <a:gd name="T8" fmla="*/ 0 60000 65536"/>
                <a:gd name="T9" fmla="*/ 0 w 295"/>
                <a:gd name="T10" fmla="*/ 0 h 862"/>
                <a:gd name="T11" fmla="*/ 295 w 295"/>
                <a:gd name="T12" fmla="*/ 862 h 862"/>
              </a:gdLst>
              <a:ahLst/>
              <a:cxnLst>
                <a:cxn ang="T6">
                  <a:pos x="T0" y="T1"/>
                </a:cxn>
                <a:cxn ang="T7">
                  <a:pos x="T2" y="T3"/>
                </a:cxn>
                <a:cxn ang="T8">
                  <a:pos x="T4" y="T5"/>
                </a:cxn>
              </a:cxnLst>
              <a:rect l="T9" t="T10" r="T11" b="T12"/>
              <a:pathLst>
                <a:path w="295" h="862">
                  <a:moveTo>
                    <a:pt x="159" y="862"/>
                  </a:moveTo>
                  <a:cubicBezTo>
                    <a:pt x="79" y="684"/>
                    <a:pt x="0" y="507"/>
                    <a:pt x="23" y="363"/>
                  </a:cubicBezTo>
                  <a:cubicBezTo>
                    <a:pt x="46" y="219"/>
                    <a:pt x="170" y="109"/>
                    <a:pt x="295" y="0"/>
                  </a:cubicBezTo>
                </a:path>
              </a:pathLst>
            </a:custGeom>
            <a:noFill/>
            <a:ln w="47625">
              <a:solidFill>
                <a:schemeClr val="tx1"/>
              </a:solidFill>
              <a:prstDash val="sysDot"/>
              <a:round/>
              <a:headEnd/>
              <a:tailEnd type="triangle" w="lg" len="med"/>
            </a:ln>
          </p:spPr>
          <p:txBody>
            <a:bodyPr/>
            <a:lstStyle/>
            <a:p>
              <a:endParaRPr lang="en-US">
                <a:solidFill>
                  <a:prstClr val="black"/>
                </a:solidFill>
              </a:endParaRPr>
            </a:p>
          </p:txBody>
        </p:sp>
        <p:sp>
          <p:nvSpPr>
            <p:cNvPr id="3087" name="Freeform 10"/>
            <p:cNvSpPr>
              <a:spLocks/>
            </p:cNvSpPr>
            <p:nvPr/>
          </p:nvSpPr>
          <p:spPr bwMode="auto">
            <a:xfrm>
              <a:off x="3425" y="1253"/>
              <a:ext cx="295" cy="862"/>
            </a:xfrm>
            <a:custGeom>
              <a:avLst/>
              <a:gdLst>
                <a:gd name="T0" fmla="*/ 0 w 295"/>
                <a:gd name="T1" fmla="*/ 0 h 862"/>
                <a:gd name="T2" fmla="*/ 272 w 295"/>
                <a:gd name="T3" fmla="*/ 408 h 862"/>
                <a:gd name="T4" fmla="*/ 136 w 295"/>
                <a:gd name="T5" fmla="*/ 862 h 862"/>
                <a:gd name="T6" fmla="*/ 0 60000 65536"/>
                <a:gd name="T7" fmla="*/ 0 60000 65536"/>
                <a:gd name="T8" fmla="*/ 0 60000 65536"/>
                <a:gd name="T9" fmla="*/ 0 w 295"/>
                <a:gd name="T10" fmla="*/ 0 h 862"/>
                <a:gd name="T11" fmla="*/ 295 w 295"/>
                <a:gd name="T12" fmla="*/ 862 h 862"/>
              </a:gdLst>
              <a:ahLst/>
              <a:cxnLst>
                <a:cxn ang="T6">
                  <a:pos x="T0" y="T1"/>
                </a:cxn>
                <a:cxn ang="T7">
                  <a:pos x="T2" y="T3"/>
                </a:cxn>
                <a:cxn ang="T8">
                  <a:pos x="T4" y="T5"/>
                </a:cxn>
              </a:cxnLst>
              <a:rect l="T9" t="T10" r="T11" b="T12"/>
              <a:pathLst>
                <a:path w="295" h="862">
                  <a:moveTo>
                    <a:pt x="0" y="0"/>
                  </a:moveTo>
                  <a:cubicBezTo>
                    <a:pt x="124" y="132"/>
                    <a:pt x="249" y="264"/>
                    <a:pt x="272" y="408"/>
                  </a:cubicBezTo>
                  <a:cubicBezTo>
                    <a:pt x="295" y="552"/>
                    <a:pt x="215" y="707"/>
                    <a:pt x="136" y="862"/>
                  </a:cubicBezTo>
                </a:path>
              </a:pathLst>
            </a:custGeom>
            <a:noFill/>
            <a:ln w="47625">
              <a:solidFill>
                <a:schemeClr val="tx1"/>
              </a:solidFill>
              <a:prstDash val="sysDot"/>
              <a:round/>
              <a:headEnd/>
              <a:tailEnd type="triangle" w="lg" len="med"/>
            </a:ln>
          </p:spPr>
          <p:txBody>
            <a:bodyPr/>
            <a:lstStyle/>
            <a:p>
              <a:endParaRPr lang="en-US">
                <a:solidFill>
                  <a:prstClr val="black"/>
                </a:solidFill>
              </a:endParaRPr>
            </a:p>
          </p:txBody>
        </p:sp>
        <p:sp>
          <p:nvSpPr>
            <p:cNvPr id="3088" name="Freeform 11"/>
            <p:cNvSpPr>
              <a:spLocks/>
            </p:cNvSpPr>
            <p:nvPr/>
          </p:nvSpPr>
          <p:spPr bwMode="auto">
            <a:xfrm>
              <a:off x="1383" y="1389"/>
              <a:ext cx="544" cy="272"/>
            </a:xfrm>
            <a:custGeom>
              <a:avLst/>
              <a:gdLst>
                <a:gd name="T0" fmla="*/ 544 w 544"/>
                <a:gd name="T1" fmla="*/ 272 h 272"/>
                <a:gd name="T2" fmla="*/ 318 w 544"/>
                <a:gd name="T3" fmla="*/ 45 h 272"/>
                <a:gd name="T4" fmla="*/ 0 w 544"/>
                <a:gd name="T5" fmla="*/ 0 h 272"/>
                <a:gd name="T6" fmla="*/ 0 60000 65536"/>
                <a:gd name="T7" fmla="*/ 0 60000 65536"/>
                <a:gd name="T8" fmla="*/ 0 60000 65536"/>
                <a:gd name="T9" fmla="*/ 0 w 544"/>
                <a:gd name="T10" fmla="*/ 0 h 272"/>
                <a:gd name="T11" fmla="*/ 544 w 544"/>
                <a:gd name="T12" fmla="*/ 272 h 272"/>
              </a:gdLst>
              <a:ahLst/>
              <a:cxnLst>
                <a:cxn ang="T6">
                  <a:pos x="T0" y="T1"/>
                </a:cxn>
                <a:cxn ang="T7">
                  <a:pos x="T2" y="T3"/>
                </a:cxn>
                <a:cxn ang="T8">
                  <a:pos x="T4" y="T5"/>
                </a:cxn>
              </a:cxnLst>
              <a:rect l="T9" t="T10" r="T11" b="T12"/>
              <a:pathLst>
                <a:path w="544" h="272">
                  <a:moveTo>
                    <a:pt x="544" y="272"/>
                  </a:moveTo>
                  <a:cubicBezTo>
                    <a:pt x="476" y="181"/>
                    <a:pt x="409" y="90"/>
                    <a:pt x="318" y="45"/>
                  </a:cubicBezTo>
                  <a:cubicBezTo>
                    <a:pt x="227" y="0"/>
                    <a:pt x="113" y="0"/>
                    <a:pt x="0" y="0"/>
                  </a:cubicBezTo>
                </a:path>
              </a:pathLst>
            </a:custGeom>
            <a:noFill/>
            <a:ln w="38100">
              <a:solidFill>
                <a:schemeClr val="tx1"/>
              </a:solidFill>
              <a:prstDash val="sysDot"/>
              <a:round/>
              <a:headEnd/>
              <a:tailEnd type="triangle" w="lg" len="med"/>
            </a:ln>
          </p:spPr>
          <p:txBody>
            <a:bodyPr/>
            <a:lstStyle/>
            <a:p>
              <a:endParaRPr lang="en-US">
                <a:solidFill>
                  <a:prstClr val="black"/>
                </a:solidFill>
              </a:endParaRPr>
            </a:p>
          </p:txBody>
        </p:sp>
      </p:grpSp>
      <p:sp>
        <p:nvSpPr>
          <p:cNvPr id="44045" name="Text Box 13"/>
          <p:cNvSpPr txBox="1">
            <a:spLocks noChangeArrowheads="1"/>
          </p:cNvSpPr>
          <p:nvPr/>
        </p:nvSpPr>
        <p:spPr bwMode="auto">
          <a:xfrm>
            <a:off x="142875" y="214313"/>
            <a:ext cx="8858250" cy="800100"/>
          </a:xfrm>
          <a:prstGeom prst="rect">
            <a:avLst/>
          </a:prstGeom>
          <a:noFill/>
          <a:ln w="9525">
            <a:noFill/>
            <a:miter lim="800000"/>
            <a:headEnd/>
            <a:tailEnd/>
          </a:ln>
        </p:spPr>
        <p:txBody>
          <a:bodyPr>
            <a:spAutoFit/>
          </a:bodyPr>
          <a:lstStyle/>
          <a:p>
            <a:pPr>
              <a:spcBef>
                <a:spcPct val="50000"/>
              </a:spcBef>
            </a:pPr>
            <a:r>
              <a:rPr lang="en-GB" sz="2300" dirty="0" err="1">
                <a:solidFill>
                  <a:srgbClr val="0070C0"/>
                </a:solidFill>
              </a:rPr>
              <a:t>Desmopressin</a:t>
            </a:r>
            <a:r>
              <a:rPr lang="en-GB" sz="2300" dirty="0">
                <a:solidFill>
                  <a:srgbClr val="0070C0"/>
                </a:solidFill>
              </a:rPr>
              <a:t> should be used with caution when responding to </a:t>
            </a:r>
            <a:r>
              <a:rPr lang="en-GB" sz="2300" dirty="0" err="1">
                <a:solidFill>
                  <a:srgbClr val="0070C0"/>
                </a:solidFill>
              </a:rPr>
              <a:t>nocturia</a:t>
            </a:r>
            <a:r>
              <a:rPr lang="en-GB" sz="2300" dirty="0">
                <a:solidFill>
                  <a:srgbClr val="0070C0"/>
                </a:solidFill>
              </a:rPr>
              <a:t> (waking in the night to urinate) in elderly people… </a:t>
            </a:r>
          </a:p>
        </p:txBody>
      </p:sp>
      <p:sp>
        <p:nvSpPr>
          <p:cNvPr id="44047" name="Text Box 15"/>
          <p:cNvSpPr txBox="1">
            <a:spLocks noChangeArrowheads="1"/>
          </p:cNvSpPr>
          <p:nvPr/>
        </p:nvSpPr>
        <p:spPr bwMode="auto">
          <a:xfrm>
            <a:off x="6858000" y="2119313"/>
            <a:ext cx="2214563" cy="3785652"/>
          </a:xfrm>
          <a:prstGeom prst="rect">
            <a:avLst/>
          </a:prstGeom>
          <a:noFill/>
          <a:ln w="9525">
            <a:noFill/>
            <a:miter lim="800000"/>
            <a:headEnd/>
            <a:tailEnd/>
          </a:ln>
        </p:spPr>
        <p:txBody>
          <a:bodyPr>
            <a:spAutoFit/>
          </a:bodyPr>
          <a:lstStyle/>
          <a:p>
            <a:pPr>
              <a:spcBef>
                <a:spcPct val="50000"/>
              </a:spcBef>
            </a:pPr>
            <a:r>
              <a:rPr lang="en-GB" sz="2400" dirty="0">
                <a:solidFill>
                  <a:srgbClr val="0070C0"/>
                </a:solidFill>
              </a:rPr>
              <a:t>…because there may be more appropriate responses given possible side effects and the fact that other concerns may underlie </a:t>
            </a:r>
            <a:r>
              <a:rPr lang="en-GB" sz="2400" dirty="0" err="1">
                <a:solidFill>
                  <a:srgbClr val="0070C0"/>
                </a:solidFill>
              </a:rPr>
              <a:t>nocturia</a:t>
            </a:r>
            <a:r>
              <a:rPr lang="en-GB" sz="2400" dirty="0">
                <a:solidFill>
                  <a:srgbClr val="0070C0"/>
                </a:solidFill>
              </a:rPr>
              <a:t>. </a:t>
            </a:r>
          </a:p>
        </p:txBody>
      </p:sp>
      <p:sp>
        <p:nvSpPr>
          <p:cNvPr id="44048" name="Text Box 16"/>
          <p:cNvSpPr txBox="1">
            <a:spLocks noChangeArrowheads="1"/>
          </p:cNvSpPr>
          <p:nvPr/>
        </p:nvSpPr>
        <p:spPr bwMode="auto">
          <a:xfrm>
            <a:off x="142875" y="2000250"/>
            <a:ext cx="3000375" cy="3785652"/>
          </a:xfrm>
          <a:prstGeom prst="rect">
            <a:avLst/>
          </a:prstGeom>
          <a:noFill/>
          <a:ln w="9525">
            <a:noFill/>
            <a:miter lim="800000"/>
            <a:headEnd/>
            <a:tailEnd/>
          </a:ln>
        </p:spPr>
        <p:txBody>
          <a:bodyPr>
            <a:spAutoFit/>
          </a:bodyPr>
          <a:lstStyle/>
          <a:p>
            <a:pPr>
              <a:spcBef>
                <a:spcPct val="50000"/>
              </a:spcBef>
            </a:pPr>
            <a:r>
              <a:rPr lang="en-GB" sz="2400" dirty="0">
                <a:solidFill>
                  <a:srgbClr val="0070C0"/>
                </a:solidFill>
              </a:rPr>
              <a:t>Therefore, medical staff need to consider </a:t>
            </a:r>
            <a:r>
              <a:rPr lang="en-GB" sz="2400" dirty="0" err="1">
                <a:solidFill>
                  <a:srgbClr val="0070C0"/>
                </a:solidFill>
              </a:rPr>
              <a:t>Desmopressin</a:t>
            </a:r>
            <a:r>
              <a:rPr lang="en-GB" sz="2400" dirty="0">
                <a:solidFill>
                  <a:srgbClr val="0070C0"/>
                </a:solidFill>
              </a:rPr>
              <a:t> as an adjunct to relieving </a:t>
            </a:r>
            <a:r>
              <a:rPr lang="en-GB" sz="2400" dirty="0" err="1">
                <a:solidFill>
                  <a:srgbClr val="0070C0"/>
                </a:solidFill>
              </a:rPr>
              <a:t>nocturia</a:t>
            </a:r>
            <a:r>
              <a:rPr lang="en-GB" sz="2400" dirty="0">
                <a:solidFill>
                  <a:srgbClr val="0070C0"/>
                </a:solidFill>
              </a:rPr>
              <a:t> and implement regular monitoring, and consider managing </a:t>
            </a:r>
            <a:r>
              <a:rPr lang="en-GB" sz="2400" dirty="0" err="1">
                <a:solidFill>
                  <a:srgbClr val="0070C0"/>
                </a:solidFill>
              </a:rPr>
              <a:t>nocturia</a:t>
            </a:r>
            <a:r>
              <a:rPr lang="en-GB" sz="2400" dirty="0">
                <a:solidFill>
                  <a:srgbClr val="0070C0"/>
                </a:solidFill>
              </a:rPr>
              <a:t> without medication.</a:t>
            </a:r>
          </a:p>
        </p:txBody>
      </p:sp>
      <p:sp>
        <p:nvSpPr>
          <p:cNvPr id="44049" name="Text Box 17"/>
          <p:cNvSpPr txBox="1">
            <a:spLocks noChangeArrowheads="1"/>
          </p:cNvSpPr>
          <p:nvPr/>
        </p:nvSpPr>
        <p:spPr bwMode="auto">
          <a:xfrm>
            <a:off x="3131840" y="4005064"/>
            <a:ext cx="2592387" cy="2530475"/>
          </a:xfrm>
          <a:prstGeom prst="rect">
            <a:avLst/>
          </a:prstGeom>
          <a:noFill/>
          <a:ln w="9525">
            <a:noFill/>
            <a:miter lim="800000"/>
            <a:headEnd/>
            <a:tailEnd/>
          </a:ln>
        </p:spPr>
        <p:txBody>
          <a:bodyPr>
            <a:spAutoFit/>
          </a:bodyPr>
          <a:lstStyle/>
          <a:p>
            <a:pPr>
              <a:spcBef>
                <a:spcPct val="15000"/>
              </a:spcBef>
            </a:pPr>
            <a:r>
              <a:rPr lang="en-GB" sz="2400" dirty="0">
                <a:solidFill>
                  <a:srgbClr val="0070C0"/>
                </a:solidFill>
              </a:rPr>
              <a:t>This can be seen in…</a:t>
            </a:r>
          </a:p>
          <a:p>
            <a:pPr>
              <a:spcBef>
                <a:spcPct val="15000"/>
              </a:spcBef>
            </a:pPr>
            <a:r>
              <a:rPr lang="en-GB" sz="2400" dirty="0">
                <a:solidFill>
                  <a:prstClr val="black"/>
                </a:solidFill>
              </a:rPr>
              <a:t>Evidence</a:t>
            </a:r>
          </a:p>
          <a:p>
            <a:pPr>
              <a:spcBef>
                <a:spcPct val="15000"/>
              </a:spcBef>
            </a:pPr>
            <a:r>
              <a:rPr lang="en-GB" sz="2400" dirty="0">
                <a:solidFill>
                  <a:prstClr val="black"/>
                </a:solidFill>
              </a:rPr>
              <a:t>Example</a:t>
            </a:r>
          </a:p>
          <a:p>
            <a:pPr>
              <a:spcBef>
                <a:spcPct val="15000"/>
              </a:spcBef>
            </a:pPr>
            <a:r>
              <a:rPr lang="en-GB" sz="2400" dirty="0">
                <a:solidFill>
                  <a:prstClr val="black"/>
                </a:solidFill>
              </a:rPr>
              <a:t>Case study</a:t>
            </a:r>
          </a:p>
          <a:p>
            <a:pPr>
              <a:spcBef>
                <a:spcPct val="15000"/>
              </a:spcBef>
            </a:pPr>
            <a:r>
              <a:rPr lang="en-GB" sz="2400" dirty="0">
                <a:solidFill>
                  <a:prstClr val="black"/>
                </a:solidFill>
              </a:rPr>
              <a:t>Theory</a:t>
            </a:r>
          </a:p>
        </p:txBody>
      </p:sp>
      <p:sp>
        <p:nvSpPr>
          <p:cNvPr id="16" name="Rectangle 15"/>
          <p:cNvSpPr>
            <a:spLocks noChangeArrowheads="1"/>
          </p:cNvSpPr>
          <p:nvPr/>
        </p:nvSpPr>
        <p:spPr bwMode="auto">
          <a:xfrm>
            <a:off x="142875" y="1538288"/>
            <a:ext cx="2781531" cy="461665"/>
          </a:xfrm>
          <a:prstGeom prst="rect">
            <a:avLst/>
          </a:prstGeom>
          <a:noFill/>
          <a:ln w="9525">
            <a:noFill/>
            <a:miter lim="800000"/>
            <a:headEnd/>
            <a:tailEnd/>
          </a:ln>
        </p:spPr>
        <p:txBody>
          <a:bodyPr wrap="none">
            <a:spAutoFit/>
          </a:bodyPr>
          <a:lstStyle/>
          <a:p>
            <a:pPr>
              <a:spcBef>
                <a:spcPct val="50000"/>
              </a:spcBef>
            </a:pPr>
            <a:r>
              <a:rPr lang="en-GB" sz="2400" dirty="0">
                <a:solidFill>
                  <a:prstClr val="black"/>
                </a:solidFill>
              </a:rPr>
              <a:t>So what? Implications</a:t>
            </a:r>
          </a:p>
        </p:txBody>
      </p:sp>
      <p:sp>
        <p:nvSpPr>
          <p:cNvPr id="17" name="Rectangle 16"/>
          <p:cNvSpPr>
            <a:spLocks noChangeArrowheads="1"/>
          </p:cNvSpPr>
          <p:nvPr/>
        </p:nvSpPr>
        <p:spPr bwMode="auto">
          <a:xfrm>
            <a:off x="142875" y="6000750"/>
            <a:ext cx="2857500" cy="830263"/>
          </a:xfrm>
          <a:prstGeom prst="rect">
            <a:avLst/>
          </a:prstGeom>
          <a:noFill/>
          <a:ln w="9525">
            <a:noFill/>
            <a:miter lim="800000"/>
            <a:headEnd/>
            <a:tailEnd/>
          </a:ln>
        </p:spPr>
        <p:txBody>
          <a:bodyPr>
            <a:spAutoFit/>
          </a:bodyPr>
          <a:lstStyle/>
          <a:p>
            <a:r>
              <a:rPr lang="en-GB" sz="2400">
                <a:solidFill>
                  <a:prstClr val="black"/>
                </a:solidFill>
              </a:rPr>
              <a:t>[subject of next  paragraph].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40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0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0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5" grpId="0"/>
      <p:bldP spid="44047" grpId="0"/>
      <p:bldP spid="44048" grpId="0"/>
      <p:bldP spid="44049"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39552" y="188640"/>
            <a:ext cx="8229600" cy="1143000"/>
          </a:xfrm>
        </p:spPr>
        <p:txBody>
          <a:bodyPr anchor="t"/>
          <a:lstStyle/>
          <a:p>
            <a:pPr algn="r" eaLnBrk="1" hangingPunct="1"/>
            <a:r>
              <a:rPr lang="en-GB" sz="3600" dirty="0"/>
              <a:t>   …</a:t>
            </a:r>
            <a:r>
              <a:rPr lang="en-GB" sz="4000" b="1" dirty="0"/>
              <a:t>that reminds me of a story! </a:t>
            </a:r>
            <a:r>
              <a:rPr lang="en-GB" sz="2400" dirty="0"/>
              <a:t>(Gregory </a:t>
            </a:r>
            <a:r>
              <a:rPr lang="en-GB" sz="2400" dirty="0" err="1"/>
              <a:t>Bateson</a:t>
            </a:r>
            <a:r>
              <a:rPr lang="en-GB" sz="2400" dirty="0"/>
              <a:t>, 1979 ‘Mind and Nature’) </a:t>
            </a:r>
          </a:p>
        </p:txBody>
      </p:sp>
      <p:sp>
        <p:nvSpPr>
          <p:cNvPr id="27651" name="Rectangle 3"/>
          <p:cNvSpPr>
            <a:spLocks noGrp="1" noChangeArrowheads="1"/>
          </p:cNvSpPr>
          <p:nvPr>
            <p:ph idx="1"/>
          </p:nvPr>
        </p:nvSpPr>
        <p:spPr>
          <a:xfrm>
            <a:off x="500063" y="1772815"/>
            <a:ext cx="8229600" cy="4032449"/>
          </a:xfrm>
        </p:spPr>
        <p:txBody>
          <a:bodyPr/>
          <a:lstStyle/>
          <a:p>
            <a:pPr eaLnBrk="1" hangingPunct="1">
              <a:buFontTx/>
              <a:buNone/>
            </a:pPr>
            <a:r>
              <a:rPr lang="en-GB" b="1" dirty="0"/>
              <a:t>	</a:t>
            </a:r>
          </a:p>
          <a:p>
            <a:pPr eaLnBrk="1" hangingPunct="1">
              <a:buFontTx/>
              <a:buNone/>
            </a:pPr>
            <a:endParaRPr lang="en-GB" b="1" i="1" dirty="0"/>
          </a:p>
          <a:p>
            <a:pPr eaLnBrk="1" hangingPunct="1">
              <a:buFontTx/>
              <a:buNone/>
            </a:pPr>
            <a:r>
              <a:rPr lang="en-GB" b="1" i="1" dirty="0"/>
              <a:t>	“I keep six honest serving-men: (they taught me all I knew) their names are What and Where and When and How and Why and Who.” </a:t>
            </a:r>
          </a:p>
          <a:p>
            <a:pPr eaLnBrk="1" hangingPunct="1">
              <a:buFontTx/>
              <a:buNone/>
            </a:pPr>
            <a:endParaRPr lang="en-GB" b="1" dirty="0"/>
          </a:p>
          <a:p>
            <a:pPr eaLnBrk="1" hangingPunct="1">
              <a:buFontTx/>
              <a:buNone/>
            </a:pPr>
            <a:r>
              <a:rPr lang="en-GB" sz="2400" b="1" dirty="0"/>
              <a:t>	From “The Elephant's Child” Kipling, 1902</a:t>
            </a:r>
          </a:p>
          <a:p>
            <a:pPr eaLnBrk="1" hangingPunct="1">
              <a:buFontTx/>
              <a:buNone/>
            </a:pPr>
            <a:endParaRPr lang="en-GB" sz="2400" b="1" dirty="0"/>
          </a:p>
          <a:p>
            <a:pPr eaLnBrk="1" hangingPunct="1">
              <a:buFontTx/>
              <a:buNone/>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20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1">
                                            <p:txEl>
                                              <p:pRg st="2" end="2"/>
                                            </p:txEl>
                                          </p:spTgt>
                                        </p:tgtEl>
                                        <p:attrNameLst>
                                          <p:attrName>style.visibility</p:attrName>
                                        </p:attrNameLst>
                                      </p:cBhvr>
                                      <p:to>
                                        <p:strVal val="visible"/>
                                      </p:to>
                                    </p:set>
                                    <p:animEffect transition="in" filter="fade">
                                      <p:cBhvr>
                                        <p:cTn id="12" dur="2000"/>
                                        <p:tgtEl>
                                          <p:spTgt spid="27651">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7651">
                                            <p:txEl>
                                              <p:pRg st="4" end="4"/>
                                            </p:txEl>
                                          </p:spTgt>
                                        </p:tgtEl>
                                        <p:attrNameLst>
                                          <p:attrName>style.visibility</p:attrName>
                                        </p:attrNameLst>
                                      </p:cBhvr>
                                      <p:to>
                                        <p:strVal val="visible"/>
                                      </p:to>
                                    </p:set>
                                    <p:animEffect transition="in" filter="fade">
                                      <p:cBhvr>
                                        <p:cTn id="15" dur="2000"/>
                                        <p:tgtEl>
                                          <p:spTgt spid="27651">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7650"/>
                                        </p:tgtEl>
                                        <p:attrNameLst>
                                          <p:attrName>style.visibility</p:attrName>
                                        </p:attrNameLst>
                                      </p:cBhvr>
                                      <p:to>
                                        <p:strVal val="visible"/>
                                      </p:to>
                                    </p:set>
                                    <p:animEffect transition="in" filter="fade">
                                      <p:cBhvr>
                                        <p:cTn id="20" dur="20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p:bldP spid="27651"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Oval 2"/>
          <p:cNvSpPr>
            <a:spLocks noChangeArrowheads="1"/>
          </p:cNvSpPr>
          <p:nvPr/>
        </p:nvSpPr>
        <p:spPr bwMode="auto">
          <a:xfrm>
            <a:off x="1547813" y="981075"/>
            <a:ext cx="5832475" cy="5040313"/>
          </a:xfrm>
          <a:prstGeom prst="ellipse">
            <a:avLst/>
          </a:prstGeom>
          <a:gradFill rotWithShape="1">
            <a:gsLst>
              <a:gs pos="0">
                <a:srgbClr val="F5EC41"/>
              </a:gs>
              <a:gs pos="100000">
                <a:srgbClr val="E24D02"/>
              </a:gs>
            </a:gsLst>
            <a:lin ang="2700000" scaled="1"/>
          </a:gradFill>
          <a:ln w="9525">
            <a:noFill/>
            <a:round/>
            <a:headEnd/>
            <a:tailEnd/>
          </a:ln>
        </p:spPr>
        <p:txBody>
          <a:bodyPr wrap="none" anchor="ctr"/>
          <a:lstStyle/>
          <a:p>
            <a:endParaRPr lang="en-US">
              <a:solidFill>
                <a:prstClr val="black"/>
              </a:solidFill>
            </a:endParaRPr>
          </a:p>
        </p:txBody>
      </p:sp>
      <p:sp>
        <p:nvSpPr>
          <p:cNvPr id="37891" name="Text Box 3"/>
          <p:cNvSpPr txBox="1">
            <a:spLocks noChangeArrowheads="1"/>
          </p:cNvSpPr>
          <p:nvPr/>
        </p:nvSpPr>
        <p:spPr bwMode="auto">
          <a:xfrm>
            <a:off x="2051050" y="2060575"/>
            <a:ext cx="1152525" cy="457200"/>
          </a:xfrm>
          <a:prstGeom prst="rect">
            <a:avLst/>
          </a:prstGeom>
          <a:noFill/>
          <a:ln w="9525">
            <a:noFill/>
            <a:miter lim="800000"/>
            <a:headEnd/>
            <a:tailEnd/>
          </a:ln>
        </p:spPr>
        <p:txBody>
          <a:bodyPr>
            <a:spAutoFit/>
          </a:bodyPr>
          <a:lstStyle/>
          <a:p>
            <a:pPr eaLnBrk="0" hangingPunct="0">
              <a:spcBef>
                <a:spcPct val="50000"/>
              </a:spcBef>
            </a:pPr>
            <a:r>
              <a:rPr lang="en-GB" sz="2400">
                <a:solidFill>
                  <a:prstClr val="black"/>
                </a:solidFill>
              </a:rPr>
              <a:t>What?</a:t>
            </a:r>
          </a:p>
        </p:txBody>
      </p:sp>
      <p:sp>
        <p:nvSpPr>
          <p:cNvPr id="37892" name="Text Box 4"/>
          <p:cNvSpPr txBox="1">
            <a:spLocks noChangeArrowheads="1"/>
          </p:cNvSpPr>
          <p:nvPr/>
        </p:nvSpPr>
        <p:spPr bwMode="auto">
          <a:xfrm>
            <a:off x="2771775" y="1412875"/>
            <a:ext cx="1152525" cy="457200"/>
          </a:xfrm>
          <a:prstGeom prst="rect">
            <a:avLst/>
          </a:prstGeom>
          <a:noFill/>
          <a:ln w="9525">
            <a:noFill/>
            <a:miter lim="800000"/>
            <a:headEnd/>
            <a:tailEnd/>
          </a:ln>
        </p:spPr>
        <p:txBody>
          <a:bodyPr>
            <a:spAutoFit/>
          </a:bodyPr>
          <a:lstStyle/>
          <a:p>
            <a:pPr eaLnBrk="0" hangingPunct="0">
              <a:spcBef>
                <a:spcPct val="50000"/>
              </a:spcBef>
            </a:pPr>
            <a:r>
              <a:rPr lang="en-GB" sz="2400" dirty="0">
                <a:solidFill>
                  <a:prstClr val="black"/>
                </a:solidFill>
              </a:rPr>
              <a:t>When?</a:t>
            </a:r>
          </a:p>
        </p:txBody>
      </p:sp>
      <p:sp>
        <p:nvSpPr>
          <p:cNvPr id="37893" name="Text Box 5"/>
          <p:cNvSpPr txBox="1">
            <a:spLocks noChangeArrowheads="1"/>
          </p:cNvSpPr>
          <p:nvPr/>
        </p:nvSpPr>
        <p:spPr bwMode="auto">
          <a:xfrm>
            <a:off x="3995738" y="1052513"/>
            <a:ext cx="1079500" cy="457200"/>
          </a:xfrm>
          <a:prstGeom prst="rect">
            <a:avLst/>
          </a:prstGeom>
          <a:noFill/>
          <a:ln w="9525">
            <a:noFill/>
            <a:miter lim="800000"/>
            <a:headEnd/>
            <a:tailEnd/>
          </a:ln>
        </p:spPr>
        <p:txBody>
          <a:bodyPr>
            <a:spAutoFit/>
          </a:bodyPr>
          <a:lstStyle/>
          <a:p>
            <a:pPr eaLnBrk="0" hangingPunct="0">
              <a:spcBef>
                <a:spcPct val="50000"/>
              </a:spcBef>
            </a:pPr>
            <a:r>
              <a:rPr lang="en-GB" sz="2400">
                <a:solidFill>
                  <a:prstClr val="black"/>
                </a:solidFill>
              </a:rPr>
              <a:t>Who?</a:t>
            </a:r>
          </a:p>
        </p:txBody>
      </p:sp>
      <p:sp>
        <p:nvSpPr>
          <p:cNvPr id="37894" name="Text Box 6"/>
          <p:cNvSpPr txBox="1">
            <a:spLocks noChangeArrowheads="1"/>
          </p:cNvSpPr>
          <p:nvPr/>
        </p:nvSpPr>
        <p:spPr bwMode="auto">
          <a:xfrm>
            <a:off x="5076825" y="1341438"/>
            <a:ext cx="1295400" cy="457200"/>
          </a:xfrm>
          <a:prstGeom prst="rect">
            <a:avLst/>
          </a:prstGeom>
          <a:noFill/>
          <a:ln w="9525">
            <a:noFill/>
            <a:miter lim="800000"/>
            <a:headEnd/>
            <a:tailEnd/>
          </a:ln>
        </p:spPr>
        <p:txBody>
          <a:bodyPr>
            <a:spAutoFit/>
          </a:bodyPr>
          <a:lstStyle/>
          <a:p>
            <a:pPr eaLnBrk="0" hangingPunct="0">
              <a:spcBef>
                <a:spcPct val="50000"/>
              </a:spcBef>
            </a:pPr>
            <a:r>
              <a:rPr lang="en-GB" sz="2400" dirty="0">
                <a:solidFill>
                  <a:prstClr val="black"/>
                </a:solidFill>
              </a:rPr>
              <a:t>Where?</a:t>
            </a:r>
          </a:p>
        </p:txBody>
      </p:sp>
      <p:sp>
        <p:nvSpPr>
          <p:cNvPr id="37895" name="Text Box 7"/>
          <p:cNvSpPr txBox="1">
            <a:spLocks noChangeArrowheads="1"/>
          </p:cNvSpPr>
          <p:nvPr/>
        </p:nvSpPr>
        <p:spPr bwMode="auto">
          <a:xfrm>
            <a:off x="6072188" y="2857500"/>
            <a:ext cx="1008062" cy="457200"/>
          </a:xfrm>
          <a:prstGeom prst="rect">
            <a:avLst/>
          </a:prstGeom>
          <a:noFill/>
          <a:ln w="9525">
            <a:noFill/>
            <a:miter lim="800000"/>
            <a:headEnd/>
            <a:tailEnd/>
          </a:ln>
        </p:spPr>
        <p:txBody>
          <a:bodyPr>
            <a:spAutoFit/>
          </a:bodyPr>
          <a:lstStyle/>
          <a:p>
            <a:pPr eaLnBrk="0" hangingPunct="0">
              <a:spcBef>
                <a:spcPct val="50000"/>
              </a:spcBef>
            </a:pPr>
            <a:r>
              <a:rPr lang="en-GB" sz="2400">
                <a:solidFill>
                  <a:prstClr val="black"/>
                </a:solidFill>
              </a:rPr>
              <a:t>How?</a:t>
            </a:r>
          </a:p>
        </p:txBody>
      </p:sp>
      <p:sp>
        <p:nvSpPr>
          <p:cNvPr id="37896" name="Text Box 8"/>
          <p:cNvSpPr txBox="1">
            <a:spLocks noChangeArrowheads="1"/>
          </p:cNvSpPr>
          <p:nvPr/>
        </p:nvSpPr>
        <p:spPr bwMode="auto">
          <a:xfrm>
            <a:off x="5214938" y="4643438"/>
            <a:ext cx="1008062" cy="457200"/>
          </a:xfrm>
          <a:prstGeom prst="rect">
            <a:avLst/>
          </a:prstGeom>
          <a:noFill/>
          <a:ln w="9525">
            <a:noFill/>
            <a:miter lim="800000"/>
            <a:headEnd/>
            <a:tailEnd/>
          </a:ln>
        </p:spPr>
        <p:txBody>
          <a:bodyPr>
            <a:spAutoFit/>
          </a:bodyPr>
          <a:lstStyle/>
          <a:p>
            <a:pPr eaLnBrk="0" hangingPunct="0">
              <a:spcBef>
                <a:spcPct val="50000"/>
              </a:spcBef>
            </a:pPr>
            <a:r>
              <a:rPr lang="en-GB" sz="2400">
                <a:solidFill>
                  <a:prstClr val="black"/>
                </a:solidFill>
              </a:rPr>
              <a:t>Why?</a:t>
            </a:r>
          </a:p>
        </p:txBody>
      </p:sp>
      <p:sp>
        <p:nvSpPr>
          <p:cNvPr id="37897" name="Text Box 9"/>
          <p:cNvSpPr txBox="1">
            <a:spLocks noChangeArrowheads="1"/>
          </p:cNvSpPr>
          <p:nvPr/>
        </p:nvSpPr>
        <p:spPr bwMode="auto">
          <a:xfrm>
            <a:off x="2714625" y="4929188"/>
            <a:ext cx="1512888" cy="457200"/>
          </a:xfrm>
          <a:prstGeom prst="rect">
            <a:avLst/>
          </a:prstGeom>
          <a:noFill/>
          <a:ln w="9525">
            <a:noFill/>
            <a:miter lim="800000"/>
            <a:headEnd/>
            <a:tailEnd/>
          </a:ln>
        </p:spPr>
        <p:txBody>
          <a:bodyPr>
            <a:spAutoFit/>
          </a:bodyPr>
          <a:lstStyle/>
          <a:p>
            <a:pPr eaLnBrk="0" hangingPunct="0">
              <a:spcBef>
                <a:spcPct val="50000"/>
              </a:spcBef>
            </a:pPr>
            <a:r>
              <a:rPr lang="en-GB" sz="2400">
                <a:solidFill>
                  <a:prstClr val="black"/>
                </a:solidFill>
              </a:rPr>
              <a:t>What if?</a:t>
            </a:r>
          </a:p>
        </p:txBody>
      </p:sp>
      <p:sp>
        <p:nvSpPr>
          <p:cNvPr id="37898" name="Text Box 10"/>
          <p:cNvSpPr txBox="1">
            <a:spLocks noChangeArrowheads="1"/>
          </p:cNvSpPr>
          <p:nvPr/>
        </p:nvSpPr>
        <p:spPr bwMode="auto">
          <a:xfrm>
            <a:off x="2071688" y="4071938"/>
            <a:ext cx="1785937" cy="461962"/>
          </a:xfrm>
          <a:prstGeom prst="rect">
            <a:avLst/>
          </a:prstGeom>
          <a:noFill/>
          <a:ln w="9525">
            <a:noFill/>
            <a:miter lim="800000"/>
            <a:headEnd/>
            <a:tailEnd/>
          </a:ln>
        </p:spPr>
        <p:txBody>
          <a:bodyPr>
            <a:spAutoFit/>
          </a:bodyPr>
          <a:lstStyle/>
          <a:p>
            <a:pPr eaLnBrk="0" hangingPunct="0">
              <a:spcBef>
                <a:spcPct val="50000"/>
              </a:spcBef>
            </a:pPr>
            <a:r>
              <a:rPr lang="en-GB" sz="2400" b="1" dirty="0">
                <a:solidFill>
                  <a:prstClr val="black"/>
                </a:solidFill>
              </a:rPr>
              <a:t>So what?</a:t>
            </a:r>
          </a:p>
        </p:txBody>
      </p:sp>
      <p:sp>
        <p:nvSpPr>
          <p:cNvPr id="37899" name="Text Box 11"/>
          <p:cNvSpPr txBox="1">
            <a:spLocks noChangeArrowheads="1"/>
          </p:cNvSpPr>
          <p:nvPr/>
        </p:nvSpPr>
        <p:spPr bwMode="auto">
          <a:xfrm>
            <a:off x="1643063" y="3214688"/>
            <a:ext cx="1943100" cy="457200"/>
          </a:xfrm>
          <a:prstGeom prst="rect">
            <a:avLst/>
          </a:prstGeom>
          <a:noFill/>
          <a:ln w="9525">
            <a:noFill/>
            <a:miter lim="800000"/>
            <a:headEnd/>
            <a:tailEnd/>
          </a:ln>
        </p:spPr>
        <p:txBody>
          <a:bodyPr>
            <a:spAutoFit/>
          </a:bodyPr>
          <a:lstStyle/>
          <a:p>
            <a:pPr eaLnBrk="0" hangingPunct="0">
              <a:spcBef>
                <a:spcPct val="50000"/>
              </a:spcBef>
            </a:pPr>
            <a:r>
              <a:rPr lang="en-GB" sz="2400">
                <a:solidFill>
                  <a:prstClr val="black"/>
                </a:solidFill>
              </a:rPr>
              <a:t>What next?</a:t>
            </a:r>
          </a:p>
        </p:txBody>
      </p:sp>
      <p:sp>
        <p:nvSpPr>
          <p:cNvPr id="37900" name="AutoShape 12"/>
          <p:cNvSpPr>
            <a:spLocks noChangeArrowheads="1"/>
          </p:cNvSpPr>
          <p:nvPr/>
        </p:nvSpPr>
        <p:spPr bwMode="auto">
          <a:xfrm rot="-327129">
            <a:off x="971550" y="260350"/>
            <a:ext cx="7129463" cy="1366838"/>
          </a:xfrm>
          <a:prstGeom prst="curvedDownArrow">
            <a:avLst>
              <a:gd name="adj1" fmla="val 77926"/>
              <a:gd name="adj2" fmla="val 186980"/>
              <a:gd name="adj3" fmla="val 56954"/>
            </a:avLst>
          </a:prstGeom>
          <a:gradFill rotWithShape="1">
            <a:gsLst>
              <a:gs pos="0">
                <a:srgbClr val="F9F48B"/>
              </a:gs>
              <a:gs pos="100000">
                <a:srgbClr val="FDD339"/>
              </a:gs>
            </a:gsLst>
            <a:lin ang="0" scaled="1"/>
          </a:gradFill>
          <a:ln w="9525">
            <a:noFill/>
            <a:miter lim="800000"/>
            <a:headEnd/>
            <a:tailEnd/>
          </a:ln>
        </p:spPr>
        <p:txBody>
          <a:bodyPr wrap="none" anchor="ctr"/>
          <a:lstStyle/>
          <a:p>
            <a:endParaRPr lang="en-US">
              <a:solidFill>
                <a:prstClr val="black"/>
              </a:solidFill>
            </a:endParaRPr>
          </a:p>
        </p:txBody>
      </p:sp>
      <p:sp>
        <p:nvSpPr>
          <p:cNvPr id="37901" name="AutoShape 13"/>
          <p:cNvSpPr>
            <a:spLocks noChangeArrowheads="1"/>
          </p:cNvSpPr>
          <p:nvPr/>
        </p:nvSpPr>
        <p:spPr bwMode="auto">
          <a:xfrm rot="6707337">
            <a:off x="4465638" y="3751263"/>
            <a:ext cx="5764212" cy="1662112"/>
          </a:xfrm>
          <a:prstGeom prst="curvedDownArrow">
            <a:avLst>
              <a:gd name="adj1" fmla="val 51988"/>
              <a:gd name="adj2" fmla="val 123307"/>
              <a:gd name="adj3" fmla="val 56954"/>
            </a:avLst>
          </a:prstGeom>
          <a:gradFill rotWithShape="1">
            <a:gsLst>
              <a:gs pos="0">
                <a:srgbClr val="FDD339"/>
              </a:gs>
              <a:gs pos="100000">
                <a:srgbClr val="E24D02"/>
              </a:gs>
            </a:gsLst>
            <a:lin ang="0" scaled="1"/>
          </a:gradFill>
          <a:ln w="9525">
            <a:noFill/>
            <a:miter lim="800000"/>
            <a:headEnd/>
            <a:tailEnd/>
          </a:ln>
        </p:spPr>
        <p:txBody>
          <a:bodyPr wrap="none" anchor="ctr"/>
          <a:lstStyle/>
          <a:p>
            <a:endParaRPr lang="en-US">
              <a:solidFill>
                <a:prstClr val="black"/>
              </a:solidFill>
            </a:endParaRPr>
          </a:p>
        </p:txBody>
      </p:sp>
      <p:sp>
        <p:nvSpPr>
          <p:cNvPr id="37902" name="AutoShape 14"/>
          <p:cNvSpPr>
            <a:spLocks noChangeArrowheads="1"/>
          </p:cNvSpPr>
          <p:nvPr/>
        </p:nvSpPr>
        <p:spPr bwMode="auto">
          <a:xfrm rot="-6888596">
            <a:off x="-865981" y="3798094"/>
            <a:ext cx="4752975" cy="1366837"/>
          </a:xfrm>
          <a:prstGeom prst="curvedDownArrow">
            <a:avLst>
              <a:gd name="adj1" fmla="val 51951"/>
              <a:gd name="adj2" fmla="val 124653"/>
              <a:gd name="adj3" fmla="val 56954"/>
            </a:avLst>
          </a:prstGeom>
          <a:gradFill rotWithShape="1">
            <a:gsLst>
              <a:gs pos="0">
                <a:srgbClr val="F9F48B"/>
              </a:gs>
              <a:gs pos="100000">
                <a:srgbClr val="FDD339"/>
              </a:gs>
            </a:gsLst>
            <a:lin ang="0" scaled="1"/>
          </a:gradFill>
          <a:ln w="9525">
            <a:noFill/>
            <a:miter lim="800000"/>
            <a:headEnd/>
            <a:tailEnd/>
          </a:ln>
        </p:spPr>
        <p:txBody>
          <a:bodyPr wrap="none" anchor="ctr"/>
          <a:lstStyle/>
          <a:p>
            <a:endParaRPr lang="en-US">
              <a:solidFill>
                <a:prstClr val="black"/>
              </a:solidFill>
            </a:endParaRPr>
          </a:p>
        </p:txBody>
      </p:sp>
      <p:sp>
        <p:nvSpPr>
          <p:cNvPr id="37903" name="Line 15"/>
          <p:cNvSpPr>
            <a:spLocks noChangeShapeType="1"/>
          </p:cNvSpPr>
          <p:nvPr/>
        </p:nvSpPr>
        <p:spPr bwMode="auto">
          <a:xfrm flipH="1" flipV="1">
            <a:off x="1835150" y="2420938"/>
            <a:ext cx="2665413" cy="1079500"/>
          </a:xfrm>
          <a:prstGeom prst="line">
            <a:avLst/>
          </a:prstGeom>
          <a:noFill/>
          <a:ln w="34925">
            <a:solidFill>
              <a:srgbClr val="F5EC41"/>
            </a:solidFill>
            <a:prstDash val="dash"/>
            <a:round/>
            <a:headEnd/>
            <a:tailEnd/>
          </a:ln>
        </p:spPr>
        <p:txBody>
          <a:bodyPr/>
          <a:lstStyle/>
          <a:p>
            <a:endParaRPr lang="en-GB">
              <a:solidFill>
                <a:prstClr val="black"/>
              </a:solidFill>
            </a:endParaRPr>
          </a:p>
        </p:txBody>
      </p:sp>
      <p:sp>
        <p:nvSpPr>
          <p:cNvPr id="37904" name="Line 16"/>
          <p:cNvSpPr>
            <a:spLocks noChangeShapeType="1"/>
          </p:cNvSpPr>
          <p:nvPr/>
        </p:nvSpPr>
        <p:spPr bwMode="auto">
          <a:xfrm flipV="1">
            <a:off x="4500563" y="1773238"/>
            <a:ext cx="2087562" cy="1727200"/>
          </a:xfrm>
          <a:prstGeom prst="line">
            <a:avLst/>
          </a:prstGeom>
          <a:noFill/>
          <a:ln w="34925">
            <a:solidFill>
              <a:srgbClr val="FDD339"/>
            </a:solidFill>
            <a:prstDash val="dash"/>
            <a:round/>
            <a:headEnd/>
            <a:tailEnd/>
          </a:ln>
        </p:spPr>
        <p:txBody>
          <a:bodyPr/>
          <a:lstStyle/>
          <a:p>
            <a:endParaRPr lang="en-GB">
              <a:solidFill>
                <a:prstClr val="black"/>
              </a:solidFill>
            </a:endParaRPr>
          </a:p>
        </p:txBody>
      </p:sp>
      <p:sp>
        <p:nvSpPr>
          <p:cNvPr id="37905" name="Line 17"/>
          <p:cNvSpPr>
            <a:spLocks noChangeShapeType="1"/>
          </p:cNvSpPr>
          <p:nvPr/>
        </p:nvSpPr>
        <p:spPr bwMode="auto">
          <a:xfrm flipH="1">
            <a:off x="4067175" y="3500438"/>
            <a:ext cx="433388" cy="2520950"/>
          </a:xfrm>
          <a:prstGeom prst="line">
            <a:avLst/>
          </a:prstGeom>
          <a:noFill/>
          <a:ln w="34925">
            <a:solidFill>
              <a:srgbClr val="FDD339"/>
            </a:solidFill>
            <a:prstDash val="dash"/>
            <a:round/>
            <a:headEnd/>
            <a:tailEnd/>
          </a:ln>
        </p:spPr>
        <p:txBody>
          <a:bodyPr/>
          <a:lstStyle/>
          <a:p>
            <a:endParaRPr lang="en-GB">
              <a:solidFill>
                <a:prstClr val="black"/>
              </a:solidFill>
            </a:endParaRPr>
          </a:p>
        </p:txBody>
      </p:sp>
      <p:sp>
        <p:nvSpPr>
          <p:cNvPr id="37906" name="Text Box 18"/>
          <p:cNvSpPr txBox="1">
            <a:spLocks noChangeArrowheads="1"/>
          </p:cNvSpPr>
          <p:nvPr/>
        </p:nvSpPr>
        <p:spPr bwMode="auto">
          <a:xfrm>
            <a:off x="3924300" y="2997200"/>
            <a:ext cx="1223963" cy="858838"/>
          </a:xfrm>
          <a:prstGeom prst="rect">
            <a:avLst/>
          </a:prstGeom>
          <a:noFill/>
          <a:ln w="9525">
            <a:noFill/>
            <a:miter lim="800000"/>
            <a:headEnd/>
            <a:tailEnd/>
          </a:ln>
        </p:spPr>
        <p:txBody>
          <a:bodyPr>
            <a:spAutoFit/>
          </a:bodyPr>
          <a:lstStyle/>
          <a:p>
            <a:pPr algn="ctr" eaLnBrk="0" hangingPunct="0">
              <a:spcBef>
                <a:spcPct val="10000"/>
              </a:spcBef>
            </a:pPr>
            <a:r>
              <a:rPr lang="en-GB" sz="2400" b="1" dirty="0">
                <a:solidFill>
                  <a:prstClr val="black"/>
                </a:solidFill>
              </a:rPr>
              <a:t>Topic</a:t>
            </a:r>
          </a:p>
          <a:p>
            <a:pPr algn="ctr" eaLnBrk="0" hangingPunct="0">
              <a:spcBef>
                <a:spcPct val="10000"/>
              </a:spcBef>
            </a:pPr>
            <a:r>
              <a:rPr lang="en-GB" sz="2400" b="1" dirty="0">
                <a:solidFill>
                  <a:prstClr val="black"/>
                </a:solidFill>
              </a:rPr>
              <a:t>Issue</a:t>
            </a:r>
          </a:p>
        </p:txBody>
      </p:sp>
      <p:sp>
        <p:nvSpPr>
          <p:cNvPr id="37907" name="Text Box 19"/>
          <p:cNvSpPr txBox="1">
            <a:spLocks noChangeArrowheads="1"/>
          </p:cNvSpPr>
          <p:nvPr/>
        </p:nvSpPr>
        <p:spPr bwMode="auto">
          <a:xfrm>
            <a:off x="3635896" y="620713"/>
            <a:ext cx="2016224" cy="457200"/>
          </a:xfrm>
          <a:prstGeom prst="rect">
            <a:avLst/>
          </a:prstGeom>
          <a:noFill/>
          <a:ln w="9525">
            <a:noFill/>
            <a:miter lim="800000"/>
            <a:headEnd/>
            <a:tailEnd/>
          </a:ln>
        </p:spPr>
        <p:txBody>
          <a:bodyPr wrap="square">
            <a:spAutoFit/>
          </a:bodyPr>
          <a:lstStyle/>
          <a:p>
            <a:pPr eaLnBrk="0" hangingPunct="0">
              <a:spcBef>
                <a:spcPct val="50000"/>
              </a:spcBef>
            </a:pPr>
            <a:r>
              <a:rPr lang="en-GB" sz="2400" b="1" dirty="0">
                <a:solidFill>
                  <a:srgbClr val="DD8047">
                    <a:lumMod val="50000"/>
                  </a:srgbClr>
                </a:solidFill>
              </a:rPr>
              <a:t>description</a:t>
            </a:r>
          </a:p>
        </p:txBody>
      </p:sp>
      <p:sp>
        <p:nvSpPr>
          <p:cNvPr id="37908" name="Text Box 20"/>
          <p:cNvSpPr txBox="1">
            <a:spLocks noChangeArrowheads="1"/>
          </p:cNvSpPr>
          <p:nvPr/>
        </p:nvSpPr>
        <p:spPr bwMode="auto">
          <a:xfrm>
            <a:off x="7524750" y="4005263"/>
            <a:ext cx="1403350" cy="457200"/>
          </a:xfrm>
          <a:prstGeom prst="rect">
            <a:avLst/>
          </a:prstGeom>
          <a:noFill/>
          <a:ln w="9525">
            <a:noFill/>
            <a:miter lim="800000"/>
            <a:headEnd/>
            <a:tailEnd/>
          </a:ln>
        </p:spPr>
        <p:txBody>
          <a:bodyPr>
            <a:spAutoFit/>
          </a:bodyPr>
          <a:lstStyle/>
          <a:p>
            <a:pPr eaLnBrk="0" hangingPunct="0">
              <a:spcBef>
                <a:spcPct val="50000"/>
              </a:spcBef>
            </a:pPr>
            <a:r>
              <a:rPr lang="en-GB" sz="2400" b="1" dirty="0">
                <a:solidFill>
                  <a:srgbClr val="DD8047">
                    <a:lumMod val="50000"/>
                  </a:srgbClr>
                </a:solidFill>
              </a:rPr>
              <a:t>analysis</a:t>
            </a:r>
          </a:p>
        </p:txBody>
      </p:sp>
      <p:sp>
        <p:nvSpPr>
          <p:cNvPr id="37909" name="Text Box 21"/>
          <p:cNvSpPr txBox="1">
            <a:spLocks noChangeArrowheads="1"/>
          </p:cNvSpPr>
          <p:nvPr/>
        </p:nvSpPr>
        <p:spPr bwMode="auto">
          <a:xfrm>
            <a:off x="179388" y="4437063"/>
            <a:ext cx="1800324" cy="457200"/>
          </a:xfrm>
          <a:prstGeom prst="rect">
            <a:avLst/>
          </a:prstGeom>
          <a:noFill/>
          <a:ln w="9525">
            <a:noFill/>
            <a:miter lim="800000"/>
            <a:headEnd/>
            <a:tailEnd/>
          </a:ln>
        </p:spPr>
        <p:txBody>
          <a:bodyPr wrap="square">
            <a:spAutoFit/>
          </a:bodyPr>
          <a:lstStyle/>
          <a:p>
            <a:pPr eaLnBrk="0" hangingPunct="0">
              <a:spcBef>
                <a:spcPct val="50000"/>
              </a:spcBef>
            </a:pPr>
            <a:r>
              <a:rPr lang="en-GB" sz="2400" b="1" dirty="0">
                <a:solidFill>
                  <a:srgbClr val="DD8047">
                    <a:lumMod val="50000"/>
                  </a:srgbClr>
                </a:solidFill>
              </a:rPr>
              <a:t>evaluation</a:t>
            </a:r>
          </a:p>
        </p:txBody>
      </p:sp>
      <p:sp>
        <p:nvSpPr>
          <p:cNvPr id="37910" name="Text Box 22"/>
          <p:cNvSpPr txBox="1">
            <a:spLocks noChangeArrowheads="1"/>
          </p:cNvSpPr>
          <p:nvPr/>
        </p:nvSpPr>
        <p:spPr bwMode="auto">
          <a:xfrm>
            <a:off x="2123728" y="92075"/>
            <a:ext cx="4752527" cy="461665"/>
          </a:xfrm>
          <a:prstGeom prst="rect">
            <a:avLst/>
          </a:prstGeom>
          <a:noFill/>
          <a:ln w="9525">
            <a:noFill/>
            <a:miter lim="800000"/>
            <a:headEnd/>
            <a:tailEnd/>
          </a:ln>
        </p:spPr>
        <p:txBody>
          <a:bodyPr wrap="square">
            <a:spAutoFit/>
          </a:bodyPr>
          <a:lstStyle/>
          <a:p>
            <a:pPr eaLnBrk="0" hangingPunct="0">
              <a:spcBef>
                <a:spcPct val="50000"/>
              </a:spcBef>
            </a:pPr>
            <a:r>
              <a:rPr lang="en-GB" sz="2400" b="1" dirty="0">
                <a:solidFill>
                  <a:prstClr val="black"/>
                </a:solidFill>
              </a:rPr>
              <a:t>Question-Focussed Critical Thinking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fade">
                                      <p:cBhvr>
                                        <p:cTn id="7" dur="2000"/>
                                        <p:tgtEl>
                                          <p:spTgt spid="37890"/>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37910"/>
                                        </p:tgtEl>
                                        <p:attrNameLst>
                                          <p:attrName>style.visibility</p:attrName>
                                        </p:attrNameLst>
                                      </p:cBhvr>
                                      <p:to>
                                        <p:strVal val="visible"/>
                                      </p:to>
                                    </p:set>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3790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37903"/>
                                        </p:tgtEl>
                                        <p:attrNameLst>
                                          <p:attrName>style.visibility</p:attrName>
                                        </p:attrNameLst>
                                      </p:cBhvr>
                                      <p:to>
                                        <p:strVal val="visible"/>
                                      </p:to>
                                    </p:set>
                                    <p:animEffect transition="in" filter="wipe(right)">
                                      <p:cBhvr>
                                        <p:cTn id="18" dur="500"/>
                                        <p:tgtEl>
                                          <p:spTgt spid="37903"/>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7891"/>
                                        </p:tgtEl>
                                        <p:attrNameLst>
                                          <p:attrName>style.visibility</p:attrName>
                                        </p:attrNameLst>
                                      </p:cBhvr>
                                      <p:to>
                                        <p:strVal val="visible"/>
                                      </p:to>
                                    </p:set>
                                    <p:animEffect transition="in" filter="fade">
                                      <p:cBhvr>
                                        <p:cTn id="22" dur="2000"/>
                                        <p:tgtEl>
                                          <p:spTgt spid="37891"/>
                                        </p:tgtEl>
                                      </p:cBhvr>
                                    </p:animEffect>
                                  </p:childTnLst>
                                </p:cTn>
                              </p:par>
                            </p:childTnLst>
                          </p:cTn>
                        </p:par>
                        <p:par>
                          <p:cTn id="23" fill="hold">
                            <p:stCondLst>
                              <p:cond delay="2500"/>
                            </p:stCondLst>
                            <p:childTnLst>
                              <p:par>
                                <p:cTn id="24" presetID="10" presetClass="entr" presetSubtype="0" fill="hold" grpId="0" nodeType="afterEffect">
                                  <p:stCondLst>
                                    <p:cond delay="1000"/>
                                  </p:stCondLst>
                                  <p:childTnLst>
                                    <p:set>
                                      <p:cBhvr>
                                        <p:cTn id="25" dur="1" fill="hold">
                                          <p:stCondLst>
                                            <p:cond delay="0"/>
                                          </p:stCondLst>
                                        </p:cTn>
                                        <p:tgtEl>
                                          <p:spTgt spid="37892"/>
                                        </p:tgtEl>
                                        <p:attrNameLst>
                                          <p:attrName>style.visibility</p:attrName>
                                        </p:attrNameLst>
                                      </p:cBhvr>
                                      <p:to>
                                        <p:strVal val="visible"/>
                                      </p:to>
                                    </p:set>
                                    <p:animEffect transition="in" filter="fade">
                                      <p:cBhvr>
                                        <p:cTn id="26" dur="2000"/>
                                        <p:tgtEl>
                                          <p:spTgt spid="37892"/>
                                        </p:tgtEl>
                                      </p:cBhvr>
                                    </p:animEffect>
                                  </p:childTnLst>
                                </p:cTn>
                              </p:par>
                            </p:childTnLst>
                          </p:cTn>
                        </p:par>
                        <p:par>
                          <p:cTn id="27" fill="hold">
                            <p:stCondLst>
                              <p:cond delay="5500"/>
                            </p:stCondLst>
                            <p:childTnLst>
                              <p:par>
                                <p:cTn id="28" presetID="10" presetClass="entr" presetSubtype="0" fill="hold" grpId="0" nodeType="afterEffect">
                                  <p:stCondLst>
                                    <p:cond delay="2000"/>
                                  </p:stCondLst>
                                  <p:childTnLst>
                                    <p:set>
                                      <p:cBhvr>
                                        <p:cTn id="29" dur="1" fill="hold">
                                          <p:stCondLst>
                                            <p:cond delay="0"/>
                                          </p:stCondLst>
                                        </p:cTn>
                                        <p:tgtEl>
                                          <p:spTgt spid="37893"/>
                                        </p:tgtEl>
                                        <p:attrNameLst>
                                          <p:attrName>style.visibility</p:attrName>
                                        </p:attrNameLst>
                                      </p:cBhvr>
                                      <p:to>
                                        <p:strVal val="visible"/>
                                      </p:to>
                                    </p:set>
                                    <p:animEffect transition="in" filter="fade">
                                      <p:cBhvr>
                                        <p:cTn id="30" dur="2000"/>
                                        <p:tgtEl>
                                          <p:spTgt spid="37893"/>
                                        </p:tgtEl>
                                      </p:cBhvr>
                                    </p:animEffect>
                                  </p:childTnLst>
                                </p:cTn>
                              </p:par>
                            </p:childTnLst>
                          </p:cTn>
                        </p:par>
                        <p:par>
                          <p:cTn id="31" fill="hold">
                            <p:stCondLst>
                              <p:cond delay="9500"/>
                            </p:stCondLst>
                            <p:childTnLst>
                              <p:par>
                                <p:cTn id="32" presetID="10" presetClass="entr" presetSubtype="0" fill="hold" grpId="0" nodeType="afterEffect">
                                  <p:stCondLst>
                                    <p:cond delay="2000"/>
                                  </p:stCondLst>
                                  <p:childTnLst>
                                    <p:set>
                                      <p:cBhvr>
                                        <p:cTn id="33" dur="1" fill="hold">
                                          <p:stCondLst>
                                            <p:cond delay="0"/>
                                          </p:stCondLst>
                                        </p:cTn>
                                        <p:tgtEl>
                                          <p:spTgt spid="37894"/>
                                        </p:tgtEl>
                                        <p:attrNameLst>
                                          <p:attrName>style.visibility</p:attrName>
                                        </p:attrNameLst>
                                      </p:cBhvr>
                                      <p:to>
                                        <p:strVal val="visible"/>
                                      </p:to>
                                    </p:set>
                                    <p:animEffect transition="in" filter="fade">
                                      <p:cBhvr>
                                        <p:cTn id="34" dur="2000"/>
                                        <p:tgtEl>
                                          <p:spTgt spid="37894"/>
                                        </p:tgtEl>
                                      </p:cBhvr>
                                    </p:animEffect>
                                  </p:childTnLst>
                                </p:cTn>
                              </p:par>
                            </p:childTnLst>
                          </p:cTn>
                        </p:par>
                        <p:par>
                          <p:cTn id="35" fill="hold">
                            <p:stCondLst>
                              <p:cond delay="13500"/>
                            </p:stCondLst>
                            <p:childTnLst>
                              <p:par>
                                <p:cTn id="36" presetID="22" presetClass="entr" presetSubtype="4" fill="hold" grpId="0" nodeType="afterEffect">
                                  <p:stCondLst>
                                    <p:cond delay="0"/>
                                  </p:stCondLst>
                                  <p:childTnLst>
                                    <p:set>
                                      <p:cBhvr>
                                        <p:cTn id="37" dur="1" fill="hold">
                                          <p:stCondLst>
                                            <p:cond delay="0"/>
                                          </p:stCondLst>
                                        </p:cTn>
                                        <p:tgtEl>
                                          <p:spTgt spid="37904"/>
                                        </p:tgtEl>
                                        <p:attrNameLst>
                                          <p:attrName>style.visibility</p:attrName>
                                        </p:attrNameLst>
                                      </p:cBhvr>
                                      <p:to>
                                        <p:strVal val="visible"/>
                                      </p:to>
                                    </p:set>
                                    <p:animEffect transition="in" filter="wipe(down)">
                                      <p:cBhvr>
                                        <p:cTn id="38" dur="500"/>
                                        <p:tgtEl>
                                          <p:spTgt spid="3790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7895"/>
                                        </p:tgtEl>
                                        <p:attrNameLst>
                                          <p:attrName>style.visibility</p:attrName>
                                        </p:attrNameLst>
                                      </p:cBhvr>
                                      <p:to>
                                        <p:strVal val="visible"/>
                                      </p:to>
                                    </p:set>
                                    <p:animEffect transition="in" filter="fade">
                                      <p:cBhvr>
                                        <p:cTn id="43" dur="2000"/>
                                        <p:tgtEl>
                                          <p:spTgt spid="3789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7896"/>
                                        </p:tgtEl>
                                        <p:attrNameLst>
                                          <p:attrName>style.visibility</p:attrName>
                                        </p:attrNameLst>
                                      </p:cBhvr>
                                      <p:to>
                                        <p:strVal val="visible"/>
                                      </p:to>
                                    </p:set>
                                    <p:animEffect transition="in" filter="fade">
                                      <p:cBhvr>
                                        <p:cTn id="48" dur="2000"/>
                                        <p:tgtEl>
                                          <p:spTgt spid="3789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7897"/>
                                        </p:tgtEl>
                                        <p:attrNameLst>
                                          <p:attrName>style.visibility</p:attrName>
                                        </p:attrNameLst>
                                      </p:cBhvr>
                                      <p:to>
                                        <p:strVal val="visible"/>
                                      </p:to>
                                    </p:set>
                                    <p:animEffect transition="in" filter="fade">
                                      <p:cBhvr>
                                        <p:cTn id="53" dur="2000"/>
                                        <p:tgtEl>
                                          <p:spTgt spid="37897"/>
                                        </p:tgtEl>
                                      </p:cBhvr>
                                    </p:animEffect>
                                  </p:childTnLst>
                                </p:cTn>
                              </p:par>
                            </p:childTnLst>
                          </p:cTn>
                        </p:par>
                        <p:par>
                          <p:cTn id="54" fill="hold">
                            <p:stCondLst>
                              <p:cond delay="2000"/>
                            </p:stCondLst>
                            <p:childTnLst>
                              <p:par>
                                <p:cTn id="55" presetID="22" presetClass="entr" presetSubtype="1" fill="hold" grpId="0" nodeType="afterEffect">
                                  <p:stCondLst>
                                    <p:cond delay="0"/>
                                  </p:stCondLst>
                                  <p:childTnLst>
                                    <p:set>
                                      <p:cBhvr>
                                        <p:cTn id="56" dur="1" fill="hold">
                                          <p:stCondLst>
                                            <p:cond delay="0"/>
                                          </p:stCondLst>
                                        </p:cTn>
                                        <p:tgtEl>
                                          <p:spTgt spid="37905"/>
                                        </p:tgtEl>
                                        <p:attrNameLst>
                                          <p:attrName>style.visibility</p:attrName>
                                        </p:attrNameLst>
                                      </p:cBhvr>
                                      <p:to>
                                        <p:strVal val="visible"/>
                                      </p:to>
                                    </p:set>
                                    <p:animEffect transition="in" filter="wipe(up)">
                                      <p:cBhvr>
                                        <p:cTn id="57" dur="500"/>
                                        <p:tgtEl>
                                          <p:spTgt spid="3790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7898"/>
                                        </p:tgtEl>
                                        <p:attrNameLst>
                                          <p:attrName>style.visibility</p:attrName>
                                        </p:attrNameLst>
                                      </p:cBhvr>
                                      <p:to>
                                        <p:strVal val="visible"/>
                                      </p:to>
                                    </p:set>
                                    <p:animEffect transition="in" filter="fade">
                                      <p:cBhvr>
                                        <p:cTn id="62" dur="2000"/>
                                        <p:tgtEl>
                                          <p:spTgt spid="37898"/>
                                        </p:tgtEl>
                                      </p:cBhvr>
                                    </p:animEffect>
                                  </p:childTnLst>
                                </p:cTn>
                              </p:par>
                            </p:childTnLst>
                          </p:cTn>
                        </p:par>
                        <p:par>
                          <p:cTn id="63" fill="hold">
                            <p:stCondLst>
                              <p:cond delay="2000"/>
                            </p:stCondLst>
                            <p:childTnLst>
                              <p:par>
                                <p:cTn id="64" presetID="10" presetClass="entr" presetSubtype="0" fill="hold" grpId="0" nodeType="afterEffect">
                                  <p:stCondLst>
                                    <p:cond delay="2000"/>
                                  </p:stCondLst>
                                  <p:childTnLst>
                                    <p:set>
                                      <p:cBhvr>
                                        <p:cTn id="65" dur="1" fill="hold">
                                          <p:stCondLst>
                                            <p:cond delay="0"/>
                                          </p:stCondLst>
                                        </p:cTn>
                                        <p:tgtEl>
                                          <p:spTgt spid="37899"/>
                                        </p:tgtEl>
                                        <p:attrNameLst>
                                          <p:attrName>style.visibility</p:attrName>
                                        </p:attrNameLst>
                                      </p:cBhvr>
                                      <p:to>
                                        <p:strVal val="visible"/>
                                      </p:to>
                                    </p:set>
                                    <p:animEffect transition="in" filter="fade">
                                      <p:cBhvr>
                                        <p:cTn id="66" dur="2000"/>
                                        <p:tgtEl>
                                          <p:spTgt spid="3789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37900"/>
                                        </p:tgtEl>
                                        <p:attrNameLst>
                                          <p:attrName>style.visibility</p:attrName>
                                        </p:attrNameLst>
                                      </p:cBhvr>
                                      <p:to>
                                        <p:strVal val="visible"/>
                                      </p:to>
                                    </p:set>
                                    <p:animEffect transition="in" filter="wipe(left)">
                                      <p:cBhvr>
                                        <p:cTn id="71" dur="2000"/>
                                        <p:tgtEl>
                                          <p:spTgt spid="37900"/>
                                        </p:tgtEl>
                                      </p:cBhvr>
                                    </p:animEffect>
                                  </p:childTnLst>
                                </p:cTn>
                              </p:par>
                            </p:childTnLst>
                          </p:cTn>
                        </p:par>
                        <p:par>
                          <p:cTn id="72" fill="hold">
                            <p:stCondLst>
                              <p:cond delay="2000"/>
                            </p:stCondLst>
                            <p:childTnLst>
                              <p:par>
                                <p:cTn id="73" presetID="10" presetClass="entr" presetSubtype="0" fill="hold" grpId="0" nodeType="afterEffect">
                                  <p:stCondLst>
                                    <p:cond delay="0"/>
                                  </p:stCondLst>
                                  <p:childTnLst>
                                    <p:set>
                                      <p:cBhvr>
                                        <p:cTn id="74" dur="1" fill="hold">
                                          <p:stCondLst>
                                            <p:cond delay="0"/>
                                          </p:stCondLst>
                                        </p:cTn>
                                        <p:tgtEl>
                                          <p:spTgt spid="37907"/>
                                        </p:tgtEl>
                                        <p:attrNameLst>
                                          <p:attrName>style.visibility</p:attrName>
                                        </p:attrNameLst>
                                      </p:cBhvr>
                                      <p:to>
                                        <p:strVal val="visible"/>
                                      </p:to>
                                    </p:set>
                                    <p:animEffect transition="in" filter="fade">
                                      <p:cBhvr>
                                        <p:cTn id="75" dur="2000"/>
                                        <p:tgtEl>
                                          <p:spTgt spid="37907"/>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37901"/>
                                        </p:tgtEl>
                                        <p:attrNameLst>
                                          <p:attrName>style.visibility</p:attrName>
                                        </p:attrNameLst>
                                      </p:cBhvr>
                                      <p:to>
                                        <p:strVal val="visible"/>
                                      </p:to>
                                    </p:set>
                                    <p:animEffect transition="in" filter="wipe(up)">
                                      <p:cBhvr>
                                        <p:cTn id="80" dur="2000"/>
                                        <p:tgtEl>
                                          <p:spTgt spid="37901"/>
                                        </p:tgtEl>
                                      </p:cBhvr>
                                    </p:animEffect>
                                  </p:childTnLst>
                                </p:cTn>
                              </p:par>
                            </p:childTnLst>
                          </p:cTn>
                        </p:par>
                        <p:par>
                          <p:cTn id="81" fill="hold">
                            <p:stCondLst>
                              <p:cond delay="2000"/>
                            </p:stCondLst>
                            <p:childTnLst>
                              <p:par>
                                <p:cTn id="82" presetID="10" presetClass="entr" presetSubtype="0" fill="hold" grpId="0" nodeType="afterEffect">
                                  <p:stCondLst>
                                    <p:cond delay="0"/>
                                  </p:stCondLst>
                                  <p:childTnLst>
                                    <p:set>
                                      <p:cBhvr>
                                        <p:cTn id="83" dur="1" fill="hold">
                                          <p:stCondLst>
                                            <p:cond delay="0"/>
                                          </p:stCondLst>
                                        </p:cTn>
                                        <p:tgtEl>
                                          <p:spTgt spid="37908"/>
                                        </p:tgtEl>
                                        <p:attrNameLst>
                                          <p:attrName>style.visibility</p:attrName>
                                        </p:attrNameLst>
                                      </p:cBhvr>
                                      <p:to>
                                        <p:strVal val="visible"/>
                                      </p:to>
                                    </p:set>
                                    <p:animEffect transition="in" filter="fade">
                                      <p:cBhvr>
                                        <p:cTn id="84" dur="2000"/>
                                        <p:tgtEl>
                                          <p:spTgt spid="37908"/>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grpId="0" nodeType="clickEffect">
                                  <p:stCondLst>
                                    <p:cond delay="0"/>
                                  </p:stCondLst>
                                  <p:childTnLst>
                                    <p:set>
                                      <p:cBhvr>
                                        <p:cTn id="88" dur="1" fill="hold">
                                          <p:stCondLst>
                                            <p:cond delay="0"/>
                                          </p:stCondLst>
                                        </p:cTn>
                                        <p:tgtEl>
                                          <p:spTgt spid="37902"/>
                                        </p:tgtEl>
                                        <p:attrNameLst>
                                          <p:attrName>style.visibility</p:attrName>
                                        </p:attrNameLst>
                                      </p:cBhvr>
                                      <p:to>
                                        <p:strVal val="visible"/>
                                      </p:to>
                                    </p:set>
                                    <p:animEffect transition="in" filter="wipe(down)">
                                      <p:cBhvr>
                                        <p:cTn id="89" dur="2000"/>
                                        <p:tgtEl>
                                          <p:spTgt spid="37902"/>
                                        </p:tgtEl>
                                      </p:cBhvr>
                                    </p:animEffect>
                                  </p:childTnLst>
                                </p:cTn>
                              </p:par>
                            </p:childTnLst>
                          </p:cTn>
                        </p:par>
                        <p:par>
                          <p:cTn id="90" fill="hold">
                            <p:stCondLst>
                              <p:cond delay="2000"/>
                            </p:stCondLst>
                            <p:childTnLst>
                              <p:par>
                                <p:cTn id="91" presetID="10" presetClass="entr" presetSubtype="0" fill="hold" grpId="0" nodeType="afterEffect">
                                  <p:stCondLst>
                                    <p:cond delay="0"/>
                                  </p:stCondLst>
                                  <p:childTnLst>
                                    <p:set>
                                      <p:cBhvr>
                                        <p:cTn id="92" dur="1" fill="hold">
                                          <p:stCondLst>
                                            <p:cond delay="0"/>
                                          </p:stCondLst>
                                        </p:cTn>
                                        <p:tgtEl>
                                          <p:spTgt spid="37909"/>
                                        </p:tgtEl>
                                        <p:attrNameLst>
                                          <p:attrName>style.visibility</p:attrName>
                                        </p:attrNameLst>
                                      </p:cBhvr>
                                      <p:to>
                                        <p:strVal val="visible"/>
                                      </p:to>
                                    </p:set>
                                    <p:animEffect transition="in" filter="fade">
                                      <p:cBhvr>
                                        <p:cTn id="93" dur="2000"/>
                                        <p:tgtEl>
                                          <p:spTgt spid="37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P spid="37891" grpId="0"/>
      <p:bldP spid="37892" grpId="0"/>
      <p:bldP spid="37893" grpId="0"/>
      <p:bldP spid="37894" grpId="0"/>
      <p:bldP spid="37895" grpId="0"/>
      <p:bldP spid="37896" grpId="0"/>
      <p:bldP spid="37897" grpId="0"/>
      <p:bldP spid="37898" grpId="0"/>
      <p:bldP spid="37899" grpId="0"/>
      <p:bldP spid="37900" grpId="0" animBg="1"/>
      <p:bldP spid="37901" grpId="0" animBg="1"/>
      <p:bldP spid="37902" grpId="0" animBg="1"/>
      <p:bldP spid="37903" grpId="0" animBg="1"/>
      <p:bldP spid="37904" grpId="0" animBg="1"/>
      <p:bldP spid="37905" grpId="0" animBg="1"/>
      <p:bldP spid="37906" grpId="0"/>
      <p:bldP spid="37907" grpId="0"/>
      <p:bldP spid="37908" grpId="0"/>
      <p:bldP spid="37909" grpId="0"/>
      <p:bldP spid="379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51520" y="260648"/>
            <a:ext cx="8712968" cy="830997"/>
          </a:xfrm>
          <a:prstGeom prst="rect">
            <a:avLst/>
          </a:prstGeom>
          <a:noFill/>
          <a:ln w="9525">
            <a:noFill/>
            <a:miter lim="800000"/>
            <a:headEnd/>
            <a:tailEnd/>
          </a:ln>
        </p:spPr>
        <p:txBody>
          <a:bodyPr wrap="square">
            <a:spAutoFit/>
          </a:bodyPr>
          <a:lstStyle/>
          <a:p>
            <a:r>
              <a:rPr lang="en-GB" sz="2400" dirty="0">
                <a:solidFill>
                  <a:prstClr val="black"/>
                </a:solidFill>
              </a:rPr>
              <a:t>The ‘metafunctions’ required in academic work and essential to critical thinking. Increasing levels of complexity and criticality:</a:t>
            </a:r>
          </a:p>
        </p:txBody>
      </p:sp>
      <p:grpSp>
        <p:nvGrpSpPr>
          <p:cNvPr id="2" name="Group 3"/>
          <p:cNvGrpSpPr>
            <a:grpSpLocks/>
          </p:cNvGrpSpPr>
          <p:nvPr/>
        </p:nvGrpSpPr>
        <p:grpSpPr bwMode="auto">
          <a:xfrm>
            <a:off x="1951038" y="2420938"/>
            <a:ext cx="5240337" cy="3870325"/>
            <a:chOff x="566" y="527"/>
            <a:chExt cx="4673" cy="3447"/>
          </a:xfrm>
        </p:grpSpPr>
        <p:sp>
          <p:nvSpPr>
            <p:cNvPr id="10246" name="AutoShape 4"/>
            <p:cNvSpPr>
              <a:spLocks noChangeArrowheads="1"/>
            </p:cNvSpPr>
            <p:nvPr/>
          </p:nvSpPr>
          <p:spPr bwMode="auto">
            <a:xfrm>
              <a:off x="566" y="2523"/>
              <a:ext cx="4673" cy="1451"/>
            </a:xfrm>
            <a:prstGeom prst="roundRect">
              <a:avLst>
                <a:gd name="adj" fmla="val 16667"/>
              </a:avLst>
            </a:prstGeom>
            <a:solidFill>
              <a:srgbClr val="FFFF99"/>
            </a:solidFill>
            <a:ln w="9525">
              <a:solidFill>
                <a:schemeClr val="tx1"/>
              </a:solidFill>
              <a:round/>
              <a:headEnd/>
              <a:tailEnd/>
            </a:ln>
          </p:spPr>
          <p:txBody>
            <a:bodyPr wrap="none" lIns="64639" tIns="32319" rIns="64639" bIns="32319" anchor="ctr"/>
            <a:lstStyle/>
            <a:p>
              <a:pPr algn="ctr" defTabSz="646113"/>
              <a:endParaRPr lang="en-GB" sz="2300">
                <a:solidFill>
                  <a:prstClr val="black"/>
                </a:solidFill>
              </a:endParaRPr>
            </a:p>
            <a:p>
              <a:pPr algn="ctr" defTabSz="646113"/>
              <a:r>
                <a:rPr lang="en-GB" sz="2800">
                  <a:solidFill>
                    <a:prstClr val="black"/>
                  </a:solidFill>
                </a:rPr>
                <a:t>Description</a:t>
              </a:r>
            </a:p>
          </p:txBody>
        </p:sp>
        <p:sp>
          <p:nvSpPr>
            <p:cNvPr id="10247" name="AutoShape 5"/>
            <p:cNvSpPr>
              <a:spLocks noChangeArrowheads="1"/>
            </p:cNvSpPr>
            <p:nvPr/>
          </p:nvSpPr>
          <p:spPr bwMode="auto">
            <a:xfrm>
              <a:off x="747" y="1480"/>
              <a:ext cx="4309" cy="1361"/>
            </a:xfrm>
            <a:prstGeom prst="roundRect">
              <a:avLst>
                <a:gd name="adj" fmla="val 16667"/>
              </a:avLst>
            </a:prstGeom>
            <a:solidFill>
              <a:srgbClr val="CCECFF"/>
            </a:solidFill>
            <a:ln w="9525">
              <a:solidFill>
                <a:schemeClr val="tx1"/>
              </a:solidFill>
              <a:round/>
              <a:headEnd/>
              <a:tailEnd/>
            </a:ln>
          </p:spPr>
          <p:txBody>
            <a:bodyPr wrap="none" lIns="64639" tIns="32319" rIns="64639" bIns="32319" anchor="ctr"/>
            <a:lstStyle/>
            <a:p>
              <a:pPr algn="ctr" defTabSz="646113"/>
              <a:r>
                <a:rPr lang="en-GB" sz="2800">
                  <a:solidFill>
                    <a:prstClr val="black"/>
                  </a:solidFill>
                </a:rPr>
                <a:t>Analysis</a:t>
              </a:r>
            </a:p>
          </p:txBody>
        </p:sp>
        <p:sp>
          <p:nvSpPr>
            <p:cNvPr id="10248" name="AutoShape 6"/>
            <p:cNvSpPr>
              <a:spLocks noChangeArrowheads="1"/>
            </p:cNvSpPr>
            <p:nvPr/>
          </p:nvSpPr>
          <p:spPr bwMode="auto">
            <a:xfrm>
              <a:off x="1020" y="527"/>
              <a:ext cx="3765" cy="1270"/>
            </a:xfrm>
            <a:prstGeom prst="roundRect">
              <a:avLst>
                <a:gd name="adj" fmla="val 16667"/>
              </a:avLst>
            </a:prstGeom>
            <a:solidFill>
              <a:srgbClr val="66CCFF"/>
            </a:solidFill>
            <a:ln w="9525">
              <a:solidFill>
                <a:schemeClr val="tx1"/>
              </a:solidFill>
              <a:round/>
              <a:headEnd/>
              <a:tailEnd/>
            </a:ln>
          </p:spPr>
          <p:txBody>
            <a:bodyPr wrap="none" lIns="64639" tIns="32319" rIns="64639" bIns="32319" anchor="ctr"/>
            <a:lstStyle/>
            <a:p>
              <a:pPr algn="ctr" defTabSz="646113"/>
              <a:r>
                <a:rPr lang="en-GB" sz="2800">
                  <a:solidFill>
                    <a:prstClr val="black"/>
                  </a:solidFill>
                </a:rPr>
                <a:t>Evaluation</a:t>
              </a:r>
            </a:p>
          </p:txBody>
        </p:sp>
      </p:grpSp>
      <p:sp>
        <p:nvSpPr>
          <p:cNvPr id="10244" name="AutoShape 7"/>
          <p:cNvSpPr>
            <a:spLocks noChangeArrowheads="1"/>
          </p:cNvSpPr>
          <p:nvPr/>
        </p:nvSpPr>
        <p:spPr bwMode="auto">
          <a:xfrm rot="-5400000">
            <a:off x="79375" y="4495800"/>
            <a:ext cx="2014538" cy="306388"/>
          </a:xfrm>
          <a:prstGeom prst="rightArrow">
            <a:avLst>
              <a:gd name="adj1" fmla="val 50000"/>
              <a:gd name="adj2" fmla="val 164378"/>
            </a:avLst>
          </a:prstGeom>
          <a:solidFill>
            <a:srgbClr val="000080"/>
          </a:solidFill>
          <a:ln w="9525">
            <a:solidFill>
              <a:schemeClr val="tx1"/>
            </a:solidFill>
            <a:miter lim="800000"/>
            <a:headEnd/>
            <a:tailEnd/>
          </a:ln>
        </p:spPr>
        <p:txBody>
          <a:bodyPr wrap="none" anchor="ctr"/>
          <a:lstStyle/>
          <a:p>
            <a:endParaRPr lang="en-US">
              <a:solidFill>
                <a:prstClr val="black"/>
              </a:solidFill>
            </a:endParaRPr>
          </a:p>
        </p:txBody>
      </p:sp>
      <p:sp>
        <p:nvSpPr>
          <p:cNvPr id="10245" name="AutoShape 8"/>
          <p:cNvSpPr>
            <a:spLocks noChangeArrowheads="1"/>
          </p:cNvSpPr>
          <p:nvPr/>
        </p:nvSpPr>
        <p:spPr bwMode="auto">
          <a:xfrm rot="-5400000">
            <a:off x="7046913" y="4495800"/>
            <a:ext cx="2014538" cy="306387"/>
          </a:xfrm>
          <a:prstGeom prst="rightArrow">
            <a:avLst>
              <a:gd name="adj1" fmla="val 50000"/>
              <a:gd name="adj2" fmla="val 164379"/>
            </a:avLst>
          </a:prstGeom>
          <a:solidFill>
            <a:srgbClr val="000080"/>
          </a:solidFill>
          <a:ln w="9525">
            <a:solidFill>
              <a:schemeClr val="tx1"/>
            </a:solidFill>
            <a:miter lim="800000"/>
            <a:headEnd/>
            <a:tailEnd/>
          </a:ln>
        </p:spPr>
        <p:txBody>
          <a:bodyPr wrap="none" anchor="ctr"/>
          <a:lstStyle/>
          <a:p>
            <a:endParaRPr lang="en-US">
              <a:solidFill>
                <a:prstClr val="black"/>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647700" y="332656"/>
            <a:ext cx="7848600" cy="830997"/>
          </a:xfrm>
          <a:prstGeom prst="rect">
            <a:avLst/>
          </a:prstGeom>
          <a:noFill/>
          <a:ln w="9525">
            <a:noFill/>
            <a:miter lim="800000"/>
            <a:headEnd/>
            <a:tailEnd/>
          </a:ln>
        </p:spPr>
        <p:txBody>
          <a:bodyPr wrap="square">
            <a:spAutoFit/>
          </a:bodyPr>
          <a:lstStyle/>
          <a:p>
            <a:r>
              <a:rPr lang="en-GB" sz="2400" dirty="0">
                <a:solidFill>
                  <a:prstClr val="black"/>
                </a:solidFill>
              </a:rPr>
              <a:t>Discussions with academics identified the following examples of functions within the three ‘meta’ levels. </a:t>
            </a:r>
          </a:p>
        </p:txBody>
      </p:sp>
      <p:sp>
        <p:nvSpPr>
          <p:cNvPr id="11267" name="AutoShape 3"/>
          <p:cNvSpPr>
            <a:spLocks noChangeArrowheads="1"/>
          </p:cNvSpPr>
          <p:nvPr/>
        </p:nvSpPr>
        <p:spPr bwMode="auto">
          <a:xfrm>
            <a:off x="1006475" y="4724400"/>
            <a:ext cx="7129463" cy="1916113"/>
          </a:xfrm>
          <a:prstGeom prst="roundRect">
            <a:avLst>
              <a:gd name="adj" fmla="val 16667"/>
            </a:avLst>
          </a:prstGeom>
          <a:solidFill>
            <a:srgbClr val="FFFF99"/>
          </a:solidFill>
          <a:ln w="9525">
            <a:solidFill>
              <a:schemeClr val="tx1"/>
            </a:solidFill>
            <a:round/>
            <a:headEnd/>
            <a:tailEnd/>
          </a:ln>
        </p:spPr>
        <p:txBody>
          <a:bodyPr wrap="none" lIns="64639" tIns="32319" rIns="64639" bIns="32319" anchor="ctr"/>
          <a:lstStyle/>
          <a:p>
            <a:pPr algn="ctr" defTabSz="646113">
              <a:spcBef>
                <a:spcPct val="50000"/>
              </a:spcBef>
            </a:pPr>
            <a:r>
              <a:rPr lang="en-GB">
                <a:solidFill>
                  <a:prstClr val="black"/>
                </a:solidFill>
              </a:rPr>
              <a:t>                                                                                        </a:t>
            </a:r>
          </a:p>
          <a:p>
            <a:pPr algn="ctr" defTabSz="646113">
              <a:spcBef>
                <a:spcPct val="50000"/>
              </a:spcBef>
            </a:pPr>
            <a:r>
              <a:rPr lang="en-GB">
                <a:solidFill>
                  <a:prstClr val="black"/>
                </a:solidFill>
              </a:rPr>
              <a:t>    </a:t>
            </a:r>
          </a:p>
          <a:p>
            <a:pPr algn="ctr" defTabSz="646113">
              <a:spcBef>
                <a:spcPct val="50000"/>
              </a:spcBef>
            </a:pPr>
            <a:r>
              <a:rPr lang="en-GB">
                <a:solidFill>
                  <a:prstClr val="black"/>
                </a:solidFill>
              </a:rPr>
              <a:t> </a:t>
            </a:r>
          </a:p>
          <a:p>
            <a:pPr algn="ctr" defTabSz="646113"/>
            <a:r>
              <a:rPr lang="en-GB" sz="2400">
                <a:solidFill>
                  <a:prstClr val="black"/>
                </a:solidFill>
              </a:rPr>
              <a:t>Introduce   Report   Describe   Narrate</a:t>
            </a:r>
          </a:p>
          <a:p>
            <a:pPr algn="ctr" defTabSz="646113"/>
            <a:r>
              <a:rPr lang="en-GB" sz="2400">
                <a:solidFill>
                  <a:prstClr val="black"/>
                </a:solidFill>
              </a:rPr>
              <a:t>      Contextualise   Outline   Categorise   </a:t>
            </a:r>
          </a:p>
          <a:p>
            <a:pPr algn="ctr" defTabSz="646113"/>
            <a:r>
              <a:rPr lang="en-GB" sz="2400">
                <a:solidFill>
                  <a:prstClr val="black"/>
                </a:solidFill>
              </a:rPr>
              <a:t>Summarise   Define   Signpost </a:t>
            </a:r>
          </a:p>
          <a:p>
            <a:pPr algn="ctr" defTabSz="646113">
              <a:spcBef>
                <a:spcPct val="50000"/>
              </a:spcBef>
            </a:pPr>
            <a:endParaRPr lang="en-GB" sz="2400">
              <a:solidFill>
                <a:prstClr val="black"/>
              </a:solidFill>
            </a:endParaRPr>
          </a:p>
        </p:txBody>
      </p:sp>
      <p:sp>
        <p:nvSpPr>
          <p:cNvPr id="11268" name="AutoShape 4"/>
          <p:cNvSpPr>
            <a:spLocks noChangeArrowheads="1"/>
          </p:cNvSpPr>
          <p:nvPr/>
        </p:nvSpPr>
        <p:spPr bwMode="auto">
          <a:xfrm>
            <a:off x="1403350" y="3573463"/>
            <a:ext cx="6337300" cy="1655762"/>
          </a:xfrm>
          <a:prstGeom prst="roundRect">
            <a:avLst>
              <a:gd name="adj" fmla="val 16667"/>
            </a:avLst>
          </a:prstGeom>
          <a:solidFill>
            <a:srgbClr val="CCECFF"/>
          </a:solidFill>
          <a:ln w="9525">
            <a:solidFill>
              <a:schemeClr val="tx1"/>
            </a:solidFill>
            <a:round/>
            <a:headEnd/>
            <a:tailEnd/>
          </a:ln>
        </p:spPr>
        <p:txBody>
          <a:bodyPr wrap="none" lIns="64639" tIns="32319" rIns="64639" bIns="32319" anchor="ctr"/>
          <a:lstStyle/>
          <a:p>
            <a:pPr algn="ctr" defTabSz="646113"/>
            <a:r>
              <a:rPr lang="en-GB" sz="2400">
                <a:solidFill>
                  <a:prstClr val="black"/>
                </a:solidFill>
              </a:rPr>
              <a:t>Triangulate   Generalise   Illustrate </a:t>
            </a:r>
          </a:p>
          <a:p>
            <a:pPr algn="ctr" defTabSz="646113"/>
            <a:r>
              <a:rPr lang="en-GB" sz="2400">
                <a:solidFill>
                  <a:prstClr val="black"/>
                </a:solidFill>
              </a:rPr>
              <a:t> Argue   Explain   Evidence   Analyse</a:t>
            </a:r>
          </a:p>
          <a:p>
            <a:pPr algn="ctr" defTabSz="646113"/>
            <a:r>
              <a:rPr lang="en-GB" sz="2400">
                <a:solidFill>
                  <a:prstClr val="black"/>
                </a:solidFill>
              </a:rPr>
              <a:t>Support   Compare   Contrast   Link</a:t>
            </a:r>
          </a:p>
        </p:txBody>
      </p:sp>
      <p:sp>
        <p:nvSpPr>
          <p:cNvPr id="11269" name="AutoShape 5"/>
          <p:cNvSpPr>
            <a:spLocks noChangeArrowheads="1"/>
          </p:cNvSpPr>
          <p:nvPr/>
        </p:nvSpPr>
        <p:spPr bwMode="auto">
          <a:xfrm>
            <a:off x="1655763" y="2060575"/>
            <a:ext cx="5832475" cy="1728788"/>
          </a:xfrm>
          <a:prstGeom prst="roundRect">
            <a:avLst>
              <a:gd name="adj" fmla="val 16667"/>
            </a:avLst>
          </a:prstGeom>
          <a:solidFill>
            <a:srgbClr val="66CCFF"/>
          </a:solidFill>
          <a:ln w="9525">
            <a:solidFill>
              <a:schemeClr val="tx1"/>
            </a:solidFill>
            <a:round/>
            <a:headEnd/>
            <a:tailEnd/>
          </a:ln>
        </p:spPr>
        <p:txBody>
          <a:bodyPr wrap="none" lIns="64639" tIns="32319" rIns="64639" bIns="32319" anchor="ctr"/>
          <a:lstStyle/>
          <a:p>
            <a:pPr algn="ctr" defTabSz="646113"/>
            <a:r>
              <a:rPr lang="en-GB" sz="2400" dirty="0">
                <a:solidFill>
                  <a:prstClr val="black"/>
                </a:solidFill>
              </a:rPr>
              <a:t>  Conclude   Critique  Reflect on   Evaluate   </a:t>
            </a:r>
          </a:p>
          <a:p>
            <a:pPr algn="ctr" defTabSz="646113"/>
            <a:r>
              <a:rPr lang="en-GB" sz="2400" dirty="0">
                <a:solidFill>
                  <a:prstClr val="black"/>
                </a:solidFill>
              </a:rPr>
              <a:t>Interpret   Refute   Problematise </a:t>
            </a:r>
          </a:p>
          <a:p>
            <a:pPr algn="ctr" defTabSz="646113"/>
            <a:r>
              <a:rPr lang="en-GB" sz="2400" dirty="0">
                <a:solidFill>
                  <a:prstClr val="black"/>
                </a:solidFill>
              </a:rPr>
              <a:t>Synthesise   Discuss   Question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WrAssE</a:t>
            </a:r>
          </a:p>
        </p:txBody>
      </p:sp>
      <p:sp>
        <p:nvSpPr>
          <p:cNvPr id="3" name="Content Placeholder 2"/>
          <p:cNvSpPr>
            <a:spLocks noGrp="1"/>
          </p:cNvSpPr>
          <p:nvPr>
            <p:ph sz="quarter" idx="1"/>
          </p:nvPr>
        </p:nvSpPr>
        <p:spPr>
          <a:xfrm>
            <a:off x="179512" y="1600200"/>
            <a:ext cx="8964488" cy="4495800"/>
          </a:xfrm>
        </p:spPr>
        <p:txBody>
          <a:bodyPr/>
          <a:lstStyle/>
          <a:p>
            <a:r>
              <a:rPr lang="en-GB" dirty="0"/>
              <a:t>Writing for Assignments E-library</a:t>
            </a:r>
          </a:p>
          <a:p>
            <a:endParaRPr lang="en-GB" dirty="0"/>
          </a:p>
          <a:p>
            <a:r>
              <a:rPr lang="en-GB" dirty="0" err="1">
                <a:hlinkClick r:id="rId2"/>
              </a:rPr>
              <a:t>www.learningdevelopment.plymouth.ac.uk</a:t>
            </a:r>
            <a:r>
              <a:rPr lang="en-GB" dirty="0">
                <a:hlinkClick r:id="rId2"/>
              </a:rPr>
              <a:t>/wrasse</a:t>
            </a:r>
            <a:endParaRPr lang="en-GB" dirty="0"/>
          </a:p>
          <a:p>
            <a:endParaRPr lang="en-GB" dirty="0"/>
          </a:p>
          <a:p>
            <a:r>
              <a:rPr lang="en-GB" dirty="0"/>
              <a:t>Contributions and comments welcome!!</a:t>
            </a:r>
          </a:p>
          <a:p>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Thought and language </a:t>
            </a:r>
          </a:p>
        </p:txBody>
      </p:sp>
      <p:sp>
        <p:nvSpPr>
          <p:cNvPr id="3" name="Content Placeholder 2"/>
          <p:cNvSpPr>
            <a:spLocks noGrp="1"/>
          </p:cNvSpPr>
          <p:nvPr>
            <p:ph sz="quarter" idx="1"/>
          </p:nvPr>
        </p:nvSpPr>
        <p:spPr/>
        <p:txBody>
          <a:bodyPr/>
          <a:lstStyle/>
          <a:p>
            <a:r>
              <a:rPr lang="en-GB" dirty="0"/>
              <a:t>Aloysius P. </a:t>
            </a:r>
            <a:r>
              <a:rPr lang="en-GB" dirty="0" err="1"/>
              <a:t>Martinich</a:t>
            </a:r>
            <a:r>
              <a:rPr lang="en-GB" dirty="0"/>
              <a:t>: </a:t>
            </a:r>
            <a:r>
              <a:rPr lang="en-GB" i="1" dirty="0"/>
              <a:t>“Since language is the expression of thought, clear language is the expression of clear thought.”</a:t>
            </a:r>
          </a:p>
          <a:p>
            <a:endParaRPr lang="en-GB" i="1" dirty="0"/>
          </a:p>
          <a:p>
            <a:r>
              <a:rPr lang="en-GB" dirty="0"/>
              <a:t>John Searle: </a:t>
            </a:r>
            <a:r>
              <a:rPr lang="en-GB" i="1" dirty="0"/>
              <a:t>“If you can’t express it clearly you don’t understand it yourself”</a:t>
            </a:r>
          </a:p>
          <a:p>
            <a:endParaRPr lang="en-GB" i="1" dirty="0"/>
          </a:p>
          <a:p>
            <a:r>
              <a:rPr lang="en-GB" i="1" dirty="0"/>
              <a:t>To give feedback on the Plymouth model, email: </a:t>
            </a:r>
            <a:r>
              <a:rPr lang="en-GB" i="1" dirty="0">
                <a:hlinkClick r:id="rId3"/>
              </a:rPr>
              <a:t>learn@plymouth.ac.uk</a:t>
            </a:r>
            <a:r>
              <a:rPr lang="en-GB" i="1" dirty="0"/>
              <a:t> </a:t>
            </a:r>
          </a:p>
          <a:p>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Medi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26</TotalTime>
  <Words>804</Words>
  <Application>Microsoft Office PowerPoint</Application>
  <PresentationFormat>On-screen Show (4:3)</PresentationFormat>
  <Paragraphs>124</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1_Median</vt:lpstr>
      <vt:lpstr>Writing in STEM subjects</vt:lpstr>
      <vt:lpstr>Slide 2</vt:lpstr>
      <vt:lpstr>Slide 3</vt:lpstr>
      <vt:lpstr>Slide 4</vt:lpstr>
      <vt:lpstr>Slide 5</vt:lpstr>
      <vt:lpstr>   …that reminds me of a story! (Gregory Bateson, 1979 ‘Mind and Nature’) </vt:lpstr>
      <vt:lpstr>Slide 7</vt:lpstr>
      <vt:lpstr>Slide 8</vt:lpstr>
      <vt:lpstr>Slide 9</vt:lpstr>
      <vt:lpstr>WrAssE</vt:lpstr>
      <vt:lpstr>Thought and language </vt:lpstr>
    </vt:vector>
  </TitlesOfParts>
  <Company>University of Plymouth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jhilsdon</dc:creator>
  <cp:lastModifiedBy>acdsc1</cp:lastModifiedBy>
  <cp:revision>10</cp:revision>
  <dcterms:created xsi:type="dcterms:W3CDTF">2012-04-02T09:45:46Z</dcterms:created>
  <dcterms:modified xsi:type="dcterms:W3CDTF">2012-04-02T11:56:34Z</dcterms:modified>
</cp:coreProperties>
</file>