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65" r:id="rId4"/>
    <p:sldId id="266" r:id="rId5"/>
    <p:sldId id="263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C9669-60BD-4ED3-99E5-4C7F24E16832}" type="datetimeFigureOut">
              <a:rPr lang="en-US" smtClean="0"/>
              <a:pPr/>
              <a:t>5/24/2012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22AEB-3FAB-41CC-B2D2-D99457BA8D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C9669-60BD-4ED3-99E5-4C7F24E16832}" type="datetimeFigureOut">
              <a:rPr lang="en-US" smtClean="0"/>
              <a:pPr/>
              <a:t>5/24/2012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22AEB-3FAB-41CC-B2D2-D99457BA8D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C9669-60BD-4ED3-99E5-4C7F24E16832}" type="datetimeFigureOut">
              <a:rPr lang="en-US" smtClean="0"/>
              <a:pPr/>
              <a:t>5/24/2012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22AEB-3FAB-41CC-B2D2-D99457BA8D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C9669-60BD-4ED3-99E5-4C7F24E16832}" type="datetimeFigureOut">
              <a:rPr lang="en-US" smtClean="0"/>
              <a:pPr/>
              <a:t>5/24/2012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22AEB-3FAB-41CC-B2D2-D99457BA8D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C9669-60BD-4ED3-99E5-4C7F24E16832}" type="datetimeFigureOut">
              <a:rPr lang="en-US" smtClean="0"/>
              <a:pPr/>
              <a:t>5/24/2012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22AEB-3FAB-41CC-B2D2-D99457BA8D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C9669-60BD-4ED3-99E5-4C7F24E16832}" type="datetimeFigureOut">
              <a:rPr lang="en-US" smtClean="0"/>
              <a:pPr/>
              <a:t>5/24/2012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22AEB-3FAB-41CC-B2D2-D99457BA8D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C9669-60BD-4ED3-99E5-4C7F24E16832}" type="datetimeFigureOut">
              <a:rPr lang="en-US" smtClean="0"/>
              <a:pPr/>
              <a:t>5/24/2012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22AEB-3FAB-41CC-B2D2-D99457BA8D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C9669-60BD-4ED3-99E5-4C7F24E16832}" type="datetimeFigureOut">
              <a:rPr lang="en-US" smtClean="0"/>
              <a:pPr/>
              <a:t>5/24/2012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22AEB-3FAB-41CC-B2D2-D99457BA8D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C9669-60BD-4ED3-99E5-4C7F24E16832}" type="datetimeFigureOut">
              <a:rPr lang="en-US" smtClean="0"/>
              <a:pPr/>
              <a:t>5/24/2012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1922AEB-3FAB-41CC-B2D2-D99457BA8DC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C9669-60BD-4ED3-99E5-4C7F24E16832}" type="datetimeFigureOut">
              <a:rPr lang="en-US" smtClean="0"/>
              <a:pPr/>
              <a:t>5/24/2012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22AEB-3FAB-41CC-B2D2-D99457BA8D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C9669-60BD-4ED3-99E5-4C7F24E16832}" type="datetimeFigureOut">
              <a:rPr lang="en-US" smtClean="0"/>
              <a:pPr/>
              <a:t>5/24/2012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22AEB-3FAB-41CC-B2D2-D99457BA8D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DBC9669-60BD-4ED3-99E5-4C7F24E16832}" type="datetimeFigureOut">
              <a:rPr lang="en-US" smtClean="0"/>
              <a:pPr/>
              <a:t>5/24/2012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1922AEB-3FAB-41CC-B2D2-D99457BA8DC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NATIONAL HE STEM PROGRAMME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CHRIS EVANS, DIRECTOR</a:t>
            </a:r>
          </a:p>
          <a:p>
            <a:r>
              <a:rPr lang="en-GB" dirty="0" smtClean="0"/>
              <a:t>MARCHMONT OBSERVATORY</a:t>
            </a:r>
          </a:p>
          <a:p>
            <a:r>
              <a:rPr lang="en-GB" dirty="0" smtClean="0"/>
              <a:t>UNIVERSITY OF EXETER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Using LMI?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Understanding of the labour market is inadequate.</a:t>
            </a:r>
          </a:p>
          <a:p>
            <a:endParaRPr lang="en-GB" dirty="0" smtClean="0"/>
          </a:p>
          <a:p>
            <a:r>
              <a:rPr lang="en-GB" dirty="0" smtClean="0"/>
              <a:t>Need to understand how </a:t>
            </a:r>
            <a:r>
              <a:rPr lang="en-GB" dirty="0" smtClean="0"/>
              <a:t>LMI </a:t>
            </a:r>
            <a:r>
              <a:rPr lang="en-GB" dirty="0" smtClean="0"/>
              <a:t>is collected </a:t>
            </a:r>
            <a:r>
              <a:rPr lang="en-GB" dirty="0" smtClean="0"/>
              <a:t>and used to inform decisions about employer engagement and provision.  </a:t>
            </a:r>
            <a:endParaRPr lang="en-US" dirty="0" smtClean="0"/>
          </a:p>
          <a:p>
            <a:endParaRPr lang="en-GB" dirty="0" smtClean="0"/>
          </a:p>
          <a:p>
            <a:r>
              <a:rPr lang="en-GB" dirty="0" smtClean="0"/>
              <a:t>Gain a greater understanding of the extent and nature of the labour market intelligence that is being used to inform employer engagement in the partner institutions. </a:t>
            </a:r>
            <a:endParaRPr lang="en-US" dirty="0" smtClean="0"/>
          </a:p>
          <a:p>
            <a:pPr>
              <a:buNone/>
            </a:pPr>
            <a:r>
              <a:rPr lang="en-GB" dirty="0" smtClean="0"/>
              <a:t> 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Why is LMI </a:t>
            </a:r>
            <a:r>
              <a:rPr lang="en-GB" dirty="0" smtClean="0"/>
              <a:t>used</a:t>
            </a:r>
            <a:r>
              <a:rPr lang="en-GB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Aid strategic planning processes and </a:t>
            </a:r>
            <a:r>
              <a:rPr lang="en-US" dirty="0" smtClean="0"/>
              <a:t>decisions</a:t>
            </a:r>
            <a:endParaRPr lang="en-US" dirty="0" smtClean="0"/>
          </a:p>
          <a:p>
            <a:r>
              <a:rPr lang="en-US" dirty="0" smtClean="0"/>
              <a:t>Inform operational and business planning</a:t>
            </a:r>
          </a:p>
          <a:p>
            <a:r>
              <a:rPr lang="en-US" dirty="0" smtClean="0"/>
              <a:t>Inform and evaluate new initiatives, e.g. widening participation</a:t>
            </a:r>
          </a:p>
          <a:p>
            <a:r>
              <a:rPr lang="en-US" dirty="0" smtClean="0"/>
              <a:t>Ensure that careers advice (to students and graduates) is </a:t>
            </a:r>
            <a:r>
              <a:rPr lang="en-US" dirty="0" smtClean="0"/>
              <a:t>topical, accurate </a:t>
            </a:r>
            <a:r>
              <a:rPr lang="en-US" dirty="0" smtClean="0"/>
              <a:t>and </a:t>
            </a:r>
            <a:r>
              <a:rPr lang="en-US" dirty="0" smtClean="0"/>
              <a:t>comprehensive</a:t>
            </a:r>
            <a:endParaRPr lang="en-US" dirty="0" smtClean="0"/>
          </a:p>
          <a:p>
            <a:r>
              <a:rPr lang="en-US" dirty="0" smtClean="0"/>
              <a:t>M</a:t>
            </a:r>
            <a:r>
              <a:rPr lang="en-US" dirty="0" smtClean="0"/>
              <a:t>onitor </a:t>
            </a:r>
            <a:r>
              <a:rPr lang="en-US" dirty="0" smtClean="0"/>
              <a:t>the appropriateness of industry contacts — </a:t>
            </a:r>
            <a:r>
              <a:rPr lang="en-US" i="1" dirty="0" err="1" smtClean="0"/>
              <a:t>eg</a:t>
            </a:r>
            <a:r>
              <a:rPr lang="en-US" i="1" dirty="0" smtClean="0"/>
              <a:t> are </a:t>
            </a:r>
            <a:r>
              <a:rPr lang="en-US" i="1" dirty="0" smtClean="0"/>
              <a:t>there </a:t>
            </a:r>
            <a:r>
              <a:rPr lang="en-US" dirty="0" smtClean="0"/>
              <a:t>emerging </a:t>
            </a:r>
            <a:r>
              <a:rPr lang="en-US" dirty="0" smtClean="0"/>
              <a:t>industries with which the institution should </a:t>
            </a:r>
            <a:r>
              <a:rPr lang="en-US" dirty="0" smtClean="0"/>
              <a:t>strengthen its </a:t>
            </a:r>
            <a:r>
              <a:rPr lang="en-US" dirty="0" smtClean="0"/>
              <a:t>links?</a:t>
            </a:r>
          </a:p>
          <a:p>
            <a:r>
              <a:rPr lang="en-US" dirty="0" smtClean="0"/>
              <a:t>A</a:t>
            </a:r>
            <a:r>
              <a:rPr lang="en-US" dirty="0" smtClean="0"/>
              <a:t>id </a:t>
            </a:r>
            <a:r>
              <a:rPr lang="en-US" dirty="0" smtClean="0"/>
              <a:t>strategic marketing and market research, and the </a:t>
            </a:r>
            <a:r>
              <a:rPr lang="en-US" dirty="0" smtClean="0"/>
              <a:t>promotion and </a:t>
            </a:r>
            <a:r>
              <a:rPr lang="en-US" dirty="0" smtClean="0"/>
              <a:t>targeting of services</a:t>
            </a:r>
          </a:p>
          <a:p>
            <a:r>
              <a:rPr lang="en-US" dirty="0" smtClean="0"/>
              <a:t>D</a:t>
            </a:r>
            <a:r>
              <a:rPr lang="en-US" dirty="0" smtClean="0"/>
              <a:t>evelop </a:t>
            </a:r>
            <a:r>
              <a:rPr lang="en-US" dirty="0" smtClean="0"/>
              <a:t>the curriculum to better suit the demands and needs </a:t>
            </a:r>
            <a:r>
              <a:rPr lang="en-US" dirty="0" smtClean="0"/>
              <a:t>of employers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Market intelligence includes: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I</a:t>
            </a:r>
            <a:r>
              <a:rPr lang="en-US" dirty="0" smtClean="0"/>
              <a:t>nformation </a:t>
            </a:r>
            <a:r>
              <a:rPr lang="en-US" dirty="0" smtClean="0"/>
              <a:t>on general employment trends (e.g. historical trends, future demand);</a:t>
            </a:r>
          </a:p>
          <a:p>
            <a:r>
              <a:rPr lang="en-US" dirty="0" smtClean="0"/>
              <a:t>D</a:t>
            </a:r>
            <a:r>
              <a:rPr lang="en-US" dirty="0" smtClean="0"/>
              <a:t>ata </a:t>
            </a:r>
            <a:r>
              <a:rPr lang="en-US" dirty="0" smtClean="0"/>
              <a:t>on the structure of the labour market (i.e. what jobs exist, how many, which sectors, which occupations);</a:t>
            </a:r>
          </a:p>
          <a:p>
            <a:r>
              <a:rPr lang="en-US" dirty="0" smtClean="0"/>
              <a:t>I</a:t>
            </a:r>
            <a:r>
              <a:rPr lang="en-US" dirty="0" smtClean="0"/>
              <a:t>nformation </a:t>
            </a:r>
            <a:r>
              <a:rPr lang="en-US" dirty="0" smtClean="0"/>
              <a:t>about the way the labour market functions (i.e. how people get into jobs and move between employers, etc.);</a:t>
            </a:r>
          </a:p>
          <a:p>
            <a:r>
              <a:rPr lang="en-US" dirty="0" smtClean="0"/>
              <a:t>T</a:t>
            </a:r>
            <a:r>
              <a:rPr lang="en-US" dirty="0" smtClean="0"/>
              <a:t>he </a:t>
            </a:r>
            <a:r>
              <a:rPr lang="en-US" dirty="0" smtClean="0"/>
              <a:t>interaction between labour demand and supply (i.e. mismatches – as reflected in unemployment rates, skills gaps, skills shortages, etc.);</a:t>
            </a:r>
          </a:p>
          <a:p>
            <a:r>
              <a:rPr lang="en-US" dirty="0" smtClean="0"/>
              <a:t>D</a:t>
            </a:r>
            <a:r>
              <a:rPr lang="en-US" dirty="0" smtClean="0"/>
              <a:t>ata </a:t>
            </a:r>
            <a:r>
              <a:rPr lang="en-US" dirty="0" smtClean="0"/>
              <a:t>on national, regional and local labour markets variations (i.e. size of workforce, prominent sectors etc.);</a:t>
            </a:r>
          </a:p>
          <a:p>
            <a:r>
              <a:rPr lang="en-US" dirty="0" smtClean="0"/>
              <a:t>D</a:t>
            </a:r>
            <a:r>
              <a:rPr lang="en-US" dirty="0" smtClean="0"/>
              <a:t>ata </a:t>
            </a:r>
            <a:r>
              <a:rPr lang="en-US" dirty="0" smtClean="0"/>
              <a:t>focusing on equality and diversity (i.e. which individuals are employed in different sectors and at what levels?); and</a:t>
            </a:r>
          </a:p>
          <a:p>
            <a:r>
              <a:rPr lang="en-US" dirty="0" smtClean="0"/>
              <a:t> </a:t>
            </a:r>
            <a:r>
              <a:rPr lang="en-US" dirty="0" smtClean="0"/>
              <a:t>Information </a:t>
            </a:r>
            <a:r>
              <a:rPr lang="en-US" dirty="0" smtClean="0"/>
              <a:t>on progression routes (i.e. career structure, earnings, transferability of skills).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Outputs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sz="5100" dirty="0" smtClean="0"/>
              <a:t>LMI Survey Report</a:t>
            </a:r>
          </a:p>
          <a:p>
            <a:endParaRPr lang="en-GB" sz="5100" dirty="0" smtClean="0"/>
          </a:p>
          <a:p>
            <a:r>
              <a:rPr lang="en-GB" sz="5100" dirty="0" smtClean="0"/>
              <a:t>LMI Toolkit</a:t>
            </a:r>
          </a:p>
          <a:p>
            <a:endParaRPr lang="en-GB" sz="5100" dirty="0" smtClean="0"/>
          </a:p>
          <a:p>
            <a:r>
              <a:rPr lang="en-GB" sz="5100" dirty="0" smtClean="0"/>
              <a:t>LMI Handbook</a:t>
            </a:r>
          </a:p>
          <a:p>
            <a:endParaRPr lang="en-GB" sz="5100" dirty="0" smtClean="0"/>
          </a:p>
          <a:p>
            <a:r>
              <a:rPr lang="en-GB" sz="5100" dirty="0" smtClean="0"/>
              <a:t>Template for collecting employer intelligence - CRM</a:t>
            </a:r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236</TotalTime>
  <Words>326</Words>
  <Application>Microsoft Office PowerPoint</Application>
  <PresentationFormat>On-screen Show (4:3)</PresentationFormat>
  <Paragraphs>40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Flow</vt:lpstr>
      <vt:lpstr>NATIONAL HE STEM PROGRAMME</vt:lpstr>
      <vt:lpstr>Using LMI?</vt:lpstr>
      <vt:lpstr>Why is LMI used?</vt:lpstr>
      <vt:lpstr>Market intelligence includes:</vt:lpstr>
      <vt:lpstr>Outputs</vt:lpstr>
    </vt:vector>
  </TitlesOfParts>
  <Company>University Of Exeter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 HE STEM PROGRAMME</dc:title>
  <dc:creator>Guest</dc:creator>
  <cp:lastModifiedBy>Marchmont</cp:lastModifiedBy>
  <cp:revision>29</cp:revision>
  <dcterms:created xsi:type="dcterms:W3CDTF">2011-12-06T14:06:30Z</dcterms:created>
  <dcterms:modified xsi:type="dcterms:W3CDTF">2012-05-24T12:35:32Z</dcterms:modified>
</cp:coreProperties>
</file>