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4" r:id="rId2"/>
  </p:sldMasterIdLst>
  <p:notesMasterIdLst>
    <p:notesMasterId r:id="rId33"/>
  </p:notesMasterIdLst>
  <p:handoutMasterIdLst>
    <p:handoutMasterId r:id="rId34"/>
  </p:handoutMasterIdLst>
  <p:sldIdLst>
    <p:sldId id="270" r:id="rId3"/>
    <p:sldId id="257" r:id="rId4"/>
    <p:sldId id="258" r:id="rId5"/>
    <p:sldId id="260" r:id="rId6"/>
    <p:sldId id="266" r:id="rId7"/>
    <p:sldId id="268" r:id="rId8"/>
    <p:sldId id="265" r:id="rId9"/>
    <p:sldId id="269" r:id="rId10"/>
    <p:sldId id="271" r:id="rId11"/>
    <p:sldId id="262" r:id="rId12"/>
    <p:sldId id="261" r:id="rId13"/>
    <p:sldId id="280" r:id="rId14"/>
    <p:sldId id="281" r:id="rId15"/>
    <p:sldId id="282" r:id="rId16"/>
    <p:sldId id="283" r:id="rId17"/>
    <p:sldId id="273" r:id="rId18"/>
    <p:sldId id="279" r:id="rId19"/>
    <p:sldId id="276" r:id="rId20"/>
    <p:sldId id="277" r:id="rId21"/>
    <p:sldId id="284" r:id="rId22"/>
    <p:sldId id="275" r:id="rId23"/>
    <p:sldId id="278" r:id="rId24"/>
    <p:sldId id="285" r:id="rId25"/>
    <p:sldId id="286" r:id="rId26"/>
    <p:sldId id="287" r:id="rId27"/>
    <p:sldId id="288" r:id="rId28"/>
    <p:sldId id="289" r:id="rId29"/>
    <p:sldId id="290" r:id="rId30"/>
    <p:sldId id="291" r:id="rId31"/>
    <p:sldId id="292" r:id="rId32"/>
  </p:sldIdLst>
  <p:sldSz cx="9144000" cy="6858000" type="screen4x3"/>
  <p:notesSz cx="6669088" cy="9896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EC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7" d="100"/>
          <a:sy n="77" d="100"/>
        </p:scale>
        <p:origin x="-954" y="-6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482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7607" y="0"/>
            <a:ext cx="2889938" cy="494824"/>
          </a:xfrm>
          <a:prstGeom prst="rect">
            <a:avLst/>
          </a:prstGeom>
        </p:spPr>
        <p:txBody>
          <a:bodyPr vert="horz" lIns="91440" tIns="45720" rIns="91440" bIns="45720" rtlCol="0"/>
          <a:lstStyle>
            <a:lvl1pPr algn="r">
              <a:defRPr sz="1200"/>
            </a:lvl1pPr>
          </a:lstStyle>
          <a:p>
            <a:fld id="{51D0E39A-7440-407B-B25A-E8010D6DA598}" type="datetimeFigureOut">
              <a:rPr lang="en-GB" smtClean="0"/>
              <a:pPr/>
              <a:t>25/07/2012</a:t>
            </a:fld>
            <a:endParaRPr lang="en-GB"/>
          </a:p>
        </p:txBody>
      </p:sp>
      <p:sp>
        <p:nvSpPr>
          <p:cNvPr id="4" name="Footer Placeholder 3"/>
          <p:cNvSpPr>
            <a:spLocks noGrp="1"/>
          </p:cNvSpPr>
          <p:nvPr>
            <p:ph type="ftr" sz="quarter" idx="2"/>
          </p:nvPr>
        </p:nvSpPr>
        <p:spPr>
          <a:xfrm>
            <a:off x="0" y="9399934"/>
            <a:ext cx="2889938" cy="49482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7607" y="9399934"/>
            <a:ext cx="2889938" cy="494824"/>
          </a:xfrm>
          <a:prstGeom prst="rect">
            <a:avLst/>
          </a:prstGeom>
        </p:spPr>
        <p:txBody>
          <a:bodyPr vert="horz" lIns="91440" tIns="45720" rIns="91440" bIns="45720" rtlCol="0" anchor="b"/>
          <a:lstStyle>
            <a:lvl1pPr algn="r">
              <a:defRPr sz="1200"/>
            </a:lvl1pPr>
          </a:lstStyle>
          <a:p>
            <a:fld id="{4AE5F018-1947-416A-8BA2-9A7162C7B808}" type="slidenum">
              <a:rPr lang="en-GB" smtClean="0"/>
              <a:pPr/>
              <a:t>‹#›</a:t>
            </a:fld>
            <a:endParaRPr lang="en-GB"/>
          </a:p>
        </p:txBody>
      </p:sp>
    </p:spTree>
    <p:extLst>
      <p:ext uri="{BB962C8B-B14F-4D97-AF65-F5344CB8AC3E}">
        <p14:creationId xmlns:p14="http://schemas.microsoft.com/office/powerpoint/2010/main" val="3084180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482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4824"/>
          </a:xfrm>
          <a:prstGeom prst="rect">
            <a:avLst/>
          </a:prstGeom>
        </p:spPr>
        <p:txBody>
          <a:bodyPr vert="horz" lIns="91440" tIns="45720" rIns="91440" bIns="45720" rtlCol="0"/>
          <a:lstStyle>
            <a:lvl1pPr algn="r">
              <a:defRPr sz="1200"/>
            </a:lvl1pPr>
          </a:lstStyle>
          <a:p>
            <a:fld id="{2EF6C8F0-D302-4FE7-9E75-77DB83D2E315}" type="datetimeFigureOut">
              <a:rPr lang="en-GB" smtClean="0"/>
              <a:pPr/>
              <a:t>25/07/2012</a:t>
            </a:fld>
            <a:endParaRPr lang="en-GB"/>
          </a:p>
        </p:txBody>
      </p:sp>
      <p:sp>
        <p:nvSpPr>
          <p:cNvPr id="4" name="Slide Image Placeholder 3"/>
          <p:cNvSpPr>
            <a:spLocks noGrp="1" noRot="1" noChangeAspect="1"/>
          </p:cNvSpPr>
          <p:nvPr>
            <p:ph type="sldImg" idx="2"/>
          </p:nvPr>
        </p:nvSpPr>
        <p:spPr>
          <a:xfrm>
            <a:off x="862013" y="742950"/>
            <a:ext cx="4945062" cy="370998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00826"/>
            <a:ext cx="5335270" cy="44534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99934"/>
            <a:ext cx="2889938" cy="49482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399934"/>
            <a:ext cx="2889938" cy="494824"/>
          </a:xfrm>
          <a:prstGeom prst="rect">
            <a:avLst/>
          </a:prstGeom>
        </p:spPr>
        <p:txBody>
          <a:bodyPr vert="horz" lIns="91440" tIns="45720" rIns="91440" bIns="45720" rtlCol="0" anchor="b"/>
          <a:lstStyle>
            <a:lvl1pPr algn="r">
              <a:defRPr sz="1200"/>
            </a:lvl1pPr>
          </a:lstStyle>
          <a:p>
            <a:fld id="{3F251B09-8B49-4336-831A-77A42755DBCD}" type="slidenum">
              <a:rPr lang="en-GB" smtClean="0"/>
              <a:pPr/>
              <a:t>‹#›</a:t>
            </a:fld>
            <a:endParaRPr lang="en-GB"/>
          </a:p>
        </p:txBody>
      </p:sp>
    </p:spTree>
    <p:extLst>
      <p:ext uri="{BB962C8B-B14F-4D97-AF65-F5344CB8AC3E}">
        <p14:creationId xmlns:p14="http://schemas.microsoft.com/office/powerpoint/2010/main" val="3004505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F251B09-8B49-4336-831A-77A42755DBCD}" type="slidenum">
              <a:rPr lang="en-GB" smtClean="0"/>
              <a:pPr/>
              <a:t>1</a:t>
            </a:fld>
            <a:endParaRPr lang="en-GB"/>
          </a:p>
        </p:txBody>
      </p:sp>
    </p:spTree>
    <p:extLst>
      <p:ext uri="{BB962C8B-B14F-4D97-AF65-F5344CB8AC3E}">
        <p14:creationId xmlns:p14="http://schemas.microsoft.com/office/powerpoint/2010/main" val="1491764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72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030C739-B766-4787-97AD-0C9AD97C0E15}" type="slidenum">
              <a:rPr lang="en-GB" smtClean="0"/>
              <a:pPr/>
              <a:t>10</a:t>
            </a:fld>
            <a:endParaRPr lang="en-GB"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71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3E78A6-5624-42E2-8353-9A5657AED160}" type="slidenum">
              <a:rPr lang="en-GB" smtClean="0"/>
              <a:pPr/>
              <a:t>11</a:t>
            </a:fld>
            <a:endParaRPr lang="en-GB"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F251B09-8B49-4336-831A-77A42755DBCD}" type="slidenum">
              <a:rPr lang="en-GB" smtClean="0"/>
              <a:pPr/>
              <a:t>12</a:t>
            </a:fld>
            <a:endParaRPr lang="en-GB"/>
          </a:p>
        </p:txBody>
      </p:sp>
    </p:spTree>
    <p:extLst>
      <p:ext uri="{BB962C8B-B14F-4D97-AF65-F5344CB8AC3E}">
        <p14:creationId xmlns:p14="http://schemas.microsoft.com/office/powerpoint/2010/main" val="2526285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F251B09-8B49-4336-831A-77A42755DBCD}" type="slidenum">
              <a:rPr lang="en-GB" smtClean="0"/>
              <a:pPr/>
              <a:t>13</a:t>
            </a:fld>
            <a:endParaRPr lang="en-GB"/>
          </a:p>
        </p:txBody>
      </p:sp>
    </p:spTree>
    <p:extLst>
      <p:ext uri="{BB962C8B-B14F-4D97-AF65-F5344CB8AC3E}">
        <p14:creationId xmlns:p14="http://schemas.microsoft.com/office/powerpoint/2010/main" val="1680574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F251B09-8B49-4336-831A-77A42755DBCD}" type="slidenum">
              <a:rPr lang="en-GB" smtClean="0"/>
              <a:pPr/>
              <a:t>14</a:t>
            </a:fld>
            <a:endParaRPr lang="en-GB"/>
          </a:p>
        </p:txBody>
      </p:sp>
    </p:spTree>
    <p:extLst>
      <p:ext uri="{BB962C8B-B14F-4D97-AF65-F5344CB8AC3E}">
        <p14:creationId xmlns:p14="http://schemas.microsoft.com/office/powerpoint/2010/main" val="1059793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F251B09-8B49-4336-831A-77A42755DBCD}" type="slidenum">
              <a:rPr lang="en-GB" smtClean="0"/>
              <a:pPr/>
              <a:t>15</a:t>
            </a:fld>
            <a:endParaRPr lang="en-GB"/>
          </a:p>
        </p:txBody>
      </p:sp>
    </p:spTree>
    <p:extLst>
      <p:ext uri="{BB962C8B-B14F-4D97-AF65-F5344CB8AC3E}">
        <p14:creationId xmlns:p14="http://schemas.microsoft.com/office/powerpoint/2010/main" val="2380340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F251B09-8B49-4336-831A-77A42755DBCD}" type="slidenum">
              <a:rPr lang="en-GB" smtClean="0"/>
              <a:pPr/>
              <a:t>16</a:t>
            </a:fld>
            <a:endParaRPr lang="en-GB"/>
          </a:p>
        </p:txBody>
      </p:sp>
    </p:spTree>
    <p:extLst>
      <p:ext uri="{BB962C8B-B14F-4D97-AF65-F5344CB8AC3E}">
        <p14:creationId xmlns:p14="http://schemas.microsoft.com/office/powerpoint/2010/main" val="2767376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F251B09-8B49-4336-831A-77A42755DBCD}" type="slidenum">
              <a:rPr lang="en-GB" smtClean="0"/>
              <a:pPr/>
              <a:t>17</a:t>
            </a:fld>
            <a:endParaRPr lang="en-GB"/>
          </a:p>
        </p:txBody>
      </p:sp>
    </p:spTree>
    <p:extLst>
      <p:ext uri="{BB962C8B-B14F-4D97-AF65-F5344CB8AC3E}">
        <p14:creationId xmlns:p14="http://schemas.microsoft.com/office/powerpoint/2010/main" val="2492892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F251B09-8B49-4336-831A-77A42755DBCD}" type="slidenum">
              <a:rPr lang="en-GB" smtClean="0"/>
              <a:pPr/>
              <a:t>18</a:t>
            </a:fld>
            <a:endParaRPr lang="en-GB"/>
          </a:p>
        </p:txBody>
      </p:sp>
    </p:spTree>
    <p:extLst>
      <p:ext uri="{BB962C8B-B14F-4D97-AF65-F5344CB8AC3E}">
        <p14:creationId xmlns:p14="http://schemas.microsoft.com/office/powerpoint/2010/main" val="1772798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F251B09-8B49-4336-831A-77A42755DBCD}" type="slidenum">
              <a:rPr lang="en-GB" smtClean="0"/>
              <a:pPr/>
              <a:t>19</a:t>
            </a:fld>
            <a:endParaRPr lang="en-GB"/>
          </a:p>
        </p:txBody>
      </p:sp>
    </p:spTree>
    <p:extLst>
      <p:ext uri="{BB962C8B-B14F-4D97-AF65-F5344CB8AC3E}">
        <p14:creationId xmlns:p14="http://schemas.microsoft.com/office/powerpoint/2010/main" val="4206506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355CB8F-1D91-4088-BA12-6C044B41A742}" type="slidenum">
              <a:rPr lang="en-GB" smtClean="0"/>
              <a:pPr/>
              <a:t>2</a:t>
            </a:fld>
            <a:endParaRPr lang="en-GB"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F251B09-8B49-4336-831A-77A42755DBCD}" type="slidenum">
              <a:rPr lang="en-GB" smtClean="0"/>
              <a:pPr/>
              <a:t>20</a:t>
            </a:fld>
            <a:endParaRPr lang="en-GB"/>
          </a:p>
        </p:txBody>
      </p:sp>
    </p:spTree>
    <p:extLst>
      <p:ext uri="{BB962C8B-B14F-4D97-AF65-F5344CB8AC3E}">
        <p14:creationId xmlns:p14="http://schemas.microsoft.com/office/powerpoint/2010/main" val="259528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F251B09-8B49-4336-831A-77A42755DBCD}" type="slidenum">
              <a:rPr lang="en-GB" smtClean="0"/>
              <a:pPr/>
              <a:t>21</a:t>
            </a:fld>
            <a:endParaRPr lang="en-GB"/>
          </a:p>
        </p:txBody>
      </p:sp>
    </p:spTree>
    <p:extLst>
      <p:ext uri="{BB962C8B-B14F-4D97-AF65-F5344CB8AC3E}">
        <p14:creationId xmlns:p14="http://schemas.microsoft.com/office/powerpoint/2010/main" val="3026108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F251B09-8B49-4336-831A-77A42755DBCD}" type="slidenum">
              <a:rPr lang="en-GB" smtClean="0"/>
              <a:pPr/>
              <a:t>22</a:t>
            </a:fld>
            <a:endParaRPr lang="en-GB"/>
          </a:p>
        </p:txBody>
      </p:sp>
    </p:spTree>
    <p:extLst>
      <p:ext uri="{BB962C8B-B14F-4D97-AF65-F5344CB8AC3E}">
        <p14:creationId xmlns:p14="http://schemas.microsoft.com/office/powerpoint/2010/main" val="1051691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1FF2446-AB3F-4399-BFEE-2C97219CC0E1}" type="slidenum">
              <a:rPr lang="en-GB" smtClean="0">
                <a:solidFill>
                  <a:srgbClr val="000000"/>
                </a:solidFill>
                <a:ea typeface="ＭＳ Ｐゴシック" pitchFamily="34" charset="-128"/>
              </a:rPr>
              <a:pPr/>
              <a:t>3</a:t>
            </a:fld>
            <a:endParaRPr lang="en-GB" smtClean="0">
              <a:solidFill>
                <a:srgbClr val="000000"/>
              </a:solidFill>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6FA7D3C-5CE9-4064-AF47-77989ACCCEFF}" type="slidenum">
              <a:rPr lang="en-GB" smtClean="0">
                <a:ea typeface="ＭＳ Ｐゴシック" pitchFamily="34" charset="-128"/>
              </a:rPr>
              <a:pPr/>
              <a:t>4</a:t>
            </a:fld>
            <a:endParaRPr lang="en-GB" smtClean="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62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5A2AD6C-2656-45A1-91D4-8B23434BB459}" type="slidenum">
              <a:rPr lang="en-GB" smtClean="0">
                <a:latin typeface="Arial" charset="0"/>
                <a:ea typeface="ＭＳ Ｐゴシック" pitchFamily="34" charset="-128"/>
              </a:rPr>
              <a:pPr>
                <a:defRPr/>
              </a:pPr>
              <a:t>5</a:t>
            </a:fld>
            <a:endParaRPr lang="en-GB" smtClean="0">
              <a:latin typeface="Arial"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6A53C7D-9228-422F-B7B5-8E895C1ACAB4}" type="slidenum">
              <a:rPr lang="en-GB" smtClean="0">
                <a:latin typeface="Arial" charset="0"/>
                <a:ea typeface="ＭＳ Ｐゴシック" pitchFamily="34" charset="-128"/>
              </a:rPr>
              <a:pPr>
                <a:defRPr/>
              </a:pPr>
              <a:t>6</a:t>
            </a:fld>
            <a:endParaRPr lang="en-GB" smtClean="0">
              <a:latin typeface="Arial"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52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4543F70-0FB1-4E79-B89E-491E574F0FC4}" type="slidenum">
              <a:rPr lang="en-GB" smtClean="0">
                <a:latin typeface="Arial" charset="0"/>
                <a:ea typeface="ＭＳ Ｐゴシック" pitchFamily="34" charset="-128"/>
              </a:rPr>
              <a:pPr>
                <a:defRPr/>
              </a:pPr>
              <a:t>7</a:t>
            </a:fld>
            <a:endParaRPr lang="en-GB" smtClean="0">
              <a:latin typeface="Arial"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83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B75C81C-C20A-4F1E-B4ED-4AF664799342}" type="slidenum">
              <a:rPr lang="en-GB" smtClean="0">
                <a:latin typeface="Arial" charset="0"/>
                <a:ea typeface="ＭＳ Ｐゴシック" pitchFamily="34" charset="-128"/>
              </a:rPr>
              <a:pPr>
                <a:defRPr/>
              </a:pPr>
              <a:t>8</a:t>
            </a:fld>
            <a:endParaRPr lang="en-GB" smtClean="0">
              <a:latin typeface="Arial"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smtClean="0">
                <a:ea typeface="ＭＳ Ｐゴシック" pitchFamily="34" charset="-128"/>
              </a:rPr>
              <a:t>This enables young people to develop their creativity,</a:t>
            </a:r>
          </a:p>
          <a:p>
            <a:pPr>
              <a:spcBef>
                <a:spcPct val="0"/>
              </a:spcBef>
            </a:pPr>
            <a:r>
              <a:rPr lang="en-GB" smtClean="0">
                <a:ea typeface="ＭＳ Ｐゴシック" pitchFamily="34" charset="-128"/>
              </a:rPr>
              <a:t>problem-solving and employability skills, widens their</a:t>
            </a:r>
          </a:p>
          <a:p>
            <a:pPr>
              <a:spcBef>
                <a:spcPct val="0"/>
              </a:spcBef>
            </a:pPr>
            <a:r>
              <a:rPr lang="en-GB" smtClean="0">
                <a:ea typeface="ＭＳ Ｐゴシック" pitchFamily="34" charset="-128"/>
              </a:rPr>
              <a:t>choices and supports the UK’s future competitiveness.</a:t>
            </a:r>
          </a:p>
          <a:p>
            <a:pPr>
              <a:spcBef>
                <a:spcPct val="0"/>
              </a:spcBef>
            </a:pPr>
            <a:r>
              <a:rPr lang="en-GB" smtClean="0">
                <a:ea typeface="ＭＳ Ｐゴシック" pitchFamily="34" charset="-128"/>
              </a:rPr>
              <a:t>STEMNET helps encourage young people to be well</a:t>
            </a:r>
          </a:p>
          <a:p>
            <a:pPr>
              <a:spcBef>
                <a:spcPct val="0"/>
              </a:spcBef>
            </a:pPr>
            <a:r>
              <a:rPr lang="en-GB" smtClean="0">
                <a:ea typeface="ＭＳ Ｐゴシック" pitchFamily="34" charset="-128"/>
              </a:rPr>
              <a:t>informed about STEM, able to engage fully in debate, and</a:t>
            </a:r>
          </a:p>
          <a:p>
            <a:pPr>
              <a:spcBef>
                <a:spcPct val="0"/>
              </a:spcBef>
            </a:pPr>
            <a:r>
              <a:rPr lang="en-GB" smtClean="0">
                <a:ea typeface="ＭＳ Ｐゴシック" pitchFamily="34" charset="-128"/>
              </a:rPr>
              <a:t>make decisions about STEM related issues.</a:t>
            </a: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173B8DE-1FB3-4ACC-807A-F2C3070AA8F9}" type="slidenum">
              <a:rPr lang="en-US" smtClean="0">
                <a:ea typeface="ＭＳ Ｐゴシック" pitchFamily="34" charset="-128"/>
              </a:rPr>
              <a:pPr eaLnBrk="1" hangingPunct="1"/>
              <a:t>9</a:t>
            </a:fld>
            <a:endParaRPr lang="en-US"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1159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40575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89688" y="765175"/>
            <a:ext cx="2070100" cy="59039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79388" y="765175"/>
            <a:ext cx="6057900" cy="5903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47555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26115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231034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39362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79388" y="1628775"/>
            <a:ext cx="4064000" cy="5040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395788" y="1628775"/>
            <a:ext cx="4064000" cy="5040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750947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040630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187813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39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26689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91669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40220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139158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89688" y="765175"/>
            <a:ext cx="2070100" cy="59039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79388" y="765175"/>
            <a:ext cx="6057900" cy="5903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765103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10" y="4429132"/>
            <a:ext cx="6306546" cy="461665"/>
          </a:xfrm>
        </p:spPr>
        <p:txBody>
          <a:bodyPr>
            <a:spAutoFit/>
          </a:bodyPr>
          <a:lstStyle>
            <a:lvl1pPr algn="l">
              <a:defRPr sz="3000" b="1" i="0" baseline="0">
                <a:solidFill>
                  <a:srgbClr val="E97511"/>
                </a:solidFill>
                <a:latin typeface="Arial" pitchFamily="34" charset="0"/>
              </a:defRPr>
            </a:lvl1pPr>
          </a:lstStyle>
          <a:p>
            <a:r>
              <a:rPr lang="en-US" smtClean="0"/>
              <a:t>Click to edit Master title style</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95096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79388" y="1628775"/>
            <a:ext cx="4064000" cy="5040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395788" y="1628775"/>
            <a:ext cx="4064000" cy="5040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219393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16342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976836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129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6294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8804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9388" y="765175"/>
            <a:ext cx="82804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179388" y="1628775"/>
            <a:ext cx="8280400"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1028" name="Picture 9" descr="PETROC_NU_RGB_H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25273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0" descr="PETROC_PAT_RGB_Strip_"/>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591550" y="0"/>
            <a:ext cx="552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681195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Verdana" pitchFamily="34" charset="0"/>
        </a:defRPr>
      </a:lvl2pPr>
      <a:lvl3pPr algn="ctr" rtl="0" eaLnBrk="0" fontAlgn="base" hangingPunct="0">
        <a:spcBef>
          <a:spcPct val="0"/>
        </a:spcBef>
        <a:spcAft>
          <a:spcPct val="0"/>
        </a:spcAft>
        <a:defRPr sz="3600" b="1">
          <a:solidFill>
            <a:schemeClr val="tx2"/>
          </a:solidFill>
          <a:latin typeface="Verdana" pitchFamily="34" charset="0"/>
        </a:defRPr>
      </a:lvl3pPr>
      <a:lvl4pPr algn="ctr" rtl="0" eaLnBrk="0" fontAlgn="base" hangingPunct="0">
        <a:spcBef>
          <a:spcPct val="0"/>
        </a:spcBef>
        <a:spcAft>
          <a:spcPct val="0"/>
        </a:spcAft>
        <a:defRPr sz="3600" b="1">
          <a:solidFill>
            <a:schemeClr val="tx2"/>
          </a:solidFill>
          <a:latin typeface="Verdana" pitchFamily="34" charset="0"/>
        </a:defRPr>
      </a:lvl4pPr>
      <a:lvl5pPr algn="ctr" rtl="0" eaLnBrk="0" fontAlgn="base" hangingPunct="0">
        <a:spcBef>
          <a:spcPct val="0"/>
        </a:spcBef>
        <a:spcAft>
          <a:spcPct val="0"/>
        </a:spcAft>
        <a:defRPr sz="3600" b="1">
          <a:solidFill>
            <a:schemeClr val="tx2"/>
          </a:solidFill>
          <a:latin typeface="Verdana" pitchFamily="34" charset="0"/>
        </a:defRPr>
      </a:lvl5pPr>
      <a:lvl6pPr marL="457200" algn="ctr" rtl="0" fontAlgn="base">
        <a:spcBef>
          <a:spcPct val="0"/>
        </a:spcBef>
        <a:spcAft>
          <a:spcPct val="0"/>
        </a:spcAft>
        <a:defRPr sz="3600" b="1">
          <a:solidFill>
            <a:schemeClr val="tx2"/>
          </a:solidFill>
          <a:latin typeface="Verdana" pitchFamily="34" charset="0"/>
        </a:defRPr>
      </a:lvl6pPr>
      <a:lvl7pPr marL="914400" algn="ctr" rtl="0" fontAlgn="base">
        <a:spcBef>
          <a:spcPct val="0"/>
        </a:spcBef>
        <a:spcAft>
          <a:spcPct val="0"/>
        </a:spcAft>
        <a:defRPr sz="3600" b="1">
          <a:solidFill>
            <a:schemeClr val="tx2"/>
          </a:solidFill>
          <a:latin typeface="Verdana" pitchFamily="34" charset="0"/>
        </a:defRPr>
      </a:lvl7pPr>
      <a:lvl8pPr marL="1371600" algn="ctr" rtl="0" fontAlgn="base">
        <a:spcBef>
          <a:spcPct val="0"/>
        </a:spcBef>
        <a:spcAft>
          <a:spcPct val="0"/>
        </a:spcAft>
        <a:defRPr sz="3600" b="1">
          <a:solidFill>
            <a:schemeClr val="tx2"/>
          </a:solidFill>
          <a:latin typeface="Verdana" pitchFamily="34" charset="0"/>
        </a:defRPr>
      </a:lvl8pPr>
      <a:lvl9pPr marL="1828800" algn="ctr" rtl="0" fontAlgn="base">
        <a:spcBef>
          <a:spcPct val="0"/>
        </a:spcBef>
        <a:spcAft>
          <a:spcPct val="0"/>
        </a:spcAft>
        <a:defRPr sz="3600" b="1">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9388" y="765175"/>
            <a:ext cx="82804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Rectangle 3"/>
          <p:cNvSpPr>
            <a:spLocks noGrp="1" noChangeArrowheads="1"/>
          </p:cNvSpPr>
          <p:nvPr>
            <p:ph type="body" idx="1"/>
          </p:nvPr>
        </p:nvSpPr>
        <p:spPr bwMode="auto">
          <a:xfrm>
            <a:off x="179388" y="1628775"/>
            <a:ext cx="8280400"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pic>
        <p:nvPicPr>
          <p:cNvPr id="1033" name="Picture 9" descr="PETROC_NU_RGB_H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2527300" cy="72548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ETROC_PAT_RGB_Strip_"/>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591550" y="0"/>
            <a:ext cx="552450" cy="68580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Verdana" pitchFamily="34" charset="0"/>
        </a:defRPr>
      </a:lvl2pPr>
      <a:lvl3pPr algn="ctr" rtl="0" eaLnBrk="1" fontAlgn="base" hangingPunct="1">
        <a:spcBef>
          <a:spcPct val="0"/>
        </a:spcBef>
        <a:spcAft>
          <a:spcPct val="0"/>
        </a:spcAft>
        <a:defRPr sz="3600" b="1">
          <a:solidFill>
            <a:schemeClr val="tx2"/>
          </a:solidFill>
          <a:latin typeface="Verdana" pitchFamily="34" charset="0"/>
        </a:defRPr>
      </a:lvl3pPr>
      <a:lvl4pPr algn="ctr" rtl="0" eaLnBrk="1" fontAlgn="base" hangingPunct="1">
        <a:spcBef>
          <a:spcPct val="0"/>
        </a:spcBef>
        <a:spcAft>
          <a:spcPct val="0"/>
        </a:spcAft>
        <a:defRPr sz="3600" b="1">
          <a:solidFill>
            <a:schemeClr val="tx2"/>
          </a:solidFill>
          <a:latin typeface="Verdana" pitchFamily="34" charset="0"/>
        </a:defRPr>
      </a:lvl4pPr>
      <a:lvl5pPr algn="ctr" rtl="0" eaLnBrk="1" fontAlgn="base" hangingPunct="1">
        <a:spcBef>
          <a:spcPct val="0"/>
        </a:spcBef>
        <a:spcAft>
          <a:spcPct val="0"/>
        </a:spcAft>
        <a:defRPr sz="3600" b="1">
          <a:solidFill>
            <a:schemeClr val="tx2"/>
          </a:solidFill>
          <a:latin typeface="Verdana" pitchFamily="34" charset="0"/>
        </a:defRPr>
      </a:lvl5pPr>
      <a:lvl6pPr marL="457200" algn="ctr" rtl="0" eaLnBrk="1" fontAlgn="base" hangingPunct="1">
        <a:spcBef>
          <a:spcPct val="0"/>
        </a:spcBef>
        <a:spcAft>
          <a:spcPct val="0"/>
        </a:spcAft>
        <a:defRPr sz="3600" b="1">
          <a:solidFill>
            <a:schemeClr val="tx2"/>
          </a:solidFill>
          <a:latin typeface="Verdana" pitchFamily="34" charset="0"/>
        </a:defRPr>
      </a:lvl6pPr>
      <a:lvl7pPr marL="914400" algn="ctr" rtl="0" eaLnBrk="1" fontAlgn="base" hangingPunct="1">
        <a:spcBef>
          <a:spcPct val="0"/>
        </a:spcBef>
        <a:spcAft>
          <a:spcPct val="0"/>
        </a:spcAft>
        <a:defRPr sz="3600" b="1">
          <a:solidFill>
            <a:schemeClr val="tx2"/>
          </a:solidFill>
          <a:latin typeface="Verdana" pitchFamily="34" charset="0"/>
        </a:defRPr>
      </a:lvl7pPr>
      <a:lvl8pPr marL="1371600" algn="ctr" rtl="0" eaLnBrk="1" fontAlgn="base" hangingPunct="1">
        <a:spcBef>
          <a:spcPct val="0"/>
        </a:spcBef>
        <a:spcAft>
          <a:spcPct val="0"/>
        </a:spcAft>
        <a:defRPr sz="3600" b="1">
          <a:solidFill>
            <a:schemeClr val="tx2"/>
          </a:solidFill>
          <a:latin typeface="Verdana" pitchFamily="34" charset="0"/>
        </a:defRPr>
      </a:lvl8pPr>
      <a:lvl9pPr marL="1828800" algn="ctr" rtl="0" eaLnBrk="1" fontAlgn="base" hangingPunct="1">
        <a:spcBef>
          <a:spcPct val="0"/>
        </a:spcBef>
        <a:spcAft>
          <a:spcPct val="0"/>
        </a:spcAft>
        <a:defRPr sz="3600" b="1">
          <a:solidFill>
            <a:schemeClr val="tx2"/>
          </a:solidFill>
          <a:latin typeface="Verdana"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http://www.google.com/imgres?q=confusion&amp;start=13&amp;num=10&amp;hl=en&amp;gbv=2&amp;biw=1366&amp;bih=578&amp;tbm=isch&amp;tbnid=mz08zVOYO5HO-M:&amp;imgrefurl=http://windconcernsontario.wordpress.com/2011/01/25/induced-confusion/&amp;docid=zDhezVNWI83jbM&amp;imgurl=http://windconcernsontario.files.wordpress.com/2011/01/confused.jpg&amp;w=1699&amp;h=1130&amp;ei=JVTfTrl6iIKFB8uLrfME&amp;zoom=1&amp;iact=rc&amp;dur=414&amp;sig=116676386645267022863&amp;sqi=2&amp;page=2&amp;tbnh=161&amp;tbnw=222&amp;ndsp=12&amp;ved=1t:429,r:5,s:13&amp;tx=51&amp;ty=40" TargetMode="External"/><Relationship Id="rId7"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hyperlink" Target="http://images.google.com/support/websearch/bin/answer.py?answer=185515&amp;hl=en" TargetMode="External"/><Relationship Id="rId5" Type="http://schemas.openxmlformats.org/officeDocument/2006/relationships/hyperlink" Target="http://windconcernsontario.wordpress.com/2011/01/25/induced-confusion/" TargetMode="Externa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764704"/>
            <a:ext cx="5544616"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7052" y="-1067"/>
            <a:ext cx="1990725" cy="1171575"/>
          </a:xfrm>
          <a:prstGeom prst="rect">
            <a:avLst/>
          </a:prstGeom>
        </p:spPr>
      </p:pic>
    </p:spTree>
    <p:extLst>
      <p:ext uri="{BB962C8B-B14F-4D97-AF65-F5344CB8AC3E}">
        <p14:creationId xmlns:p14="http://schemas.microsoft.com/office/powerpoint/2010/main" val="4581497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Content Placeholder 3"/>
          <p:cNvSpPr>
            <a:spLocks noGrp="1"/>
          </p:cNvSpPr>
          <p:nvPr>
            <p:ph idx="1"/>
          </p:nvPr>
        </p:nvSpPr>
        <p:spPr>
          <a:xfrm>
            <a:off x="395536" y="2132856"/>
            <a:ext cx="7848872" cy="3312367"/>
          </a:xfrm>
        </p:spPr>
        <p:txBody>
          <a:bodyPr>
            <a:normAutofit fontScale="47500" lnSpcReduction="20000"/>
          </a:bodyPr>
          <a:lstStyle/>
          <a:p>
            <a:endParaRPr lang="en-GB" dirty="0" smtClean="0"/>
          </a:p>
          <a:p>
            <a:pPr>
              <a:buFont typeface="Wingdings 3" pitchFamily="18" charset="2"/>
              <a:buNone/>
            </a:pPr>
            <a:endParaRPr lang="en-GB" dirty="0" smtClean="0"/>
          </a:p>
          <a:p>
            <a:pPr>
              <a:buFont typeface="Wingdings 3" pitchFamily="18" charset="2"/>
              <a:buNone/>
            </a:pPr>
            <a:endParaRPr lang="en-GB" dirty="0" smtClean="0"/>
          </a:p>
          <a:p>
            <a:pPr>
              <a:buFont typeface="Wingdings 3" pitchFamily="18" charset="2"/>
              <a:buNone/>
            </a:pPr>
            <a:r>
              <a:rPr lang="en-GB" sz="3600" dirty="0" smtClean="0"/>
              <a:t>	</a:t>
            </a:r>
            <a:r>
              <a:rPr lang="en-GB" sz="6500" dirty="0" smtClean="0"/>
              <a:t>A diverse, vibrant sector that every year educates and trains around 3 million people and is indispensible to STEM employers and the UK economy</a:t>
            </a:r>
          </a:p>
          <a:p>
            <a:pPr algn="r">
              <a:buFont typeface="Wingdings 3" pitchFamily="18" charset="2"/>
              <a:buNone/>
            </a:pPr>
            <a:r>
              <a:rPr lang="en-GB" i="1" dirty="0" smtClean="0"/>
              <a:t>	</a:t>
            </a:r>
            <a:endParaRPr lang="en-GB" sz="2000" i="1" dirty="0" smtClean="0"/>
          </a:p>
        </p:txBody>
      </p:sp>
      <p:sp>
        <p:nvSpPr>
          <p:cNvPr id="40963" name="Text Placeholder 2"/>
          <p:cNvSpPr>
            <a:spLocks noGrp="1"/>
          </p:cNvSpPr>
          <p:nvPr>
            <p:ph type="body" sz="half" idx="2"/>
          </p:nvPr>
        </p:nvSpPr>
        <p:spPr>
          <a:xfrm>
            <a:off x="179512" y="404664"/>
            <a:ext cx="8659688" cy="2160240"/>
          </a:xfrm>
        </p:spPr>
        <p:txBody>
          <a:bodyPr>
            <a:normAutofit/>
          </a:bodyPr>
          <a:lstStyle/>
          <a:p>
            <a:pPr>
              <a:lnSpc>
                <a:spcPct val="100000"/>
              </a:lnSpc>
            </a:pPr>
            <a:endParaRPr lang="en-GB" sz="4000" dirty="0" smtClean="0">
              <a:solidFill>
                <a:srgbClr val="DC3A61"/>
              </a:solidFill>
            </a:endParaRPr>
          </a:p>
          <a:p>
            <a:pPr>
              <a:lnSpc>
                <a:spcPct val="100000"/>
              </a:lnSpc>
            </a:pPr>
            <a:r>
              <a:rPr lang="en-GB" sz="4000" dirty="0" smtClean="0">
                <a:solidFill>
                  <a:srgbClr val="DC3A61"/>
                </a:solidFill>
              </a:rPr>
              <a:t>  The unique contribution of FE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7052" y="-1067"/>
            <a:ext cx="1990725" cy="117157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Content Placeholder 3"/>
          <p:cNvSpPr>
            <a:spLocks noGrp="1"/>
          </p:cNvSpPr>
          <p:nvPr>
            <p:ph idx="1"/>
          </p:nvPr>
        </p:nvSpPr>
        <p:spPr>
          <a:xfrm>
            <a:off x="0" y="2276872"/>
            <a:ext cx="9073008" cy="4176464"/>
          </a:xfrm>
        </p:spPr>
        <p:txBody>
          <a:bodyPr>
            <a:normAutofit fontScale="55000" lnSpcReduction="20000"/>
          </a:bodyPr>
          <a:lstStyle/>
          <a:p>
            <a:pPr>
              <a:buFontTx/>
              <a:buNone/>
            </a:pPr>
            <a:endParaRPr lang="en-GB" sz="2400" dirty="0" smtClean="0"/>
          </a:p>
          <a:p>
            <a:pPr marL="0" indent="0">
              <a:lnSpc>
                <a:spcPct val="220000"/>
              </a:lnSpc>
              <a:buNone/>
            </a:pPr>
            <a:r>
              <a:rPr lang="en-GB" sz="2900" b="1" dirty="0" smtClean="0"/>
              <a:t>Contribute to the drive to increase STEM A level participation</a:t>
            </a:r>
          </a:p>
          <a:p>
            <a:pPr marL="0" indent="0">
              <a:lnSpc>
                <a:spcPct val="220000"/>
              </a:lnSpc>
              <a:buNone/>
            </a:pPr>
            <a:r>
              <a:rPr lang="en-GB" sz="2900" b="1" dirty="0" smtClean="0"/>
              <a:t>Respond to local employers’ needs</a:t>
            </a:r>
          </a:p>
          <a:p>
            <a:pPr marL="0" indent="0">
              <a:lnSpc>
                <a:spcPct val="220000"/>
              </a:lnSpc>
              <a:buNone/>
            </a:pPr>
            <a:r>
              <a:rPr lang="en-GB" sz="2900" b="1" dirty="0" smtClean="0"/>
              <a:t>Provide occupation-specific training in STEM</a:t>
            </a:r>
          </a:p>
          <a:p>
            <a:pPr marL="0" indent="0">
              <a:lnSpc>
                <a:spcPct val="220000"/>
              </a:lnSpc>
              <a:buNone/>
            </a:pPr>
            <a:r>
              <a:rPr lang="en-GB" sz="2900" b="1" dirty="0" smtClean="0"/>
              <a:t>Support other STEM education providers (schools, private </a:t>
            </a:r>
            <a:r>
              <a:rPr lang="en-GB" sz="2900" b="1" err="1" smtClean="0"/>
              <a:t>providers</a:t>
            </a:r>
            <a:r>
              <a:rPr lang="en-GB" sz="2900" b="1" smtClean="0"/>
              <a:t>, HE</a:t>
            </a:r>
            <a:r>
              <a:rPr lang="en-GB" sz="2900" b="1" dirty="0" smtClean="0"/>
              <a:t>)</a:t>
            </a:r>
          </a:p>
          <a:p>
            <a:pPr marL="0" indent="0">
              <a:lnSpc>
                <a:spcPct val="220000"/>
              </a:lnSpc>
              <a:buNone/>
            </a:pPr>
            <a:r>
              <a:rPr lang="en-GB" sz="2900" b="1" dirty="0" smtClean="0"/>
              <a:t>Provide generic employability skills, including numeracy</a:t>
            </a:r>
          </a:p>
          <a:p>
            <a:pPr marL="0" indent="0">
              <a:lnSpc>
                <a:spcPct val="220000"/>
              </a:lnSpc>
              <a:buNone/>
            </a:pPr>
            <a:r>
              <a:rPr lang="en-GB" sz="2900" b="1" dirty="0" smtClean="0"/>
              <a:t>Provide high quality careers advice and guidance on progression routes</a:t>
            </a:r>
          </a:p>
          <a:p>
            <a:endParaRPr lang="en-GB" sz="2400" dirty="0" smtClean="0"/>
          </a:p>
          <a:p>
            <a:pPr algn="r">
              <a:buFont typeface="Wingdings 3" pitchFamily="18" charset="2"/>
              <a:buNone/>
            </a:pPr>
            <a:r>
              <a:rPr lang="en-GB" sz="2400" i="1" dirty="0" smtClean="0"/>
              <a:t>	</a:t>
            </a:r>
          </a:p>
        </p:txBody>
      </p:sp>
      <p:sp>
        <p:nvSpPr>
          <p:cNvPr id="39939" name="Text Placeholder 2"/>
          <p:cNvSpPr>
            <a:spLocks noGrp="1"/>
          </p:cNvSpPr>
          <p:nvPr>
            <p:ph type="body" sz="half" idx="2"/>
          </p:nvPr>
        </p:nvSpPr>
        <p:spPr>
          <a:xfrm>
            <a:off x="0" y="1202002"/>
            <a:ext cx="8604448" cy="1273820"/>
          </a:xfrm>
        </p:spPr>
        <p:txBody>
          <a:bodyPr/>
          <a:lstStyle/>
          <a:p>
            <a:pPr>
              <a:lnSpc>
                <a:spcPct val="100000"/>
              </a:lnSpc>
            </a:pPr>
            <a:r>
              <a:rPr lang="en-GB" sz="3400" dirty="0" smtClean="0">
                <a:solidFill>
                  <a:srgbClr val="DC3A61"/>
                </a:solidFill>
              </a:rPr>
              <a:t>STEM support from the post-16 sector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7052" y="-1067"/>
            <a:ext cx="1990725" cy="117157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
            </a:r>
            <a:br>
              <a:rPr lang="en-GB" dirty="0" smtClean="0"/>
            </a:br>
            <a:r>
              <a:rPr lang="en-GB" dirty="0" smtClean="0"/>
              <a:t>Workforce Development</a:t>
            </a:r>
            <a:endParaRPr lang="en-US" dirty="0"/>
          </a:p>
        </p:txBody>
      </p:sp>
      <p:sp>
        <p:nvSpPr>
          <p:cNvPr id="6" name="Content Placeholder 5"/>
          <p:cNvSpPr>
            <a:spLocks noGrp="1"/>
          </p:cNvSpPr>
          <p:nvPr>
            <p:ph sz="half" idx="1"/>
          </p:nvPr>
        </p:nvSpPr>
        <p:spPr/>
        <p:txBody>
          <a:bodyPr/>
          <a:lstStyle/>
          <a:p>
            <a:r>
              <a:rPr lang="en-US" dirty="0" smtClean="0"/>
              <a:t>More than 70 per cent of the 2020 workforce is in employment now</a:t>
            </a:r>
          </a:p>
          <a:p>
            <a:r>
              <a:rPr lang="en-US" dirty="0" smtClean="0"/>
              <a:t>Further and higher education works with employers to offer opportunities for those already in work to develop skills  </a:t>
            </a:r>
            <a:endParaRPr lang="en-US" dirty="0"/>
          </a:p>
        </p:txBody>
      </p:sp>
      <p:pic>
        <p:nvPicPr>
          <p:cNvPr id="4" name="Picture 3" descr="Generic_Black.jpg"/>
          <p:cNvPicPr/>
          <p:nvPr/>
        </p:nvPicPr>
        <p:blipFill>
          <a:blip r:embed="rId3" cstate="print"/>
          <a:stretch>
            <a:fillRect/>
          </a:stretch>
        </p:blipFill>
        <p:spPr>
          <a:xfrm>
            <a:off x="6444208" y="0"/>
            <a:ext cx="1965960" cy="1080120"/>
          </a:xfrm>
          <a:prstGeom prst="rect">
            <a:avLst/>
          </a:prstGeom>
        </p:spPr>
      </p:pic>
      <p:pic>
        <p:nvPicPr>
          <p:cNvPr id="10244" name="Picture 4" descr="http://www.midlandsbusinessnews.co.uk/media/16121/burton%20tqs.jpg"/>
          <p:cNvPicPr>
            <a:picLocks noGrp="1" noChangeAspect="1" noChangeArrowheads="1"/>
          </p:cNvPicPr>
          <p:nvPr>
            <p:ph sz="half" idx="2"/>
          </p:nvPr>
        </p:nvPicPr>
        <p:blipFill>
          <a:blip r:embed="rId4" cstate="print"/>
          <a:srcRect/>
          <a:stretch>
            <a:fillRect/>
          </a:stretch>
        </p:blipFill>
        <p:spPr bwMode="auto">
          <a:xfrm>
            <a:off x="4283968" y="2204864"/>
            <a:ext cx="4176464" cy="3744416"/>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r>
            <a:br>
              <a:rPr lang="en-GB" dirty="0" smtClean="0"/>
            </a:br>
            <a:endParaRPr lang="en-US" dirty="0"/>
          </a:p>
        </p:txBody>
      </p:sp>
      <p:sp>
        <p:nvSpPr>
          <p:cNvPr id="3" name="Content Placeholder 2"/>
          <p:cNvSpPr>
            <a:spLocks noGrp="1"/>
          </p:cNvSpPr>
          <p:nvPr>
            <p:ph sz="half" idx="1"/>
          </p:nvPr>
        </p:nvSpPr>
        <p:spPr/>
        <p:txBody>
          <a:bodyPr/>
          <a:lstStyle/>
          <a:p>
            <a:r>
              <a:rPr lang="en-US" dirty="0" smtClean="0"/>
              <a:t>Development of higher level skills in the workplace can make a significant contribution to UK competitiveness</a:t>
            </a:r>
          </a:p>
          <a:p>
            <a:r>
              <a:rPr lang="en-US" dirty="0" smtClean="0"/>
              <a:t>Universities and employers stand to gain many benefits from closer engagement</a:t>
            </a:r>
            <a:endParaRPr lang="en-US" dirty="0"/>
          </a:p>
        </p:txBody>
      </p:sp>
      <p:pic>
        <p:nvPicPr>
          <p:cNvPr id="4" name="Picture 3" descr="Generic_Black.jpg"/>
          <p:cNvPicPr/>
          <p:nvPr/>
        </p:nvPicPr>
        <p:blipFill>
          <a:blip r:embed="rId3" cstate="print"/>
          <a:stretch>
            <a:fillRect/>
          </a:stretch>
        </p:blipFill>
        <p:spPr>
          <a:xfrm>
            <a:off x="6444208" y="0"/>
            <a:ext cx="1965960" cy="1080120"/>
          </a:xfrm>
          <a:prstGeom prst="rect">
            <a:avLst/>
          </a:prstGeom>
        </p:spPr>
      </p:pic>
      <p:pic>
        <p:nvPicPr>
          <p:cNvPr id="6" name="Picture 2" descr="http://www.heacademy.ac.uk/assets/cebe/images/level_3/cebe_employer_engagement_03.jpg"/>
          <p:cNvPicPr>
            <a:picLocks noGrp="1" noChangeAspect="1" noChangeArrowheads="1"/>
          </p:cNvPicPr>
          <p:nvPr>
            <p:ph sz="half" idx="2"/>
          </p:nvPr>
        </p:nvPicPr>
        <p:blipFill>
          <a:blip r:embed="rId4" cstate="print"/>
          <a:srcRect/>
          <a:stretch>
            <a:fillRect/>
          </a:stretch>
        </p:blipFill>
        <p:spPr bwMode="auto">
          <a:xfrm>
            <a:off x="4283968" y="1628800"/>
            <a:ext cx="4104456" cy="4968552"/>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2696"/>
            <a:ext cx="8280400" cy="1152128"/>
          </a:xfrm>
        </p:spPr>
        <p:txBody>
          <a:bodyPr/>
          <a:lstStyle/>
          <a:p>
            <a:r>
              <a:rPr lang="en-US" dirty="0" smtClean="0"/>
              <a:t/>
            </a:r>
            <a:br>
              <a:rPr lang="en-US" dirty="0" smtClean="0"/>
            </a:br>
            <a:r>
              <a:rPr lang="en-US" dirty="0" smtClean="0"/>
              <a:t>Why are higher </a:t>
            </a:r>
            <a:br>
              <a:rPr lang="en-US" dirty="0" smtClean="0"/>
            </a:br>
            <a:r>
              <a:rPr lang="en-US" dirty="0" smtClean="0"/>
              <a:t>level </a:t>
            </a:r>
            <a:br>
              <a:rPr lang="en-US" dirty="0" smtClean="0"/>
            </a:br>
            <a:r>
              <a:rPr lang="en-US" dirty="0" smtClean="0"/>
              <a:t>skills important?</a:t>
            </a:r>
            <a:br>
              <a:rPr lang="en-US" dirty="0" smtClean="0"/>
            </a:br>
            <a:r>
              <a:rPr lang="en-US" dirty="0" smtClean="0"/>
              <a:t> </a:t>
            </a:r>
            <a:endParaRPr lang="en-US" dirty="0"/>
          </a:p>
        </p:txBody>
      </p:sp>
      <p:sp>
        <p:nvSpPr>
          <p:cNvPr id="3" name="Content Placeholder 2"/>
          <p:cNvSpPr>
            <a:spLocks noGrp="1"/>
          </p:cNvSpPr>
          <p:nvPr>
            <p:ph idx="1"/>
          </p:nvPr>
        </p:nvSpPr>
        <p:spPr>
          <a:xfrm>
            <a:off x="179512" y="2060848"/>
            <a:ext cx="8280400" cy="5040313"/>
          </a:xfrm>
        </p:spPr>
        <p:txBody>
          <a:bodyPr/>
          <a:lstStyle/>
          <a:p>
            <a:endParaRPr lang="en-US" dirty="0" smtClean="0"/>
          </a:p>
          <a:p>
            <a:r>
              <a:rPr lang="en-US" dirty="0" smtClean="0"/>
              <a:t>Improve productivity</a:t>
            </a:r>
          </a:p>
          <a:p>
            <a:r>
              <a:rPr lang="en-GB" dirty="0" smtClean="0"/>
              <a:t>Improve competitiveness</a:t>
            </a:r>
            <a:endParaRPr lang="en-US" dirty="0" smtClean="0"/>
          </a:p>
          <a:p>
            <a:r>
              <a:rPr lang="en-US" dirty="0" smtClean="0"/>
              <a:t>Economic growth</a:t>
            </a:r>
          </a:p>
          <a:p>
            <a:r>
              <a:rPr lang="en-US" dirty="0" err="1" smtClean="0"/>
              <a:t>Maximise</a:t>
            </a:r>
            <a:r>
              <a:rPr lang="en-US" dirty="0" smtClean="0"/>
              <a:t> innovation, creativity and enterprise</a:t>
            </a:r>
            <a:endParaRPr lang="en-US" dirty="0"/>
          </a:p>
        </p:txBody>
      </p:sp>
      <p:pic>
        <p:nvPicPr>
          <p:cNvPr id="4" name="Picture 3" descr="Generic_Black.jpg"/>
          <p:cNvPicPr/>
          <p:nvPr/>
        </p:nvPicPr>
        <p:blipFill>
          <a:blip r:embed="rId3" cstate="print"/>
          <a:stretch>
            <a:fillRect/>
          </a:stretch>
        </p:blipFill>
        <p:spPr>
          <a:xfrm>
            <a:off x="6444208" y="0"/>
            <a:ext cx="1965960" cy="108012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r>
            <a:br>
              <a:rPr lang="en-GB" dirty="0" smtClean="0"/>
            </a:br>
            <a:r>
              <a:rPr lang="en-GB" dirty="0" smtClean="0"/>
              <a:t/>
            </a:r>
            <a:br>
              <a:rPr lang="en-GB" dirty="0" smtClean="0"/>
            </a:br>
            <a:r>
              <a:rPr lang="en-GB" dirty="0" smtClean="0"/>
              <a:t>Why employers invest in higher level skills?</a:t>
            </a:r>
            <a:endParaRPr lang="en-US" dirty="0"/>
          </a:p>
        </p:txBody>
      </p:sp>
      <p:sp>
        <p:nvSpPr>
          <p:cNvPr id="3" name="Content Placeholder 2"/>
          <p:cNvSpPr>
            <a:spLocks noGrp="1"/>
          </p:cNvSpPr>
          <p:nvPr>
            <p:ph idx="1"/>
          </p:nvPr>
        </p:nvSpPr>
        <p:spPr/>
        <p:txBody>
          <a:bodyPr/>
          <a:lstStyle/>
          <a:p>
            <a:pPr marL="447675" indent="-361950">
              <a:buFont typeface="Arial" pitchFamily="34" charset="0"/>
              <a:buChar char="•"/>
              <a:defRPr/>
            </a:pPr>
            <a:endParaRPr lang="en-GB" dirty="0" smtClean="0"/>
          </a:p>
          <a:p>
            <a:pPr marL="447675" indent="-361950">
              <a:buFont typeface="Arial" pitchFamily="34" charset="0"/>
              <a:buChar char="•"/>
              <a:defRPr/>
            </a:pPr>
            <a:r>
              <a:rPr lang="en-GB" dirty="0" smtClean="0"/>
              <a:t>Increased innovation</a:t>
            </a:r>
          </a:p>
          <a:p>
            <a:pPr marL="447675" indent="-361950">
              <a:buFont typeface="Arial" pitchFamily="34" charset="0"/>
              <a:buChar char="•"/>
              <a:defRPr/>
            </a:pPr>
            <a:r>
              <a:rPr lang="en-GB" dirty="0" smtClean="0"/>
              <a:t>Raised productivity</a:t>
            </a:r>
            <a:endParaRPr lang="en-US" dirty="0" smtClean="0"/>
          </a:p>
          <a:p>
            <a:pPr marL="447675" indent="-361950">
              <a:buFont typeface="Arial" pitchFamily="34" charset="0"/>
              <a:buChar char="•"/>
              <a:defRPr/>
            </a:pPr>
            <a:r>
              <a:rPr lang="en-GB" dirty="0" smtClean="0"/>
              <a:t>Improved quality of work / products</a:t>
            </a:r>
          </a:p>
          <a:p>
            <a:pPr marL="447675" indent="-361950">
              <a:buFont typeface="Arial" pitchFamily="34" charset="0"/>
              <a:buChar char="•"/>
              <a:defRPr/>
            </a:pPr>
            <a:r>
              <a:rPr lang="en-GB" dirty="0" smtClean="0"/>
              <a:t>Improved client satisfaction</a:t>
            </a:r>
            <a:endParaRPr lang="en-US" dirty="0" smtClean="0"/>
          </a:p>
          <a:p>
            <a:pPr marL="447675" indent="-361950">
              <a:buFont typeface="Arial" pitchFamily="34" charset="0"/>
              <a:buChar char="•"/>
              <a:defRPr/>
            </a:pPr>
            <a:r>
              <a:rPr lang="en-US" dirty="0" smtClean="0"/>
              <a:t>Worker Satisfaction</a:t>
            </a:r>
          </a:p>
          <a:p>
            <a:pPr marL="447675" indent="-361950">
              <a:buFont typeface="Arial" pitchFamily="34" charset="0"/>
              <a:buChar char="•"/>
              <a:defRPr/>
            </a:pPr>
            <a:r>
              <a:rPr lang="en-US" dirty="0" smtClean="0"/>
              <a:t>Reduced absenteeism </a:t>
            </a:r>
          </a:p>
          <a:p>
            <a:pPr marL="447675" indent="-361950">
              <a:buFont typeface="Arial" pitchFamily="34" charset="0"/>
              <a:buChar char="•"/>
              <a:defRPr/>
            </a:pPr>
            <a:r>
              <a:rPr lang="en-GB" dirty="0" smtClean="0"/>
              <a:t>Better staff retention</a:t>
            </a:r>
            <a:endParaRPr lang="en-US" dirty="0"/>
          </a:p>
        </p:txBody>
      </p:sp>
      <p:pic>
        <p:nvPicPr>
          <p:cNvPr id="4" name="Picture 3" descr="Generic_Black.jpg"/>
          <p:cNvPicPr/>
          <p:nvPr/>
        </p:nvPicPr>
        <p:blipFill>
          <a:blip r:embed="rId3" cstate="print"/>
          <a:stretch>
            <a:fillRect/>
          </a:stretch>
        </p:blipFill>
        <p:spPr>
          <a:xfrm>
            <a:off x="6444208" y="0"/>
            <a:ext cx="1965960" cy="108012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
            </a:r>
            <a:br>
              <a:rPr lang="en-GB" dirty="0" smtClean="0"/>
            </a:br>
            <a:r>
              <a:rPr lang="en-GB" dirty="0" smtClean="0"/>
              <a:t>National STEM Programme</a:t>
            </a:r>
            <a:endParaRPr lang="en-US" dirty="0"/>
          </a:p>
        </p:txBody>
      </p:sp>
      <p:sp>
        <p:nvSpPr>
          <p:cNvPr id="6" name="Content Placeholder 5"/>
          <p:cNvSpPr>
            <a:spLocks noGrp="1"/>
          </p:cNvSpPr>
          <p:nvPr>
            <p:ph idx="1"/>
          </p:nvPr>
        </p:nvSpPr>
        <p:spPr/>
        <p:txBody>
          <a:bodyPr>
            <a:normAutofit/>
          </a:bodyPr>
          <a:lstStyle/>
          <a:p>
            <a:pPr>
              <a:buNone/>
            </a:pPr>
            <a:r>
              <a:rPr lang="en-US" dirty="0" smtClean="0"/>
              <a:t>    </a:t>
            </a:r>
          </a:p>
          <a:p>
            <a:r>
              <a:rPr lang="en-US" dirty="0" smtClean="0"/>
              <a:t>Support the development of STEM    provision that is more flexible, accessible and responsive to the needs of employers</a:t>
            </a:r>
          </a:p>
          <a:p>
            <a:r>
              <a:rPr lang="en-US" dirty="0" smtClean="0"/>
              <a:t>Encouraging those currently within the workforce to develop enhanced knowledge and skills.</a:t>
            </a:r>
            <a:endParaRPr lang="en-US" dirty="0"/>
          </a:p>
        </p:txBody>
      </p:sp>
      <p:pic>
        <p:nvPicPr>
          <p:cNvPr id="4" name="Picture 3" descr="Generic_Black.jpg"/>
          <p:cNvPicPr/>
          <p:nvPr/>
        </p:nvPicPr>
        <p:blipFill>
          <a:blip r:embed="rId3" cstate="print"/>
          <a:stretch>
            <a:fillRect/>
          </a:stretch>
        </p:blipFill>
        <p:spPr>
          <a:xfrm>
            <a:off x="6444208" y="0"/>
            <a:ext cx="1965960" cy="108012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Partners</a:t>
            </a:r>
            <a:endParaRPr lang="en-US" dirty="0"/>
          </a:p>
        </p:txBody>
      </p:sp>
      <p:sp>
        <p:nvSpPr>
          <p:cNvPr id="3" name="Content Placeholder 2"/>
          <p:cNvSpPr>
            <a:spLocks noGrp="1"/>
          </p:cNvSpPr>
          <p:nvPr>
            <p:ph idx="1"/>
          </p:nvPr>
        </p:nvSpPr>
        <p:spPr/>
        <p:txBody>
          <a:bodyPr/>
          <a:lstStyle/>
          <a:p>
            <a:r>
              <a:rPr lang="en-GB" dirty="0" smtClean="0"/>
              <a:t>Bath University</a:t>
            </a:r>
          </a:p>
          <a:p>
            <a:r>
              <a:rPr lang="en-GB" dirty="0" smtClean="0"/>
              <a:t>Exeter University</a:t>
            </a:r>
          </a:p>
          <a:p>
            <a:r>
              <a:rPr lang="en-GB" dirty="0" smtClean="0"/>
              <a:t>Petroc</a:t>
            </a:r>
          </a:p>
          <a:p>
            <a:r>
              <a:rPr lang="en-GB" dirty="0" smtClean="0"/>
              <a:t>Plymouth University</a:t>
            </a:r>
          </a:p>
          <a:p>
            <a:r>
              <a:rPr lang="en-GB" dirty="0" smtClean="0"/>
              <a:t>University of the West of England</a:t>
            </a:r>
          </a:p>
          <a:p>
            <a:r>
              <a:rPr lang="en-GB" dirty="0" smtClean="0"/>
              <a:t>Weymouth College</a:t>
            </a:r>
          </a:p>
          <a:p>
            <a:endParaRPr lang="en-GB" dirty="0" smtClean="0"/>
          </a:p>
          <a:p>
            <a:pPr algn="ctr">
              <a:buNone/>
            </a:pPr>
            <a:r>
              <a:rPr lang="en-US" dirty="0" smtClean="0"/>
              <a:t>http://www.hestem-sw.org.uk/</a:t>
            </a:r>
            <a:endParaRPr lang="en-US" dirty="0"/>
          </a:p>
        </p:txBody>
      </p:sp>
      <p:pic>
        <p:nvPicPr>
          <p:cNvPr id="4" name="Picture 3" descr="Generic_Black.jpg"/>
          <p:cNvPicPr/>
          <p:nvPr/>
        </p:nvPicPr>
        <p:blipFill>
          <a:blip r:embed="rId3" cstate="print"/>
          <a:stretch>
            <a:fillRect/>
          </a:stretch>
        </p:blipFill>
        <p:spPr>
          <a:xfrm>
            <a:off x="6444208" y="0"/>
            <a:ext cx="1965960" cy="108012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
            </a:r>
            <a:br>
              <a:rPr lang="en-GB" dirty="0" smtClean="0"/>
            </a:br>
            <a:r>
              <a:rPr lang="en-GB" dirty="0" smtClean="0"/>
              <a:t>Achieving value for the employer</a:t>
            </a:r>
            <a:endParaRPr lang="en-US" dirty="0"/>
          </a:p>
        </p:txBody>
      </p:sp>
      <p:sp>
        <p:nvSpPr>
          <p:cNvPr id="3" name="Content Placeholder 2"/>
          <p:cNvSpPr>
            <a:spLocks noGrp="1"/>
          </p:cNvSpPr>
          <p:nvPr>
            <p:ph idx="1"/>
          </p:nvPr>
        </p:nvSpPr>
        <p:spPr>
          <a:xfrm>
            <a:off x="3995936" y="1340768"/>
            <a:ext cx="4320480" cy="5112568"/>
          </a:xfrm>
        </p:spPr>
        <p:txBody>
          <a:bodyPr>
            <a:normAutofit fontScale="62500" lnSpcReduction="20000"/>
          </a:bodyPr>
          <a:lstStyle/>
          <a:p>
            <a:endParaRPr lang="en-US" dirty="0" smtClean="0"/>
          </a:p>
          <a:p>
            <a:r>
              <a:rPr lang="en-US" dirty="0" smtClean="0"/>
              <a:t>How to achieve business value for the employer, professional development for the employee and the benefit of employer engagement to the business of the University?  </a:t>
            </a:r>
          </a:p>
          <a:p>
            <a:endParaRPr lang="en-US" dirty="0" smtClean="0"/>
          </a:p>
          <a:p>
            <a:r>
              <a:rPr lang="en-GB" dirty="0" smtClean="0"/>
              <a:t>Understanding employer needs.</a:t>
            </a:r>
            <a:endParaRPr lang="en-US" dirty="0" smtClean="0"/>
          </a:p>
          <a:p>
            <a:endParaRPr lang="en-US" dirty="0" smtClean="0"/>
          </a:p>
          <a:p>
            <a:r>
              <a:rPr lang="en-US" dirty="0" smtClean="0"/>
              <a:t>Improving training for University and College staff to enable them to deliver a better service to employers.</a:t>
            </a:r>
          </a:p>
          <a:p>
            <a:endParaRPr lang="en-US" dirty="0"/>
          </a:p>
        </p:txBody>
      </p:sp>
      <p:sp>
        <p:nvSpPr>
          <p:cNvPr id="6" name="Text Placeholder 5"/>
          <p:cNvSpPr>
            <a:spLocks noGrp="1"/>
          </p:cNvSpPr>
          <p:nvPr>
            <p:ph type="body" sz="half" idx="2"/>
          </p:nvPr>
        </p:nvSpPr>
        <p:spPr/>
        <p:txBody>
          <a:bodyPr/>
          <a:lstStyle/>
          <a:p>
            <a:endParaRPr lang="en-US" dirty="0"/>
          </a:p>
        </p:txBody>
      </p:sp>
      <p:pic>
        <p:nvPicPr>
          <p:cNvPr id="5" name="Picture 4" descr="Generic_Black.jpg"/>
          <p:cNvPicPr/>
          <p:nvPr/>
        </p:nvPicPr>
        <p:blipFill>
          <a:blip r:embed="rId3" cstate="print"/>
          <a:stretch>
            <a:fillRect/>
          </a:stretch>
        </p:blipFill>
        <p:spPr>
          <a:xfrm>
            <a:off x="6444208" y="0"/>
            <a:ext cx="1965960" cy="1080120"/>
          </a:xfrm>
          <a:prstGeom prst="rect">
            <a:avLst/>
          </a:prstGeom>
        </p:spPr>
      </p:pic>
      <p:pic>
        <p:nvPicPr>
          <p:cNvPr id="5122" name="Picture 2" descr="http://www.idlimited.co.uk/media/for_business.jpg"/>
          <p:cNvPicPr>
            <a:picLocks noChangeAspect="1" noChangeArrowheads="1"/>
          </p:cNvPicPr>
          <p:nvPr/>
        </p:nvPicPr>
        <p:blipFill>
          <a:blip r:embed="rId4" cstate="print"/>
          <a:srcRect/>
          <a:stretch>
            <a:fillRect/>
          </a:stretch>
        </p:blipFill>
        <p:spPr bwMode="auto">
          <a:xfrm>
            <a:off x="251520" y="1412776"/>
            <a:ext cx="3528392" cy="5112991"/>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r>
            <a:br>
              <a:rPr lang="en-GB" dirty="0" smtClean="0"/>
            </a:br>
            <a:r>
              <a:rPr lang="en-GB" dirty="0" smtClean="0"/>
              <a:t>Employer engagement</a:t>
            </a:r>
            <a:endParaRPr lang="en-US" dirty="0"/>
          </a:p>
        </p:txBody>
      </p:sp>
      <p:sp>
        <p:nvSpPr>
          <p:cNvPr id="3" name="Content Placeholder 2"/>
          <p:cNvSpPr>
            <a:spLocks noGrp="1"/>
          </p:cNvSpPr>
          <p:nvPr>
            <p:ph idx="1"/>
          </p:nvPr>
        </p:nvSpPr>
        <p:spPr/>
        <p:txBody>
          <a:bodyPr>
            <a:normAutofit/>
          </a:bodyPr>
          <a:lstStyle/>
          <a:p>
            <a:r>
              <a:rPr lang="en-GB" dirty="0" smtClean="0"/>
              <a:t>Continuing professional development</a:t>
            </a:r>
          </a:p>
          <a:p>
            <a:r>
              <a:rPr lang="en-GB" dirty="0" smtClean="0"/>
              <a:t>Course design and delivery</a:t>
            </a:r>
          </a:p>
          <a:p>
            <a:r>
              <a:rPr lang="en-US" dirty="0" smtClean="0"/>
              <a:t>Small consultancy projects</a:t>
            </a:r>
          </a:p>
          <a:p>
            <a:r>
              <a:rPr lang="en-US" dirty="0" smtClean="0"/>
              <a:t>Student projects and work placements</a:t>
            </a:r>
          </a:p>
          <a:p>
            <a:r>
              <a:rPr lang="en-US" dirty="0" smtClean="0"/>
              <a:t>Research support</a:t>
            </a:r>
          </a:p>
          <a:p>
            <a:r>
              <a:rPr lang="en-US" dirty="0" smtClean="0"/>
              <a:t>Knowledge Transfer partnerships</a:t>
            </a:r>
          </a:p>
          <a:p>
            <a:r>
              <a:rPr lang="en-GB" dirty="0" smtClean="0"/>
              <a:t>Bespoke Training</a:t>
            </a:r>
            <a:endParaRPr lang="en-US" dirty="0" smtClean="0"/>
          </a:p>
        </p:txBody>
      </p:sp>
      <p:pic>
        <p:nvPicPr>
          <p:cNvPr id="4" name="Picture 3" descr="Generic_Black.jpg"/>
          <p:cNvPicPr/>
          <p:nvPr/>
        </p:nvPicPr>
        <p:blipFill>
          <a:blip r:embed="rId3" cstate="print"/>
          <a:stretch>
            <a:fillRect/>
          </a:stretch>
        </p:blipFill>
        <p:spPr>
          <a:xfrm>
            <a:off x="6444208" y="0"/>
            <a:ext cx="1965960" cy="108012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3"/>
          <p:cNvSpPr txBox="1">
            <a:spLocks/>
          </p:cNvSpPr>
          <p:nvPr/>
        </p:nvSpPr>
        <p:spPr bwMode="auto">
          <a:xfrm>
            <a:off x="971550" y="1844675"/>
            <a:ext cx="5715000" cy="3733800"/>
          </a:xfrm>
          <a:prstGeom prst="rect">
            <a:avLst/>
          </a:prstGeom>
          <a:noFill/>
          <a:ln w="9525">
            <a:noFill/>
            <a:miter lim="800000"/>
            <a:headEnd/>
            <a:tailEnd/>
          </a:ln>
        </p:spPr>
        <p:txBody>
          <a:bodyPr/>
          <a:lstStyle/>
          <a:p>
            <a:pPr>
              <a:lnSpc>
                <a:spcPct val="90000"/>
              </a:lnSpc>
              <a:spcBef>
                <a:spcPct val="65000"/>
              </a:spcBef>
              <a:buFont typeface="Arial" charset="0"/>
              <a:buNone/>
            </a:pPr>
            <a:r>
              <a:rPr lang="en-GB" sz="4400" b="1">
                <a:solidFill>
                  <a:schemeClr val="accent2"/>
                </a:solidFill>
                <a:latin typeface="Verdana" pitchFamily="34" charset="0"/>
              </a:rPr>
              <a:t>S</a:t>
            </a:r>
            <a:r>
              <a:rPr lang="en-GB" sz="4400">
                <a:latin typeface="Verdana" pitchFamily="34" charset="0"/>
              </a:rPr>
              <a:t>cience</a:t>
            </a:r>
          </a:p>
          <a:p>
            <a:pPr>
              <a:lnSpc>
                <a:spcPct val="90000"/>
              </a:lnSpc>
              <a:spcBef>
                <a:spcPct val="65000"/>
              </a:spcBef>
              <a:buFont typeface="Arial" charset="0"/>
              <a:buNone/>
            </a:pPr>
            <a:r>
              <a:rPr lang="en-GB" sz="4400" b="1">
                <a:solidFill>
                  <a:schemeClr val="accent2"/>
                </a:solidFill>
                <a:latin typeface="Verdana" pitchFamily="34" charset="0"/>
              </a:rPr>
              <a:t>T</a:t>
            </a:r>
            <a:r>
              <a:rPr lang="en-GB" sz="4400">
                <a:latin typeface="Verdana" pitchFamily="34" charset="0"/>
              </a:rPr>
              <a:t>echnology</a:t>
            </a:r>
          </a:p>
          <a:p>
            <a:pPr>
              <a:lnSpc>
                <a:spcPct val="90000"/>
              </a:lnSpc>
              <a:spcBef>
                <a:spcPct val="65000"/>
              </a:spcBef>
              <a:buFont typeface="Arial" charset="0"/>
              <a:buNone/>
            </a:pPr>
            <a:r>
              <a:rPr lang="en-GB" sz="4400" b="1">
                <a:solidFill>
                  <a:schemeClr val="accent2"/>
                </a:solidFill>
                <a:latin typeface="Verdana" pitchFamily="34" charset="0"/>
              </a:rPr>
              <a:t>E</a:t>
            </a:r>
            <a:r>
              <a:rPr lang="en-GB" sz="4400">
                <a:latin typeface="Verdana" pitchFamily="34" charset="0"/>
              </a:rPr>
              <a:t>ngineering</a:t>
            </a:r>
          </a:p>
          <a:p>
            <a:pPr>
              <a:lnSpc>
                <a:spcPct val="90000"/>
              </a:lnSpc>
              <a:spcBef>
                <a:spcPct val="65000"/>
              </a:spcBef>
              <a:buFont typeface="Arial" charset="0"/>
              <a:buNone/>
            </a:pPr>
            <a:r>
              <a:rPr lang="en-GB" sz="4400" b="1">
                <a:solidFill>
                  <a:schemeClr val="accent2"/>
                </a:solidFill>
                <a:latin typeface="Verdana" pitchFamily="34" charset="0"/>
              </a:rPr>
              <a:t>M</a:t>
            </a:r>
            <a:r>
              <a:rPr lang="en-GB" sz="4400">
                <a:latin typeface="Verdana" pitchFamily="34" charset="0"/>
              </a:rPr>
              <a:t>athematics</a:t>
            </a:r>
            <a:endParaRPr lang="en-GB" sz="4400"/>
          </a:p>
          <a:p>
            <a:pPr>
              <a:spcBef>
                <a:spcPct val="20000"/>
              </a:spcBef>
              <a:buFont typeface="Arial" charset="0"/>
              <a:buNone/>
            </a:pPr>
            <a:endParaRPr lang="en-GB" sz="3200"/>
          </a:p>
          <a:p>
            <a:pPr>
              <a:spcBef>
                <a:spcPct val="20000"/>
              </a:spcBef>
              <a:buFont typeface="Arial" charset="0"/>
              <a:buNone/>
            </a:pPr>
            <a:endParaRPr lang="en-GB" sz="3200"/>
          </a:p>
        </p:txBody>
      </p:sp>
      <p:sp>
        <p:nvSpPr>
          <p:cNvPr id="5123" name="Text Placeholder 2"/>
          <p:cNvSpPr txBox="1">
            <a:spLocks/>
          </p:cNvSpPr>
          <p:nvPr/>
        </p:nvSpPr>
        <p:spPr bwMode="auto">
          <a:xfrm>
            <a:off x="468313" y="785813"/>
            <a:ext cx="7675562" cy="2357437"/>
          </a:xfrm>
          <a:prstGeom prst="rect">
            <a:avLst/>
          </a:prstGeom>
          <a:noFill/>
          <a:ln w="9525">
            <a:noFill/>
            <a:miter lim="800000"/>
            <a:headEnd/>
            <a:tailEnd/>
          </a:ln>
        </p:spPr>
        <p:txBody>
          <a:bodyPr/>
          <a:lstStyle/>
          <a:p>
            <a:pPr marL="342900" indent="-342900">
              <a:spcBef>
                <a:spcPct val="20000"/>
              </a:spcBef>
            </a:pPr>
            <a:r>
              <a:rPr lang="en-GB" sz="5400">
                <a:solidFill>
                  <a:schemeClr val="accent2"/>
                </a:solidFill>
                <a:latin typeface="Verdana" pitchFamily="34" charset="0"/>
              </a:rPr>
              <a:t>What is STEM?</a:t>
            </a:r>
          </a:p>
        </p:txBody>
      </p:sp>
      <p:grpSp>
        <p:nvGrpSpPr>
          <p:cNvPr id="2" name="Group 8"/>
          <p:cNvGrpSpPr>
            <a:grpSpLocks/>
          </p:cNvGrpSpPr>
          <p:nvPr/>
        </p:nvGrpSpPr>
        <p:grpSpPr bwMode="auto">
          <a:xfrm>
            <a:off x="4932363" y="1773238"/>
            <a:ext cx="3455987" cy="3311525"/>
            <a:chOff x="793" y="0"/>
            <a:chExt cx="4967" cy="4110"/>
          </a:xfrm>
        </p:grpSpPr>
        <p:sp>
          <p:nvSpPr>
            <p:cNvPr id="5125" name="Rectangle 5"/>
            <p:cNvSpPr>
              <a:spLocks noChangeArrowheads="1"/>
            </p:cNvSpPr>
            <p:nvPr/>
          </p:nvSpPr>
          <p:spPr bwMode="auto">
            <a:xfrm>
              <a:off x="4195" y="0"/>
              <a:ext cx="1565" cy="1071"/>
            </a:xfrm>
            <a:prstGeom prst="rect">
              <a:avLst/>
            </a:prstGeom>
            <a:solidFill>
              <a:schemeClr val="bg1"/>
            </a:solidFill>
            <a:ln w="9525">
              <a:noFill/>
              <a:miter lim="800000"/>
              <a:headEnd/>
              <a:tailEnd/>
            </a:ln>
          </p:spPr>
          <p:txBody>
            <a:bodyPr wrap="none" anchor="ctr"/>
            <a:lstStyle/>
            <a:p>
              <a:endParaRPr lang="en-US"/>
            </a:p>
          </p:txBody>
        </p:sp>
        <p:pic>
          <p:nvPicPr>
            <p:cNvPr id="5126" name="Picture 4" descr="Logo back"/>
            <p:cNvPicPr>
              <a:picLocks noChangeAspect="1" noChangeArrowheads="1"/>
            </p:cNvPicPr>
            <p:nvPr/>
          </p:nvPicPr>
          <p:blipFill>
            <a:blip r:embed="rId3" cstate="print"/>
            <a:srcRect r="1120"/>
            <a:stretch>
              <a:fillRect/>
            </a:stretch>
          </p:blipFill>
          <p:spPr bwMode="auto">
            <a:xfrm>
              <a:off x="793" y="119"/>
              <a:ext cx="3967" cy="3991"/>
            </a:xfrm>
            <a:prstGeom prst="rect">
              <a:avLst/>
            </a:prstGeom>
            <a:noFill/>
            <a:ln w="9525">
              <a:noFill/>
              <a:miter lim="800000"/>
              <a:headEnd/>
              <a:tailEnd/>
            </a:ln>
          </p:spPr>
        </p:pic>
      </p:gr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7052" y="-1067"/>
            <a:ext cx="1990725" cy="117157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812693" y="1397000"/>
          <a:ext cx="3518614" cy="4064001"/>
        </p:xfrm>
        <a:graphic>
          <a:graphicData uri="http://schemas.openxmlformats.org/drawingml/2006/table">
            <a:tbl>
              <a:tblPr/>
              <a:tblGrid>
                <a:gridCol w="1759307"/>
                <a:gridCol w="1759307"/>
              </a:tblGrid>
              <a:tr h="211117">
                <a:tc>
                  <a:txBody>
                    <a:bodyPr/>
                    <a:lstStyle/>
                    <a:p>
                      <a:r>
                        <a:rPr lang="en-US" sz="1000"/>
                        <a:t>Settings:</a:t>
                      </a:r>
                    </a:p>
                  </a:txBody>
                  <a:tcPr marL="52779" marR="52779" marT="26390" marB="26390" anchor="ctr">
                    <a:lnL>
                      <a:noFill/>
                    </a:lnL>
                    <a:lnR>
                      <a:noFill/>
                    </a:lnR>
                    <a:lnT>
                      <a:noFill/>
                    </a:lnT>
                    <a:lnB>
                      <a:noFill/>
                    </a:lnB>
                  </a:tcPr>
                </a:tc>
                <a:tc>
                  <a:txBody>
                    <a:bodyPr/>
                    <a:lstStyle/>
                    <a:p>
                      <a:r>
                        <a:rPr lang="en-US" sz="1000"/>
                        <a:t>1/320s, </a:t>
                      </a:r>
                      <a:r>
                        <a:rPr lang="en-US" sz="1000" i="1">
                          <a:latin typeface="Trebuchet MS"/>
                        </a:rPr>
                        <a:t>f</a:t>
                      </a:r>
                      <a:r>
                        <a:rPr lang="en-US" sz="1000"/>
                        <a:t>/11, ISO 100</a:t>
                      </a:r>
                    </a:p>
                  </a:txBody>
                  <a:tcPr marL="52779" marR="52779" marT="26390" marB="26390" anchor="ctr">
                    <a:lnL>
                      <a:noFill/>
                    </a:lnL>
                    <a:lnR>
                      <a:noFill/>
                    </a:lnR>
                    <a:lnT>
                      <a:noFill/>
                    </a:lnT>
                    <a:lnB>
                      <a:noFill/>
                    </a:lnB>
                  </a:tcPr>
                </a:tc>
              </a:tr>
              <a:tr h="369455">
                <a:tc>
                  <a:txBody>
                    <a:bodyPr/>
                    <a:lstStyle/>
                    <a:p>
                      <a:r>
                        <a:rPr lang="en-US" sz="1000"/>
                        <a:t>Focal length:</a:t>
                      </a:r>
                    </a:p>
                  </a:txBody>
                  <a:tcPr marL="52779" marR="52779" marT="26390" marB="26390" anchor="ctr">
                    <a:lnL>
                      <a:noFill/>
                    </a:lnL>
                    <a:lnR>
                      <a:noFill/>
                    </a:lnR>
                    <a:lnT>
                      <a:noFill/>
                    </a:lnT>
                    <a:lnB>
                      <a:noFill/>
                    </a:lnB>
                  </a:tcPr>
                </a:tc>
                <a:tc>
                  <a:txBody>
                    <a:bodyPr/>
                    <a:lstStyle/>
                    <a:p>
                      <a:r>
                        <a:rPr lang="nn-NO" sz="1000"/>
                        <a:t>32mm (55mm for 35mm film)</a:t>
                      </a:r>
                    </a:p>
                  </a:txBody>
                  <a:tcPr marL="52779" marR="52779" marT="26390" marB="26390" anchor="ctr">
                    <a:lnL>
                      <a:noFill/>
                    </a:lnL>
                    <a:lnR>
                      <a:noFill/>
                    </a:lnR>
                    <a:lnT>
                      <a:noFill/>
                    </a:lnT>
                    <a:lnB>
                      <a:noFill/>
                    </a:lnB>
                  </a:tcPr>
                </a:tc>
              </a:tr>
              <a:tr h="211117">
                <a:tc>
                  <a:txBody>
                    <a:bodyPr/>
                    <a:lstStyle/>
                    <a:p>
                      <a:r>
                        <a:rPr lang="en-US" sz="1000"/>
                        <a:t>Flash usage:</a:t>
                      </a:r>
                    </a:p>
                  </a:txBody>
                  <a:tcPr marL="52779" marR="52779" marT="26390" marB="26390" anchor="ctr">
                    <a:lnL>
                      <a:noFill/>
                    </a:lnL>
                    <a:lnR>
                      <a:noFill/>
                    </a:lnR>
                    <a:lnT>
                      <a:noFill/>
                    </a:lnT>
                    <a:lnB>
                      <a:noFill/>
                    </a:lnB>
                  </a:tcPr>
                </a:tc>
                <a:tc>
                  <a:txBody>
                    <a:bodyPr/>
                    <a:lstStyle/>
                    <a:p>
                      <a:r>
                        <a:rPr lang="en-US" sz="1000"/>
                        <a:t>No flash</a:t>
                      </a:r>
                    </a:p>
                  </a:txBody>
                  <a:tcPr marL="52779" marR="52779" marT="26390" marB="26390" anchor="ctr">
                    <a:lnL>
                      <a:noFill/>
                    </a:lnL>
                    <a:lnR>
                      <a:noFill/>
                    </a:lnR>
                    <a:lnT>
                      <a:noFill/>
                    </a:lnT>
                    <a:lnB>
                      <a:noFill/>
                    </a:lnB>
                  </a:tcPr>
                </a:tc>
              </a:tr>
              <a:tr h="211117">
                <a:tc>
                  <a:txBody>
                    <a:bodyPr/>
                    <a:lstStyle/>
                    <a:p>
                      <a:r>
                        <a:rPr lang="en-US" sz="1000"/>
                        <a:t>Exposure bias:</a:t>
                      </a:r>
                    </a:p>
                  </a:txBody>
                  <a:tcPr marL="52779" marR="52779" marT="26390" marB="26390" anchor="ctr">
                    <a:lnL>
                      <a:noFill/>
                    </a:lnL>
                    <a:lnR>
                      <a:noFill/>
                    </a:lnR>
                    <a:lnT>
                      <a:noFill/>
                    </a:lnT>
                    <a:lnB>
                      <a:noFill/>
                    </a:lnB>
                  </a:tcPr>
                </a:tc>
                <a:tc>
                  <a:txBody>
                    <a:bodyPr/>
                    <a:lstStyle/>
                    <a:p>
                      <a:r>
                        <a:rPr lang="en-US" sz="1000"/>
                        <a:t>0 EV</a:t>
                      </a:r>
                    </a:p>
                  </a:txBody>
                  <a:tcPr marL="52779" marR="52779" marT="26390" marB="26390" anchor="ctr">
                    <a:lnL>
                      <a:noFill/>
                    </a:lnL>
                    <a:lnR>
                      <a:noFill/>
                    </a:lnR>
                    <a:lnT>
                      <a:noFill/>
                    </a:lnT>
                    <a:lnB>
                      <a:noFill/>
                    </a:lnB>
                  </a:tcPr>
                </a:tc>
              </a:tr>
              <a:tr h="3061195">
                <a:tc>
                  <a:txBody>
                    <a:bodyPr/>
                    <a:lstStyle/>
                    <a:p>
                      <a:r>
                        <a:rPr lang="en-US" sz="1000"/>
                        <a:t>Keywords:</a:t>
                      </a:r>
                    </a:p>
                  </a:txBody>
                  <a:tcPr marL="52779" marR="52779" marT="26390" marB="26390" anchor="ctr">
                    <a:lnL>
                      <a:noFill/>
                    </a:lnL>
                    <a:lnR>
                      <a:noFill/>
                    </a:lnR>
                    <a:lnT>
                      <a:noFill/>
                    </a:lnT>
                    <a:lnB>
                      <a:noFill/>
                    </a:lnB>
                  </a:tcPr>
                </a:tc>
                <a:tc>
                  <a:txBody>
                    <a:bodyPr/>
                    <a:lstStyle/>
                    <a:p>
                      <a:r>
                        <a:rPr lang="en-US" sz="1000" dirty="0"/>
                        <a:t>lost confused unsure uncertain unclear perplexed disoriented bewildered decision option life clarity chaos chaotic vague obscure undecided choice sign signpost concept conceptual idea inspiration answers lifestyle unknown preference alternative pick select confusion astray doubt doubtful conclusion inconclusive dubious trouble pressure stress frustration problem solution worried distraught worry </a:t>
                      </a:r>
                    </a:p>
                  </a:txBody>
                  <a:tcPr marL="52779" marR="52779" marT="26390" marB="26390" anchor="ctr">
                    <a:lnL>
                      <a:noFill/>
                    </a:lnL>
                    <a:lnR>
                      <a:noFill/>
                    </a:lnR>
                    <a:lnT>
                      <a:noFill/>
                    </a:lnT>
                    <a:lnB>
                      <a:noFill/>
                    </a:lnB>
                  </a:tcPr>
                </a:tc>
              </a:tr>
            </a:tbl>
          </a:graphicData>
        </a:graphic>
      </p:graphicFrame>
      <p:sp>
        <p:nvSpPr>
          <p:cNvPr id="60419" name="Rectangle 3"/>
          <p:cNvSpPr>
            <a:spLocks noChangeArrowheads="1"/>
          </p:cNvSpPr>
          <p:nvPr/>
        </p:nvSpPr>
        <p:spPr bwMode="auto">
          <a:xfrm>
            <a:off x="0" y="-184666"/>
            <a:ext cx="9144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hlinkClick r:id="rId3"/>
              </a:rPr>
              <a:t>  </a:t>
            </a:r>
            <a:r>
              <a:rPr kumimoji="0" lang="en-US" sz="1800" b="0" i="0" u="none" strike="noStrike" cap="none" normalizeH="0" baseline="0" dirty="0" smtClean="0">
                <a:ln>
                  <a:noFill/>
                </a:ln>
                <a:solidFill>
                  <a:schemeClr val="tx1"/>
                </a:solidFill>
                <a:effectLst/>
                <a:latin typeface="Arial" pitchFamily="34" charset="0"/>
                <a:cs typeface="Arial" pitchFamily="34" charset="0"/>
              </a:rPr>
              <a:t>  </a:t>
            </a:r>
          </a:p>
        </p:txBody>
      </p:sp>
      <p:pic>
        <p:nvPicPr>
          <p:cNvPr id="60422" name="Picture 6" descr="http://windconcernsontario.files.wordpress.com/2011/01/confused.jpg"/>
          <p:cNvPicPr>
            <a:picLocks noChangeAspect="1" noChangeArrowheads="1"/>
          </p:cNvPicPr>
          <p:nvPr/>
        </p:nvPicPr>
        <p:blipFill>
          <a:blip r:embed="rId4" cstate="print"/>
          <a:srcRect/>
          <a:stretch>
            <a:fillRect/>
          </a:stretch>
        </p:blipFill>
        <p:spPr bwMode="auto">
          <a:xfrm>
            <a:off x="251520" y="1412776"/>
            <a:ext cx="7907635" cy="5184576"/>
          </a:xfrm>
          <a:prstGeom prst="rect">
            <a:avLst/>
          </a:prstGeom>
          <a:noFill/>
        </p:spPr>
      </p:pic>
      <p:sp>
        <p:nvSpPr>
          <p:cNvPr id="60423" name="Rectangle 7">
            <a:hlinkClick r:id="rId5"/>
          </p:cNvPr>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n-US"/>
          </a:p>
        </p:txBody>
      </p:sp>
      <p:pic>
        <p:nvPicPr>
          <p:cNvPr id="60421" name="Picture 5" descr="Help">
            <a:hlinkClick r:id="rId6"/>
          </p:cNvPr>
          <p:cNvPicPr>
            <a:picLocks noChangeAspect="1" noChangeArrowheads="1"/>
          </p:cNvPicPr>
          <p:nvPr/>
        </p:nvPicPr>
        <p:blipFill>
          <a:blip r:embed="rId7" cstate="print"/>
          <a:srcRect/>
          <a:stretch>
            <a:fillRect/>
          </a:stretch>
        </p:blipFill>
        <p:spPr bwMode="auto">
          <a:xfrm>
            <a:off x="1720850" y="419100"/>
            <a:ext cx="152400" cy="152400"/>
          </a:xfrm>
          <a:prstGeom prst="rect">
            <a:avLst/>
          </a:prstGeom>
          <a:noFill/>
        </p:spPr>
      </p:pic>
      <p:pic>
        <p:nvPicPr>
          <p:cNvPr id="13" name="Picture 12" descr="Generic_Black.jpg"/>
          <p:cNvPicPr/>
          <p:nvPr/>
        </p:nvPicPr>
        <p:blipFill>
          <a:blip r:embed="rId8" cstate="print"/>
          <a:stretch>
            <a:fillRect/>
          </a:stretch>
        </p:blipFill>
        <p:spPr>
          <a:xfrm>
            <a:off x="6444208" y="0"/>
            <a:ext cx="1965960" cy="108012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
            </a:r>
            <a:br>
              <a:rPr lang="en-GB" dirty="0" smtClean="0"/>
            </a:br>
            <a:r>
              <a:rPr lang="en-GB" dirty="0" smtClean="0"/>
              <a:t>Improving Employer Engagement</a:t>
            </a:r>
            <a:endParaRPr lang="en-US" dirty="0"/>
          </a:p>
        </p:txBody>
      </p:sp>
      <p:sp>
        <p:nvSpPr>
          <p:cNvPr id="3" name="Content Placeholder 2"/>
          <p:cNvSpPr>
            <a:spLocks noGrp="1"/>
          </p:cNvSpPr>
          <p:nvPr>
            <p:ph idx="1"/>
          </p:nvPr>
        </p:nvSpPr>
        <p:spPr/>
        <p:txBody>
          <a:bodyPr/>
          <a:lstStyle/>
          <a:p>
            <a:r>
              <a:rPr lang="en-US" dirty="0" smtClean="0"/>
              <a:t>Engage engineering employers in HE level workforce provision</a:t>
            </a:r>
          </a:p>
          <a:p>
            <a:endParaRPr lang="en-US" dirty="0" smtClean="0"/>
          </a:p>
          <a:p>
            <a:r>
              <a:rPr lang="en-US" dirty="0" smtClean="0"/>
              <a:t>Understanding employer engagement </a:t>
            </a:r>
          </a:p>
          <a:p>
            <a:endParaRPr lang="en-US" dirty="0" smtClean="0"/>
          </a:p>
          <a:p>
            <a:r>
              <a:rPr lang="en-US" dirty="0" smtClean="0"/>
              <a:t>Developing new approaches to employer engagement and embedding these within HEIs in the South West</a:t>
            </a:r>
            <a:endParaRPr lang="en-US" dirty="0"/>
          </a:p>
        </p:txBody>
      </p:sp>
      <p:pic>
        <p:nvPicPr>
          <p:cNvPr id="4" name="Picture 3" descr="Generic_Black.jpg"/>
          <p:cNvPicPr/>
          <p:nvPr/>
        </p:nvPicPr>
        <p:blipFill>
          <a:blip r:embed="rId3" cstate="print"/>
          <a:stretch>
            <a:fillRect/>
          </a:stretch>
        </p:blipFill>
        <p:spPr>
          <a:xfrm>
            <a:off x="6444208" y="0"/>
            <a:ext cx="1965960" cy="108012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
            </a:r>
            <a:br>
              <a:rPr lang="en-GB" dirty="0" smtClean="0"/>
            </a:br>
            <a:r>
              <a:rPr lang="en-GB" dirty="0" smtClean="0"/>
              <a:t>Progression to higher level skills</a:t>
            </a:r>
            <a:endParaRPr lang="en-US" dirty="0"/>
          </a:p>
        </p:txBody>
      </p:sp>
      <p:sp>
        <p:nvSpPr>
          <p:cNvPr id="3" name="Content Placeholder 2"/>
          <p:cNvSpPr>
            <a:spLocks noGrp="1"/>
          </p:cNvSpPr>
          <p:nvPr>
            <p:ph idx="1"/>
          </p:nvPr>
        </p:nvSpPr>
        <p:spPr/>
        <p:txBody>
          <a:bodyPr/>
          <a:lstStyle/>
          <a:p>
            <a:endParaRPr lang="en-GB" dirty="0" smtClean="0"/>
          </a:p>
          <a:p>
            <a:r>
              <a:rPr lang="en-GB" dirty="0" smtClean="0"/>
              <a:t>Collaboration between further and higher education</a:t>
            </a:r>
          </a:p>
          <a:p>
            <a:endParaRPr lang="en-GB" dirty="0" smtClean="0"/>
          </a:p>
          <a:p>
            <a:r>
              <a:rPr lang="en-GB" dirty="0" smtClean="0"/>
              <a:t>Streamlining engagement for employers</a:t>
            </a:r>
          </a:p>
          <a:p>
            <a:endParaRPr lang="en-GB" dirty="0" smtClean="0"/>
          </a:p>
          <a:p>
            <a:r>
              <a:rPr lang="en-GB" dirty="0" smtClean="0"/>
              <a:t>Provide pathways to higher level skills for students</a:t>
            </a:r>
            <a:endParaRPr lang="en-US" dirty="0"/>
          </a:p>
        </p:txBody>
      </p:sp>
      <p:pic>
        <p:nvPicPr>
          <p:cNvPr id="4" name="Picture 3" descr="Generic_Black.jpg"/>
          <p:cNvPicPr/>
          <p:nvPr/>
        </p:nvPicPr>
        <p:blipFill>
          <a:blip r:embed="rId3" cstate="print"/>
          <a:stretch>
            <a:fillRect/>
          </a:stretch>
        </p:blipFill>
        <p:spPr>
          <a:xfrm>
            <a:off x="6444208" y="0"/>
            <a:ext cx="1965960" cy="108012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G:\Biol la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0495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G:\chem analysts.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498" y="0"/>
            <a:ext cx="9266018" cy="6949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5056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050" name="Picture 2" descr="G:\F1 champs.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52520" cy="6939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8303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098" name="Picture 2" descr="F:\BLOODHOUND MOD\IMG_43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84"/>
            <a:ext cx="9125284" cy="6850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8024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5122" name="Picture 2" descr="F:\BLOODHOUND MOD\IMG_43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548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1296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6146" name="Picture 2" descr="F:\BLOODHOUND MOD\IMG_44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548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9571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7170" name="Picture 2" descr="F:\BLOODHOUND MOD\IMG_44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7661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outh-westn"/>
          <p:cNvPicPr>
            <a:picLocks noChangeAspect="1" noChangeArrowheads="1"/>
          </p:cNvPicPr>
          <p:nvPr/>
        </p:nvPicPr>
        <p:blipFill>
          <a:blip r:embed="rId3" cstate="print"/>
          <a:srcRect/>
          <a:stretch>
            <a:fillRect/>
          </a:stretch>
        </p:blipFill>
        <p:spPr bwMode="auto">
          <a:xfrm>
            <a:off x="6516688" y="4673600"/>
            <a:ext cx="1800225" cy="2184400"/>
          </a:xfrm>
          <a:prstGeom prst="rect">
            <a:avLst/>
          </a:prstGeom>
          <a:noFill/>
          <a:ln w="9525">
            <a:noFill/>
            <a:miter lim="800000"/>
            <a:headEnd/>
            <a:tailEnd/>
          </a:ln>
        </p:spPr>
      </p:pic>
      <p:sp>
        <p:nvSpPr>
          <p:cNvPr id="6147" name="Title 1"/>
          <p:cNvSpPr>
            <a:spLocks noGrp="1"/>
          </p:cNvSpPr>
          <p:nvPr>
            <p:ph type="ctrTitle"/>
          </p:nvPr>
        </p:nvSpPr>
        <p:spPr>
          <a:xfrm>
            <a:off x="1042988" y="549275"/>
            <a:ext cx="6307137" cy="554038"/>
          </a:xfrm>
        </p:spPr>
        <p:txBody>
          <a:bodyPr/>
          <a:lstStyle/>
          <a:p>
            <a:r>
              <a:rPr lang="en-GB" smtClean="0">
                <a:latin typeface="Arial" charset="0"/>
              </a:rPr>
              <a:t>Regional STEM Centres.</a:t>
            </a:r>
          </a:p>
        </p:txBody>
      </p:sp>
      <p:grpSp>
        <p:nvGrpSpPr>
          <p:cNvPr id="2" name="Group 2"/>
          <p:cNvGrpSpPr>
            <a:grpSpLocks/>
          </p:cNvGrpSpPr>
          <p:nvPr/>
        </p:nvGrpSpPr>
        <p:grpSpPr bwMode="auto">
          <a:xfrm>
            <a:off x="223096" y="1196752"/>
            <a:ext cx="8309344" cy="5472607"/>
            <a:chOff x="650" y="1349"/>
            <a:chExt cx="10764" cy="8081"/>
          </a:xfrm>
        </p:grpSpPr>
        <p:sp>
          <p:nvSpPr>
            <p:cNvPr id="6149" name="AutoShape 3"/>
            <p:cNvSpPr>
              <a:spLocks noChangeArrowheads="1"/>
            </p:cNvSpPr>
            <p:nvPr/>
          </p:nvSpPr>
          <p:spPr bwMode="auto">
            <a:xfrm>
              <a:off x="650" y="1349"/>
              <a:ext cx="1165" cy="3469"/>
            </a:xfrm>
            <a:prstGeom prst="roundRect">
              <a:avLst>
                <a:gd name="adj" fmla="val 16667"/>
              </a:avLst>
            </a:prstGeom>
            <a:solidFill>
              <a:srgbClr val="FFFF00"/>
            </a:solidFill>
            <a:ln w="9525">
              <a:solidFill>
                <a:srgbClr val="000000"/>
              </a:solidFill>
              <a:round/>
              <a:headEnd/>
              <a:tailEnd/>
            </a:ln>
          </p:spPr>
          <p:txBody>
            <a:bodyPr/>
            <a:lstStyle/>
            <a:p>
              <a:r>
                <a:rPr lang="en-GB" sz="800" b="1" dirty="0">
                  <a:solidFill>
                    <a:srgbClr val="000000"/>
                  </a:solidFill>
                  <a:cs typeface="Arial" charset="0"/>
                </a:rPr>
                <a:t>LSIS STEM Centre East Midlands</a:t>
              </a:r>
            </a:p>
            <a:p>
              <a:endParaRPr lang="en-GB" sz="800" b="1" dirty="0">
                <a:solidFill>
                  <a:srgbClr val="000000"/>
                </a:solidFill>
                <a:cs typeface="Arial" charset="0"/>
              </a:endParaRPr>
            </a:p>
            <a:p>
              <a:r>
                <a:rPr lang="en-GB" sz="800" b="1" i="1" dirty="0">
                  <a:solidFill>
                    <a:srgbClr val="000000"/>
                  </a:solidFill>
                  <a:cs typeface="Arial" charset="0"/>
                </a:rPr>
                <a:t>Lough-borough</a:t>
              </a:r>
              <a:r>
                <a:rPr lang="en-GB" sz="700" b="1" i="1" dirty="0">
                  <a:solidFill>
                    <a:srgbClr val="000000"/>
                  </a:solidFill>
                  <a:cs typeface="Arial" charset="0"/>
                </a:rPr>
                <a:t> </a:t>
              </a:r>
              <a:r>
                <a:rPr lang="en-GB" sz="800" b="1" i="1" dirty="0">
                  <a:solidFill>
                    <a:srgbClr val="000000"/>
                  </a:solidFill>
                  <a:cs typeface="Arial" charset="0"/>
                </a:rPr>
                <a:t>College</a:t>
              </a:r>
            </a:p>
            <a:p>
              <a:endParaRPr lang="en-GB" sz="800" dirty="0">
                <a:solidFill>
                  <a:srgbClr val="000000"/>
                </a:solidFill>
                <a:cs typeface="Arial" charset="0"/>
              </a:endParaRPr>
            </a:p>
            <a:p>
              <a:endParaRPr lang="en-GB" sz="800" dirty="0">
                <a:solidFill>
                  <a:srgbClr val="000000"/>
                </a:solidFill>
                <a:cs typeface="Arial" charset="0"/>
              </a:endParaRPr>
            </a:p>
            <a:p>
              <a:r>
                <a:rPr lang="en-GB" sz="800" dirty="0">
                  <a:solidFill>
                    <a:srgbClr val="000000"/>
                  </a:solidFill>
                  <a:cs typeface="Arial" charset="0"/>
                </a:rPr>
                <a:t>SLC East Midlands NCETM </a:t>
              </a:r>
              <a:r>
                <a:rPr lang="en-GB" sz="800" dirty="0" err="1">
                  <a:solidFill>
                    <a:srgbClr val="000000"/>
                  </a:solidFill>
                  <a:cs typeface="Arial" charset="0"/>
                </a:rPr>
                <a:t>RAEng</a:t>
              </a:r>
              <a:endParaRPr lang="en-GB" sz="800" dirty="0">
                <a:solidFill>
                  <a:srgbClr val="000000"/>
                </a:solidFill>
                <a:cs typeface="Arial" charset="0"/>
              </a:endParaRPr>
            </a:p>
            <a:p>
              <a:endParaRPr lang="en-US" dirty="0">
                <a:solidFill>
                  <a:srgbClr val="000000"/>
                </a:solidFill>
                <a:cs typeface="Arial" charset="0"/>
              </a:endParaRPr>
            </a:p>
          </p:txBody>
        </p:sp>
        <p:sp>
          <p:nvSpPr>
            <p:cNvPr id="6150" name="AutoShape 4"/>
            <p:cNvSpPr>
              <a:spLocks noChangeArrowheads="1"/>
            </p:cNvSpPr>
            <p:nvPr/>
          </p:nvSpPr>
          <p:spPr bwMode="auto">
            <a:xfrm>
              <a:off x="1815" y="1349"/>
              <a:ext cx="1199" cy="3469"/>
            </a:xfrm>
            <a:prstGeom prst="roundRect">
              <a:avLst>
                <a:gd name="adj" fmla="val 16667"/>
              </a:avLst>
            </a:prstGeom>
            <a:solidFill>
              <a:srgbClr val="FFFF00"/>
            </a:solidFill>
            <a:ln w="9525">
              <a:solidFill>
                <a:srgbClr val="000000"/>
              </a:solidFill>
              <a:round/>
              <a:headEnd/>
              <a:tailEnd/>
            </a:ln>
          </p:spPr>
          <p:txBody>
            <a:bodyPr/>
            <a:lstStyle/>
            <a:p>
              <a:r>
                <a:rPr lang="en-GB" sz="800" b="1" dirty="0">
                  <a:solidFill>
                    <a:srgbClr val="000000"/>
                  </a:solidFill>
                  <a:cs typeface="Arial" charset="0"/>
                </a:rPr>
                <a:t>LSIS STEM Centre West Midlands</a:t>
              </a:r>
            </a:p>
            <a:p>
              <a:endParaRPr lang="en-GB" sz="800" b="1" dirty="0">
                <a:solidFill>
                  <a:srgbClr val="000000"/>
                </a:solidFill>
                <a:cs typeface="Arial" charset="0"/>
              </a:endParaRPr>
            </a:p>
            <a:p>
              <a:r>
                <a:rPr lang="en-GB" sz="700" b="1" i="1" dirty="0" smtClean="0">
                  <a:solidFill>
                    <a:srgbClr val="000000"/>
                  </a:solidFill>
                  <a:cs typeface="Arial" charset="0"/>
                </a:rPr>
                <a:t>Birmingham</a:t>
              </a:r>
              <a:r>
                <a:rPr lang="en-GB" sz="800" b="1" i="1" dirty="0" smtClean="0">
                  <a:solidFill>
                    <a:srgbClr val="000000"/>
                  </a:solidFill>
                  <a:cs typeface="Arial" charset="0"/>
                </a:rPr>
                <a:t> </a:t>
              </a:r>
              <a:r>
                <a:rPr lang="en-GB" sz="700" b="1" i="1" dirty="0">
                  <a:solidFill>
                    <a:srgbClr val="000000"/>
                  </a:solidFill>
                  <a:cs typeface="Arial" charset="0"/>
                </a:rPr>
                <a:t>Metropolitan</a:t>
              </a:r>
              <a:r>
                <a:rPr lang="en-GB" sz="800" b="1" i="1" dirty="0">
                  <a:solidFill>
                    <a:srgbClr val="000000"/>
                  </a:solidFill>
                  <a:cs typeface="Arial" charset="0"/>
                </a:rPr>
                <a:t> College</a:t>
              </a:r>
            </a:p>
            <a:p>
              <a:r>
                <a:rPr lang="en-GB" sz="800" dirty="0">
                  <a:solidFill>
                    <a:srgbClr val="000000"/>
                  </a:solidFill>
                  <a:cs typeface="Arial" charset="0"/>
                </a:rPr>
                <a:t>SLC West Midlands NCETM </a:t>
              </a:r>
              <a:r>
                <a:rPr lang="en-GB" sz="800" dirty="0" err="1">
                  <a:solidFill>
                    <a:srgbClr val="000000"/>
                  </a:solidFill>
                  <a:cs typeface="Arial" charset="0"/>
                </a:rPr>
                <a:t>RAEng</a:t>
              </a:r>
              <a:endParaRPr lang="en-GB" sz="800" dirty="0">
                <a:solidFill>
                  <a:srgbClr val="000000"/>
                </a:solidFill>
                <a:cs typeface="Arial" charset="0"/>
              </a:endParaRPr>
            </a:p>
            <a:p>
              <a:endParaRPr lang="en-US" dirty="0">
                <a:solidFill>
                  <a:srgbClr val="000000"/>
                </a:solidFill>
                <a:cs typeface="Arial" charset="0"/>
              </a:endParaRPr>
            </a:p>
          </p:txBody>
        </p:sp>
        <p:sp>
          <p:nvSpPr>
            <p:cNvPr id="6151" name="AutoShape 5"/>
            <p:cNvSpPr>
              <a:spLocks noChangeArrowheads="1"/>
            </p:cNvSpPr>
            <p:nvPr/>
          </p:nvSpPr>
          <p:spPr bwMode="auto">
            <a:xfrm>
              <a:off x="2991" y="1363"/>
              <a:ext cx="1040" cy="3469"/>
            </a:xfrm>
            <a:prstGeom prst="roundRect">
              <a:avLst>
                <a:gd name="adj" fmla="val 16667"/>
              </a:avLst>
            </a:prstGeom>
            <a:solidFill>
              <a:srgbClr val="FFFF00"/>
            </a:solidFill>
            <a:ln w="9525">
              <a:solidFill>
                <a:srgbClr val="000000"/>
              </a:solidFill>
              <a:round/>
              <a:headEnd/>
              <a:tailEnd/>
            </a:ln>
          </p:spPr>
          <p:txBody>
            <a:bodyPr/>
            <a:lstStyle/>
            <a:p>
              <a:r>
                <a:rPr lang="en-GB" sz="800" b="1" dirty="0">
                  <a:solidFill>
                    <a:srgbClr val="000000"/>
                  </a:solidFill>
                  <a:cs typeface="Arial" charset="0"/>
                </a:rPr>
                <a:t>LSIS STEM Centre London </a:t>
              </a:r>
            </a:p>
            <a:p>
              <a:endParaRPr lang="en-GB" sz="800" dirty="0">
                <a:solidFill>
                  <a:srgbClr val="000000"/>
                </a:solidFill>
                <a:cs typeface="Arial" charset="0"/>
              </a:endParaRPr>
            </a:p>
            <a:p>
              <a:endParaRPr lang="en-GB" sz="800" dirty="0">
                <a:solidFill>
                  <a:srgbClr val="000000"/>
                </a:solidFill>
                <a:cs typeface="Arial" charset="0"/>
              </a:endParaRPr>
            </a:p>
            <a:p>
              <a:r>
                <a:rPr lang="en-GB" sz="800" b="1" i="1" dirty="0">
                  <a:solidFill>
                    <a:srgbClr val="000000"/>
                  </a:solidFill>
                  <a:cs typeface="Arial" charset="0"/>
                </a:rPr>
                <a:t>City &amp; Islington College</a:t>
              </a:r>
            </a:p>
            <a:p>
              <a:endParaRPr lang="en-GB" sz="800" b="1" i="1" dirty="0">
                <a:solidFill>
                  <a:srgbClr val="000000"/>
                </a:solidFill>
                <a:cs typeface="Arial" charset="0"/>
              </a:endParaRPr>
            </a:p>
            <a:p>
              <a:endParaRPr lang="en-GB" sz="800" dirty="0">
                <a:solidFill>
                  <a:srgbClr val="000000"/>
                </a:solidFill>
                <a:cs typeface="Arial" charset="0"/>
              </a:endParaRPr>
            </a:p>
            <a:p>
              <a:r>
                <a:rPr lang="en-GB" sz="800" dirty="0">
                  <a:solidFill>
                    <a:srgbClr val="000000"/>
                  </a:solidFill>
                  <a:cs typeface="Arial" charset="0"/>
                </a:rPr>
                <a:t>SLC London NCETM </a:t>
              </a:r>
              <a:r>
                <a:rPr lang="en-GB" sz="800" dirty="0" err="1">
                  <a:solidFill>
                    <a:srgbClr val="000000"/>
                  </a:solidFill>
                  <a:cs typeface="Arial" charset="0"/>
                </a:rPr>
                <a:t>RAEng</a:t>
              </a:r>
              <a:endParaRPr lang="en-GB" sz="800" dirty="0">
                <a:solidFill>
                  <a:srgbClr val="000000"/>
                </a:solidFill>
                <a:cs typeface="Arial" charset="0"/>
              </a:endParaRPr>
            </a:p>
            <a:p>
              <a:endParaRPr lang="en-US" dirty="0">
                <a:solidFill>
                  <a:srgbClr val="000000"/>
                </a:solidFill>
                <a:cs typeface="Arial" charset="0"/>
              </a:endParaRPr>
            </a:p>
          </p:txBody>
        </p:sp>
        <p:sp>
          <p:nvSpPr>
            <p:cNvPr id="6152" name="AutoShape 6"/>
            <p:cNvSpPr>
              <a:spLocks noChangeArrowheads="1"/>
            </p:cNvSpPr>
            <p:nvPr/>
          </p:nvSpPr>
          <p:spPr bwMode="auto">
            <a:xfrm>
              <a:off x="4060" y="1349"/>
              <a:ext cx="1077" cy="3469"/>
            </a:xfrm>
            <a:prstGeom prst="roundRect">
              <a:avLst>
                <a:gd name="adj" fmla="val 16667"/>
              </a:avLst>
            </a:prstGeom>
            <a:solidFill>
              <a:srgbClr val="FFFF00"/>
            </a:solidFill>
            <a:ln w="9525">
              <a:solidFill>
                <a:srgbClr val="000000"/>
              </a:solidFill>
              <a:round/>
              <a:headEnd/>
              <a:tailEnd/>
            </a:ln>
          </p:spPr>
          <p:txBody>
            <a:bodyPr/>
            <a:lstStyle/>
            <a:p>
              <a:r>
                <a:rPr lang="en-GB" sz="800" b="1" dirty="0">
                  <a:solidFill>
                    <a:srgbClr val="000000"/>
                  </a:solidFill>
                  <a:cs typeface="Arial" charset="0"/>
                </a:rPr>
                <a:t>LSIS STEM Centre South East</a:t>
              </a:r>
            </a:p>
            <a:p>
              <a:endParaRPr lang="en-GB" sz="800" dirty="0">
                <a:solidFill>
                  <a:srgbClr val="000000"/>
                </a:solidFill>
                <a:cs typeface="Arial" charset="0"/>
              </a:endParaRPr>
            </a:p>
            <a:p>
              <a:r>
                <a:rPr lang="en-GB" sz="800" b="1" i="1" dirty="0">
                  <a:solidFill>
                    <a:srgbClr val="000000"/>
                  </a:solidFill>
                  <a:cs typeface="Arial" charset="0"/>
                </a:rPr>
                <a:t>Sussex Downs College</a:t>
              </a:r>
            </a:p>
            <a:p>
              <a:endParaRPr lang="en-GB" sz="800" dirty="0">
                <a:solidFill>
                  <a:srgbClr val="000000"/>
                </a:solidFill>
                <a:cs typeface="Arial" charset="0"/>
              </a:endParaRPr>
            </a:p>
            <a:p>
              <a:endParaRPr lang="en-GB" sz="800" dirty="0">
                <a:solidFill>
                  <a:srgbClr val="000000"/>
                </a:solidFill>
                <a:cs typeface="Arial" charset="0"/>
              </a:endParaRPr>
            </a:p>
            <a:p>
              <a:r>
                <a:rPr lang="en-GB" sz="800" dirty="0">
                  <a:solidFill>
                    <a:srgbClr val="000000"/>
                  </a:solidFill>
                  <a:cs typeface="Arial" charset="0"/>
                </a:rPr>
                <a:t>SLC South East NCETM </a:t>
              </a:r>
              <a:r>
                <a:rPr lang="en-GB" sz="800" dirty="0" err="1">
                  <a:solidFill>
                    <a:srgbClr val="000000"/>
                  </a:solidFill>
                  <a:cs typeface="Arial" charset="0"/>
                </a:rPr>
                <a:t>RAEng</a:t>
              </a:r>
              <a:endParaRPr lang="en-GB" sz="800" dirty="0">
                <a:solidFill>
                  <a:srgbClr val="000000"/>
                </a:solidFill>
                <a:cs typeface="Arial" charset="0"/>
              </a:endParaRPr>
            </a:p>
            <a:p>
              <a:endParaRPr lang="en-US" dirty="0">
                <a:solidFill>
                  <a:srgbClr val="000000"/>
                </a:solidFill>
                <a:cs typeface="Arial" charset="0"/>
              </a:endParaRPr>
            </a:p>
          </p:txBody>
        </p:sp>
        <p:sp>
          <p:nvSpPr>
            <p:cNvPr id="6153" name="AutoShape 7"/>
            <p:cNvSpPr>
              <a:spLocks noChangeArrowheads="1"/>
            </p:cNvSpPr>
            <p:nvPr/>
          </p:nvSpPr>
          <p:spPr bwMode="auto">
            <a:xfrm>
              <a:off x="5137" y="1349"/>
              <a:ext cx="1189" cy="3469"/>
            </a:xfrm>
            <a:prstGeom prst="roundRect">
              <a:avLst>
                <a:gd name="adj" fmla="val 18046"/>
              </a:avLst>
            </a:prstGeom>
            <a:solidFill>
              <a:schemeClr val="accent5"/>
            </a:solidFill>
            <a:ln w="9525">
              <a:solidFill>
                <a:srgbClr val="000000"/>
              </a:solidFill>
              <a:round/>
              <a:headEnd/>
              <a:tailEnd/>
            </a:ln>
          </p:spPr>
          <p:txBody>
            <a:bodyPr/>
            <a:lstStyle/>
            <a:p>
              <a:r>
                <a:rPr lang="en-GB" sz="800" b="1" dirty="0">
                  <a:solidFill>
                    <a:srgbClr val="000000"/>
                  </a:solidFill>
                  <a:cs typeface="Arial" charset="0"/>
                </a:rPr>
                <a:t>LSIS STEM Centre South West</a:t>
              </a:r>
            </a:p>
            <a:p>
              <a:endParaRPr lang="en-GB" sz="800" dirty="0">
                <a:solidFill>
                  <a:srgbClr val="000000"/>
                </a:solidFill>
                <a:cs typeface="Arial" charset="0"/>
              </a:endParaRPr>
            </a:p>
            <a:p>
              <a:r>
                <a:rPr lang="en-GB" sz="800" b="1" i="1" dirty="0" err="1">
                  <a:solidFill>
                    <a:srgbClr val="000000"/>
                  </a:solidFill>
                  <a:cs typeface="Arial" charset="0"/>
                </a:rPr>
                <a:t>Petroc</a:t>
              </a:r>
              <a:r>
                <a:rPr lang="en-GB" sz="800" b="1" i="1">
                  <a:solidFill>
                    <a:srgbClr val="000000"/>
                  </a:solidFill>
                  <a:cs typeface="Arial" charset="0"/>
                </a:rPr>
                <a:t> </a:t>
              </a:r>
              <a:endParaRPr lang="en-GB" sz="800" b="1" i="1" dirty="0">
                <a:solidFill>
                  <a:srgbClr val="000000"/>
                </a:solidFill>
                <a:cs typeface="Arial" charset="0"/>
              </a:endParaRPr>
            </a:p>
            <a:p>
              <a:endParaRPr lang="en-GB" sz="800" b="1" i="1" dirty="0">
                <a:solidFill>
                  <a:srgbClr val="000000"/>
                </a:solidFill>
                <a:cs typeface="Arial" charset="0"/>
              </a:endParaRPr>
            </a:p>
            <a:p>
              <a:endParaRPr lang="en-GB" sz="800" dirty="0">
                <a:solidFill>
                  <a:srgbClr val="000000"/>
                </a:solidFill>
                <a:cs typeface="Arial" charset="0"/>
              </a:endParaRPr>
            </a:p>
            <a:p>
              <a:r>
                <a:rPr lang="en-GB" sz="800" dirty="0">
                  <a:solidFill>
                    <a:srgbClr val="000000"/>
                  </a:solidFill>
                  <a:cs typeface="Arial" charset="0"/>
                </a:rPr>
                <a:t>SLC South West NCETM </a:t>
              </a:r>
              <a:r>
                <a:rPr lang="en-GB" sz="800" dirty="0" err="1">
                  <a:solidFill>
                    <a:srgbClr val="000000"/>
                  </a:solidFill>
                  <a:cs typeface="Arial" charset="0"/>
                </a:rPr>
                <a:t>RAEng</a:t>
              </a:r>
              <a:endParaRPr lang="en-GB" sz="800" dirty="0">
                <a:solidFill>
                  <a:srgbClr val="000000"/>
                </a:solidFill>
                <a:cs typeface="Arial" charset="0"/>
              </a:endParaRPr>
            </a:p>
            <a:p>
              <a:endParaRPr lang="en-US" dirty="0">
                <a:solidFill>
                  <a:srgbClr val="000000"/>
                </a:solidFill>
                <a:cs typeface="Arial" charset="0"/>
              </a:endParaRPr>
            </a:p>
          </p:txBody>
        </p:sp>
        <p:sp>
          <p:nvSpPr>
            <p:cNvPr id="6154" name="AutoShape 8"/>
            <p:cNvSpPr>
              <a:spLocks noChangeArrowheads="1"/>
            </p:cNvSpPr>
            <p:nvPr/>
          </p:nvSpPr>
          <p:spPr bwMode="auto">
            <a:xfrm>
              <a:off x="6326" y="1349"/>
              <a:ext cx="1206" cy="3469"/>
            </a:xfrm>
            <a:prstGeom prst="roundRect">
              <a:avLst>
                <a:gd name="adj" fmla="val 18046"/>
              </a:avLst>
            </a:prstGeom>
            <a:solidFill>
              <a:srgbClr val="FFFF00"/>
            </a:solidFill>
            <a:ln w="9525">
              <a:solidFill>
                <a:srgbClr val="000000"/>
              </a:solidFill>
              <a:round/>
              <a:headEnd/>
              <a:tailEnd/>
            </a:ln>
          </p:spPr>
          <p:txBody>
            <a:bodyPr/>
            <a:lstStyle/>
            <a:p>
              <a:r>
                <a:rPr lang="en-GB" sz="800" b="1" dirty="0">
                  <a:solidFill>
                    <a:srgbClr val="000000"/>
                  </a:solidFill>
                  <a:cs typeface="Arial" charset="0"/>
                </a:rPr>
                <a:t>LSIS STEM Centre North East</a:t>
              </a:r>
            </a:p>
            <a:p>
              <a:endParaRPr lang="en-GB" sz="800" dirty="0">
                <a:solidFill>
                  <a:srgbClr val="000000"/>
                </a:solidFill>
                <a:cs typeface="Arial" charset="0"/>
              </a:endParaRPr>
            </a:p>
            <a:p>
              <a:r>
                <a:rPr lang="en-GB" sz="800" b="1" i="1" dirty="0">
                  <a:solidFill>
                    <a:srgbClr val="000000"/>
                  </a:solidFill>
                  <a:cs typeface="Arial" charset="0"/>
                </a:rPr>
                <a:t>Redcar &amp; Cleve-land College</a:t>
              </a:r>
            </a:p>
            <a:p>
              <a:endParaRPr lang="en-GB" sz="800" dirty="0">
                <a:solidFill>
                  <a:srgbClr val="000000"/>
                </a:solidFill>
                <a:cs typeface="Arial" charset="0"/>
              </a:endParaRPr>
            </a:p>
            <a:p>
              <a:r>
                <a:rPr lang="en-GB" sz="800" dirty="0">
                  <a:solidFill>
                    <a:srgbClr val="000000"/>
                  </a:solidFill>
                  <a:cs typeface="Arial" charset="0"/>
                </a:rPr>
                <a:t>SLC North East NCETM </a:t>
              </a:r>
              <a:r>
                <a:rPr lang="en-GB" sz="800" dirty="0" err="1">
                  <a:solidFill>
                    <a:srgbClr val="000000"/>
                  </a:solidFill>
                  <a:cs typeface="Arial" charset="0"/>
                </a:rPr>
                <a:t>RAEng</a:t>
              </a:r>
              <a:endParaRPr lang="en-GB" sz="800" dirty="0">
                <a:solidFill>
                  <a:srgbClr val="000000"/>
                </a:solidFill>
                <a:cs typeface="Arial" charset="0"/>
              </a:endParaRPr>
            </a:p>
            <a:p>
              <a:endParaRPr lang="en-US" dirty="0">
                <a:solidFill>
                  <a:srgbClr val="000000"/>
                </a:solidFill>
                <a:cs typeface="Arial" charset="0"/>
              </a:endParaRPr>
            </a:p>
          </p:txBody>
        </p:sp>
        <p:sp>
          <p:nvSpPr>
            <p:cNvPr id="6155" name="AutoShape 9"/>
            <p:cNvSpPr>
              <a:spLocks noChangeArrowheads="1"/>
            </p:cNvSpPr>
            <p:nvPr/>
          </p:nvSpPr>
          <p:spPr bwMode="auto">
            <a:xfrm>
              <a:off x="7532" y="1349"/>
              <a:ext cx="1391" cy="3469"/>
            </a:xfrm>
            <a:prstGeom prst="roundRect">
              <a:avLst>
                <a:gd name="adj" fmla="val 18046"/>
              </a:avLst>
            </a:prstGeom>
            <a:solidFill>
              <a:srgbClr val="FFFF00"/>
            </a:solidFill>
            <a:ln w="9525">
              <a:solidFill>
                <a:srgbClr val="000000"/>
              </a:solidFill>
              <a:round/>
              <a:headEnd/>
              <a:tailEnd/>
            </a:ln>
          </p:spPr>
          <p:txBody>
            <a:bodyPr/>
            <a:lstStyle/>
            <a:p>
              <a:r>
                <a:rPr lang="en-GB" sz="800" b="1">
                  <a:solidFill>
                    <a:srgbClr val="000000"/>
                  </a:solidFill>
                  <a:cs typeface="Arial" charset="0"/>
                </a:rPr>
                <a:t>LSIS STEM Centre North West</a:t>
              </a:r>
            </a:p>
            <a:p>
              <a:endParaRPr lang="en-GB" sz="800">
                <a:solidFill>
                  <a:srgbClr val="000000"/>
                </a:solidFill>
                <a:cs typeface="Arial" charset="0"/>
              </a:endParaRPr>
            </a:p>
            <a:p>
              <a:r>
                <a:rPr lang="en-GB" sz="800" b="1" i="1">
                  <a:solidFill>
                    <a:srgbClr val="000000"/>
                  </a:solidFill>
                  <a:cs typeface="Arial" charset="0"/>
                </a:rPr>
                <a:t>Macclesfield College</a:t>
              </a:r>
            </a:p>
            <a:p>
              <a:endParaRPr lang="en-GB" sz="800">
                <a:solidFill>
                  <a:srgbClr val="000000"/>
                </a:solidFill>
                <a:cs typeface="Arial" charset="0"/>
              </a:endParaRPr>
            </a:p>
            <a:p>
              <a:endParaRPr lang="en-GB" sz="800">
                <a:solidFill>
                  <a:srgbClr val="000000"/>
                </a:solidFill>
                <a:cs typeface="Arial" charset="0"/>
              </a:endParaRPr>
            </a:p>
            <a:p>
              <a:r>
                <a:rPr lang="en-GB" sz="800">
                  <a:solidFill>
                    <a:srgbClr val="000000"/>
                  </a:solidFill>
                  <a:cs typeface="Arial" charset="0"/>
                </a:rPr>
                <a:t>SLC North West NCETM RAEng</a:t>
              </a:r>
            </a:p>
            <a:p>
              <a:endParaRPr lang="en-US">
                <a:solidFill>
                  <a:srgbClr val="000000"/>
                </a:solidFill>
                <a:cs typeface="Arial" charset="0"/>
              </a:endParaRPr>
            </a:p>
          </p:txBody>
        </p:sp>
        <p:sp>
          <p:nvSpPr>
            <p:cNvPr id="6156" name="AutoShape 10"/>
            <p:cNvSpPr>
              <a:spLocks noChangeArrowheads="1"/>
            </p:cNvSpPr>
            <p:nvPr/>
          </p:nvSpPr>
          <p:spPr bwMode="auto">
            <a:xfrm>
              <a:off x="8923" y="1349"/>
              <a:ext cx="1233" cy="3469"/>
            </a:xfrm>
            <a:prstGeom prst="roundRect">
              <a:avLst>
                <a:gd name="adj" fmla="val 18046"/>
              </a:avLst>
            </a:prstGeom>
            <a:solidFill>
              <a:srgbClr val="FFFF00"/>
            </a:solidFill>
            <a:ln w="9525">
              <a:solidFill>
                <a:srgbClr val="000000"/>
              </a:solidFill>
              <a:round/>
              <a:headEnd/>
              <a:tailEnd/>
            </a:ln>
          </p:spPr>
          <p:txBody>
            <a:bodyPr/>
            <a:lstStyle/>
            <a:p>
              <a:r>
                <a:rPr lang="en-GB" sz="800" b="1" dirty="0">
                  <a:solidFill>
                    <a:srgbClr val="000000"/>
                  </a:solidFill>
                  <a:cs typeface="Arial" charset="0"/>
                </a:rPr>
                <a:t>LSIS STEM Centre </a:t>
              </a:r>
              <a:r>
                <a:rPr lang="en-GB" sz="800" b="1" dirty="0" err="1">
                  <a:solidFill>
                    <a:srgbClr val="000000"/>
                  </a:solidFill>
                  <a:cs typeface="Arial" charset="0"/>
                </a:rPr>
                <a:t>Yorks</a:t>
              </a:r>
              <a:r>
                <a:rPr lang="en-GB" sz="800" b="1" dirty="0">
                  <a:solidFill>
                    <a:srgbClr val="000000"/>
                  </a:solidFill>
                  <a:cs typeface="Arial" charset="0"/>
                </a:rPr>
                <a:t> &amp; Humber</a:t>
              </a:r>
            </a:p>
            <a:p>
              <a:endParaRPr lang="en-GB" sz="800" dirty="0">
                <a:solidFill>
                  <a:srgbClr val="000000"/>
                </a:solidFill>
                <a:cs typeface="Arial" charset="0"/>
              </a:endParaRPr>
            </a:p>
            <a:p>
              <a:r>
                <a:rPr lang="en-GB" sz="800" b="1" i="1" dirty="0">
                  <a:solidFill>
                    <a:srgbClr val="000000"/>
                  </a:solidFill>
                  <a:cs typeface="Arial" charset="0"/>
                </a:rPr>
                <a:t>North Lindsey College</a:t>
              </a:r>
            </a:p>
            <a:p>
              <a:endParaRPr lang="en-GB" sz="800" dirty="0">
                <a:solidFill>
                  <a:srgbClr val="000000"/>
                </a:solidFill>
                <a:cs typeface="Arial" charset="0"/>
              </a:endParaRPr>
            </a:p>
            <a:p>
              <a:endParaRPr lang="en-GB" sz="800" dirty="0">
                <a:solidFill>
                  <a:srgbClr val="000000"/>
                </a:solidFill>
                <a:cs typeface="Arial" charset="0"/>
              </a:endParaRPr>
            </a:p>
            <a:p>
              <a:r>
                <a:rPr lang="en-GB" sz="800" dirty="0">
                  <a:solidFill>
                    <a:srgbClr val="000000"/>
                  </a:solidFill>
                  <a:cs typeface="Arial" charset="0"/>
                </a:rPr>
                <a:t>SLC Yorkshire &amp; Humber NCETM </a:t>
              </a:r>
              <a:r>
                <a:rPr lang="en-GB" sz="800" dirty="0" err="1">
                  <a:solidFill>
                    <a:srgbClr val="000000"/>
                  </a:solidFill>
                  <a:cs typeface="Arial" charset="0"/>
                </a:rPr>
                <a:t>RAEng</a:t>
              </a:r>
              <a:endParaRPr lang="en-GB" sz="800" dirty="0">
                <a:solidFill>
                  <a:srgbClr val="000000"/>
                </a:solidFill>
                <a:cs typeface="Arial" charset="0"/>
              </a:endParaRPr>
            </a:p>
            <a:p>
              <a:endParaRPr lang="en-US" dirty="0">
                <a:solidFill>
                  <a:srgbClr val="000000"/>
                </a:solidFill>
                <a:cs typeface="Arial" charset="0"/>
              </a:endParaRPr>
            </a:p>
          </p:txBody>
        </p:sp>
        <p:sp>
          <p:nvSpPr>
            <p:cNvPr id="6157" name="AutoShape 11"/>
            <p:cNvSpPr>
              <a:spLocks noChangeArrowheads="1"/>
            </p:cNvSpPr>
            <p:nvPr/>
          </p:nvSpPr>
          <p:spPr bwMode="auto">
            <a:xfrm>
              <a:off x="10156" y="1349"/>
              <a:ext cx="1258" cy="3469"/>
            </a:xfrm>
            <a:prstGeom prst="roundRect">
              <a:avLst>
                <a:gd name="adj" fmla="val 18046"/>
              </a:avLst>
            </a:prstGeom>
            <a:solidFill>
              <a:srgbClr val="FFFF00"/>
            </a:solidFill>
            <a:ln w="9525">
              <a:solidFill>
                <a:srgbClr val="000000"/>
              </a:solidFill>
              <a:round/>
              <a:headEnd/>
              <a:tailEnd/>
            </a:ln>
          </p:spPr>
          <p:txBody>
            <a:bodyPr/>
            <a:lstStyle/>
            <a:p>
              <a:r>
                <a:rPr lang="en-GB" sz="800" b="1" dirty="0">
                  <a:solidFill>
                    <a:srgbClr val="000000"/>
                  </a:solidFill>
                  <a:cs typeface="Arial" charset="0"/>
                </a:rPr>
                <a:t>LSIS STEM Centre East of England</a:t>
              </a:r>
            </a:p>
            <a:p>
              <a:endParaRPr lang="en-GB" sz="800" dirty="0">
                <a:solidFill>
                  <a:srgbClr val="000000"/>
                </a:solidFill>
                <a:cs typeface="Arial" charset="0"/>
              </a:endParaRPr>
            </a:p>
            <a:p>
              <a:r>
                <a:rPr lang="en-GB" sz="800" b="1" i="1" dirty="0">
                  <a:solidFill>
                    <a:srgbClr val="000000"/>
                  </a:solidFill>
                  <a:cs typeface="Arial" charset="0"/>
                </a:rPr>
                <a:t>The College of West Anglia </a:t>
              </a:r>
            </a:p>
            <a:p>
              <a:endParaRPr lang="en-GB" sz="800" dirty="0">
                <a:solidFill>
                  <a:srgbClr val="000000"/>
                </a:solidFill>
                <a:cs typeface="Arial" charset="0"/>
              </a:endParaRPr>
            </a:p>
            <a:p>
              <a:endParaRPr lang="en-GB" sz="800" dirty="0">
                <a:solidFill>
                  <a:srgbClr val="000000"/>
                </a:solidFill>
                <a:cs typeface="Arial" charset="0"/>
              </a:endParaRPr>
            </a:p>
            <a:p>
              <a:r>
                <a:rPr lang="en-GB" sz="800" dirty="0">
                  <a:solidFill>
                    <a:srgbClr val="000000"/>
                  </a:solidFill>
                  <a:cs typeface="Arial" charset="0"/>
                </a:rPr>
                <a:t>SLC East of England NCETM </a:t>
              </a:r>
              <a:r>
                <a:rPr lang="en-GB" sz="800" dirty="0" err="1">
                  <a:solidFill>
                    <a:srgbClr val="000000"/>
                  </a:solidFill>
                  <a:cs typeface="Arial" charset="0"/>
                </a:rPr>
                <a:t>RAEng</a:t>
              </a:r>
              <a:endParaRPr lang="en-GB" sz="800" dirty="0">
                <a:solidFill>
                  <a:srgbClr val="000000"/>
                </a:solidFill>
                <a:cs typeface="Arial" charset="0"/>
              </a:endParaRPr>
            </a:p>
            <a:p>
              <a:endParaRPr lang="en-US" dirty="0">
                <a:solidFill>
                  <a:srgbClr val="000000"/>
                </a:solidFill>
                <a:cs typeface="Arial" charset="0"/>
              </a:endParaRPr>
            </a:p>
          </p:txBody>
        </p:sp>
        <p:sp>
          <p:nvSpPr>
            <p:cNvPr id="6158" name="AutoShape 12"/>
            <p:cNvSpPr>
              <a:spLocks noChangeArrowheads="1"/>
            </p:cNvSpPr>
            <p:nvPr/>
          </p:nvSpPr>
          <p:spPr bwMode="auto">
            <a:xfrm>
              <a:off x="3014" y="6842"/>
              <a:ext cx="5134" cy="2588"/>
            </a:xfrm>
            <a:prstGeom prst="roundRect">
              <a:avLst>
                <a:gd name="adj" fmla="val 16667"/>
              </a:avLst>
            </a:prstGeom>
            <a:solidFill>
              <a:srgbClr val="C2D69B"/>
            </a:solidFill>
            <a:ln w="9525">
              <a:solidFill>
                <a:srgbClr val="000000"/>
              </a:solidFill>
              <a:round/>
              <a:headEnd/>
              <a:tailEnd/>
            </a:ln>
          </p:spPr>
          <p:txBody>
            <a:bodyPr/>
            <a:lstStyle/>
            <a:p>
              <a:pPr algn="ctr"/>
              <a:r>
                <a:rPr lang="en-GB" sz="900" b="1" dirty="0">
                  <a:solidFill>
                    <a:srgbClr val="000000"/>
                  </a:solidFill>
                  <a:cs typeface="Arial" charset="0"/>
                </a:rPr>
                <a:t>National STEM Centre</a:t>
              </a:r>
            </a:p>
            <a:p>
              <a:pPr algn="ctr"/>
              <a:endParaRPr lang="en-GB" sz="900" b="1" dirty="0">
                <a:solidFill>
                  <a:srgbClr val="000000"/>
                </a:solidFill>
                <a:cs typeface="Arial" charset="0"/>
              </a:endParaRPr>
            </a:p>
            <a:p>
              <a:pPr algn="ctr"/>
              <a:r>
                <a:rPr lang="en-GB" sz="900" dirty="0">
                  <a:solidFill>
                    <a:srgbClr val="000000"/>
                  </a:solidFill>
                  <a:cs typeface="Arial" charset="0"/>
                </a:rPr>
                <a:t>Consortium partners: NCETM, </a:t>
              </a:r>
              <a:r>
                <a:rPr lang="en-GB" sz="900" dirty="0" err="1">
                  <a:solidFill>
                    <a:srgbClr val="000000"/>
                  </a:solidFill>
                  <a:cs typeface="Arial" charset="0"/>
                </a:rPr>
                <a:t>RAEng</a:t>
              </a:r>
              <a:r>
                <a:rPr lang="en-GB" sz="900" dirty="0">
                  <a:solidFill>
                    <a:srgbClr val="000000"/>
                  </a:solidFill>
                  <a:cs typeface="Arial" charset="0"/>
                </a:rPr>
                <a:t>, NSLC</a:t>
              </a:r>
            </a:p>
            <a:p>
              <a:pPr algn="ctr"/>
              <a:endParaRPr lang="en-GB" sz="900" dirty="0">
                <a:solidFill>
                  <a:srgbClr val="000000"/>
                </a:solidFill>
                <a:cs typeface="Arial" charset="0"/>
              </a:endParaRPr>
            </a:p>
            <a:p>
              <a:pPr lvl="1">
                <a:buFont typeface="Symbol" pitchFamily="18" charset="2"/>
                <a:buChar char="·"/>
              </a:pPr>
              <a:r>
                <a:rPr lang="en-GB" sz="900" dirty="0">
                  <a:solidFill>
                    <a:srgbClr val="000000"/>
                  </a:solidFill>
                  <a:cs typeface="Arial" charset="0"/>
                </a:rPr>
                <a:t>Coherence with National STEM agenda</a:t>
              </a:r>
            </a:p>
            <a:p>
              <a:pPr lvl="1">
                <a:buFont typeface="Symbol" pitchFamily="18" charset="2"/>
                <a:buChar char="·"/>
              </a:pPr>
              <a:r>
                <a:rPr lang="en-GB" sz="900" dirty="0">
                  <a:solidFill>
                    <a:srgbClr val="000000"/>
                  </a:solidFill>
                  <a:cs typeface="Arial" charset="0"/>
                </a:rPr>
                <a:t>National co-ordination of online support</a:t>
              </a:r>
            </a:p>
            <a:p>
              <a:pPr lvl="1">
                <a:buFont typeface="Symbol" pitchFamily="18" charset="2"/>
                <a:buChar char="·"/>
              </a:pPr>
              <a:r>
                <a:rPr lang="en-GB" sz="900" dirty="0">
                  <a:solidFill>
                    <a:srgbClr val="000000"/>
                  </a:solidFill>
                  <a:cs typeface="Arial" charset="0"/>
                </a:rPr>
                <a:t>National communication plan</a:t>
              </a:r>
            </a:p>
            <a:p>
              <a:pPr lvl="1">
                <a:buFont typeface="Symbol" pitchFamily="18" charset="2"/>
                <a:buChar char="·"/>
              </a:pPr>
              <a:r>
                <a:rPr lang="en-GB" sz="900" dirty="0">
                  <a:solidFill>
                    <a:srgbClr val="000000"/>
                  </a:solidFill>
                  <a:cs typeface="Arial" charset="0"/>
                </a:rPr>
                <a:t>Evaluation of programme</a:t>
              </a:r>
            </a:p>
            <a:p>
              <a:pPr lvl="1">
                <a:buFont typeface="Symbol" pitchFamily="18" charset="2"/>
                <a:buChar char="·"/>
              </a:pPr>
              <a:r>
                <a:rPr lang="en-GB" sz="900" dirty="0">
                  <a:solidFill>
                    <a:srgbClr val="000000"/>
                  </a:solidFill>
                  <a:cs typeface="Arial" charset="0"/>
                </a:rPr>
                <a:t>National Stakeholder Management</a:t>
              </a:r>
            </a:p>
            <a:p>
              <a:pPr lvl="1">
                <a:buFont typeface="Symbol" pitchFamily="18" charset="2"/>
                <a:buChar char="·"/>
              </a:pPr>
              <a:r>
                <a:rPr lang="en-GB" sz="900" dirty="0">
                  <a:solidFill>
                    <a:srgbClr val="000000"/>
                  </a:solidFill>
                  <a:cs typeface="Arial" charset="0"/>
                </a:rPr>
                <a:t>Convening STEM Advisory Group</a:t>
              </a:r>
            </a:p>
            <a:p>
              <a:pPr lvl="1">
                <a:buFont typeface="Symbol" pitchFamily="18" charset="2"/>
                <a:buChar char="·"/>
              </a:pPr>
              <a:r>
                <a:rPr lang="en-GB" sz="900" dirty="0">
                  <a:solidFill>
                    <a:srgbClr val="000000"/>
                  </a:solidFill>
                  <a:cs typeface="Arial" charset="0"/>
                </a:rPr>
                <a:t>Data support</a:t>
              </a:r>
            </a:p>
            <a:p>
              <a:endParaRPr lang="en-GB" sz="1100" dirty="0">
                <a:solidFill>
                  <a:srgbClr val="000000"/>
                </a:solidFill>
                <a:latin typeface="Times New Roman" pitchFamily="18" charset="0"/>
                <a:cs typeface="Arial" charset="0"/>
              </a:endParaRPr>
            </a:p>
            <a:p>
              <a:endParaRPr lang="en-US" dirty="0">
                <a:solidFill>
                  <a:srgbClr val="000000"/>
                </a:solidFill>
                <a:cs typeface="Arial" charset="0"/>
              </a:endParaRPr>
            </a:p>
          </p:txBody>
        </p:sp>
        <p:cxnSp>
          <p:nvCxnSpPr>
            <p:cNvPr id="6159" name="AutoShape 13"/>
            <p:cNvCxnSpPr>
              <a:cxnSpLocks noChangeShapeType="1"/>
            </p:cNvCxnSpPr>
            <p:nvPr/>
          </p:nvCxnSpPr>
          <p:spPr bwMode="auto">
            <a:xfrm>
              <a:off x="903" y="4817"/>
              <a:ext cx="0" cy="1173"/>
            </a:xfrm>
            <a:prstGeom prst="straightConnector1">
              <a:avLst/>
            </a:prstGeom>
            <a:noFill/>
            <a:ln w="9525">
              <a:solidFill>
                <a:srgbClr val="000000"/>
              </a:solidFill>
              <a:round/>
              <a:headEnd/>
              <a:tailEnd/>
            </a:ln>
          </p:spPr>
        </p:cxnSp>
        <p:cxnSp>
          <p:nvCxnSpPr>
            <p:cNvPr id="6160" name="AutoShape 14"/>
            <p:cNvCxnSpPr>
              <a:cxnSpLocks noChangeShapeType="1"/>
            </p:cNvCxnSpPr>
            <p:nvPr/>
          </p:nvCxnSpPr>
          <p:spPr bwMode="auto">
            <a:xfrm>
              <a:off x="898" y="5985"/>
              <a:ext cx="9856" cy="0"/>
            </a:xfrm>
            <a:prstGeom prst="straightConnector1">
              <a:avLst/>
            </a:prstGeom>
            <a:noFill/>
            <a:ln w="9525">
              <a:solidFill>
                <a:srgbClr val="000000"/>
              </a:solidFill>
              <a:round/>
              <a:headEnd/>
              <a:tailEnd/>
            </a:ln>
          </p:spPr>
        </p:cxnSp>
        <p:cxnSp>
          <p:nvCxnSpPr>
            <p:cNvPr id="6161" name="AutoShape 15"/>
            <p:cNvCxnSpPr>
              <a:cxnSpLocks noChangeShapeType="1"/>
            </p:cNvCxnSpPr>
            <p:nvPr/>
          </p:nvCxnSpPr>
          <p:spPr bwMode="auto">
            <a:xfrm flipH="1">
              <a:off x="5546" y="5985"/>
              <a:ext cx="14" cy="859"/>
            </a:xfrm>
            <a:prstGeom prst="straightConnector1">
              <a:avLst/>
            </a:prstGeom>
            <a:noFill/>
            <a:ln w="9525">
              <a:solidFill>
                <a:srgbClr val="000000"/>
              </a:solidFill>
              <a:round/>
              <a:headEnd/>
              <a:tailEnd/>
            </a:ln>
          </p:spPr>
        </p:cxnSp>
        <p:cxnSp>
          <p:nvCxnSpPr>
            <p:cNvPr id="6162" name="AutoShape 16"/>
            <p:cNvCxnSpPr>
              <a:cxnSpLocks noChangeShapeType="1"/>
            </p:cNvCxnSpPr>
            <p:nvPr/>
          </p:nvCxnSpPr>
          <p:spPr bwMode="auto">
            <a:xfrm>
              <a:off x="2180" y="4817"/>
              <a:ext cx="0" cy="1173"/>
            </a:xfrm>
            <a:prstGeom prst="straightConnector1">
              <a:avLst/>
            </a:prstGeom>
            <a:noFill/>
            <a:ln w="9525">
              <a:solidFill>
                <a:srgbClr val="000000"/>
              </a:solidFill>
              <a:round/>
              <a:headEnd/>
              <a:tailEnd/>
            </a:ln>
          </p:spPr>
        </p:cxnSp>
        <p:cxnSp>
          <p:nvCxnSpPr>
            <p:cNvPr id="6163" name="AutoShape 17"/>
            <p:cNvCxnSpPr>
              <a:cxnSpLocks noChangeShapeType="1"/>
            </p:cNvCxnSpPr>
            <p:nvPr/>
          </p:nvCxnSpPr>
          <p:spPr bwMode="auto">
            <a:xfrm>
              <a:off x="3357" y="4817"/>
              <a:ext cx="0" cy="1173"/>
            </a:xfrm>
            <a:prstGeom prst="straightConnector1">
              <a:avLst/>
            </a:prstGeom>
            <a:noFill/>
            <a:ln w="9525">
              <a:solidFill>
                <a:srgbClr val="000000"/>
              </a:solidFill>
              <a:round/>
              <a:headEnd/>
              <a:tailEnd/>
            </a:ln>
          </p:spPr>
        </p:cxnSp>
        <p:cxnSp>
          <p:nvCxnSpPr>
            <p:cNvPr id="6164" name="AutoShape 18"/>
            <p:cNvCxnSpPr>
              <a:cxnSpLocks noChangeShapeType="1"/>
            </p:cNvCxnSpPr>
            <p:nvPr/>
          </p:nvCxnSpPr>
          <p:spPr bwMode="auto">
            <a:xfrm>
              <a:off x="4562" y="4817"/>
              <a:ext cx="14" cy="1173"/>
            </a:xfrm>
            <a:prstGeom prst="straightConnector1">
              <a:avLst/>
            </a:prstGeom>
            <a:noFill/>
            <a:ln w="9525">
              <a:solidFill>
                <a:srgbClr val="000000"/>
              </a:solidFill>
              <a:round/>
              <a:headEnd/>
              <a:tailEnd/>
            </a:ln>
          </p:spPr>
        </p:cxnSp>
        <p:cxnSp>
          <p:nvCxnSpPr>
            <p:cNvPr id="6165" name="AutoShape 19"/>
            <p:cNvCxnSpPr>
              <a:cxnSpLocks noChangeShapeType="1"/>
            </p:cNvCxnSpPr>
            <p:nvPr/>
          </p:nvCxnSpPr>
          <p:spPr bwMode="auto">
            <a:xfrm>
              <a:off x="5781" y="4817"/>
              <a:ext cx="0" cy="1173"/>
            </a:xfrm>
            <a:prstGeom prst="straightConnector1">
              <a:avLst/>
            </a:prstGeom>
            <a:noFill/>
            <a:ln w="9525">
              <a:solidFill>
                <a:srgbClr val="000000"/>
              </a:solidFill>
              <a:round/>
              <a:headEnd/>
              <a:tailEnd/>
            </a:ln>
          </p:spPr>
        </p:cxnSp>
        <p:cxnSp>
          <p:nvCxnSpPr>
            <p:cNvPr id="6166" name="AutoShape 20"/>
            <p:cNvCxnSpPr>
              <a:cxnSpLocks noChangeShapeType="1"/>
            </p:cNvCxnSpPr>
            <p:nvPr/>
          </p:nvCxnSpPr>
          <p:spPr bwMode="auto">
            <a:xfrm>
              <a:off x="7015" y="4817"/>
              <a:ext cx="0" cy="1173"/>
            </a:xfrm>
            <a:prstGeom prst="straightConnector1">
              <a:avLst/>
            </a:prstGeom>
            <a:noFill/>
            <a:ln w="9525">
              <a:solidFill>
                <a:srgbClr val="000000"/>
              </a:solidFill>
              <a:round/>
              <a:headEnd/>
              <a:tailEnd/>
            </a:ln>
          </p:spPr>
        </p:cxnSp>
        <p:cxnSp>
          <p:nvCxnSpPr>
            <p:cNvPr id="6167" name="AutoShape 21"/>
            <p:cNvCxnSpPr>
              <a:cxnSpLocks noChangeShapeType="1"/>
            </p:cNvCxnSpPr>
            <p:nvPr/>
          </p:nvCxnSpPr>
          <p:spPr bwMode="auto">
            <a:xfrm>
              <a:off x="8220" y="4817"/>
              <a:ext cx="15" cy="1173"/>
            </a:xfrm>
            <a:prstGeom prst="straightConnector1">
              <a:avLst/>
            </a:prstGeom>
            <a:noFill/>
            <a:ln w="9525">
              <a:solidFill>
                <a:srgbClr val="000000"/>
              </a:solidFill>
              <a:round/>
              <a:headEnd/>
              <a:tailEnd/>
            </a:ln>
          </p:spPr>
        </p:cxnSp>
        <p:cxnSp>
          <p:nvCxnSpPr>
            <p:cNvPr id="6168" name="AutoShape 22"/>
            <p:cNvCxnSpPr>
              <a:cxnSpLocks noChangeShapeType="1"/>
            </p:cNvCxnSpPr>
            <p:nvPr/>
          </p:nvCxnSpPr>
          <p:spPr bwMode="auto">
            <a:xfrm>
              <a:off x="9483" y="4817"/>
              <a:ext cx="0" cy="1173"/>
            </a:xfrm>
            <a:prstGeom prst="straightConnector1">
              <a:avLst/>
            </a:prstGeom>
            <a:noFill/>
            <a:ln w="9525">
              <a:solidFill>
                <a:srgbClr val="000000"/>
              </a:solidFill>
              <a:round/>
              <a:headEnd/>
              <a:tailEnd/>
            </a:ln>
          </p:spPr>
        </p:cxnSp>
        <p:cxnSp>
          <p:nvCxnSpPr>
            <p:cNvPr id="6169" name="AutoShape 23"/>
            <p:cNvCxnSpPr>
              <a:cxnSpLocks noChangeShapeType="1"/>
            </p:cNvCxnSpPr>
            <p:nvPr/>
          </p:nvCxnSpPr>
          <p:spPr bwMode="auto">
            <a:xfrm>
              <a:off x="10739" y="4812"/>
              <a:ext cx="15" cy="1173"/>
            </a:xfrm>
            <a:prstGeom prst="straightConnector1">
              <a:avLst/>
            </a:prstGeom>
            <a:noFill/>
            <a:ln w="9525">
              <a:solidFill>
                <a:srgbClr val="000000"/>
              </a:solidFill>
              <a:round/>
              <a:headEnd/>
              <a:tailEnd/>
            </a:ln>
          </p:spPr>
        </p:cxnSp>
      </p:gr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7052" y="-1067"/>
            <a:ext cx="1990725" cy="1171575"/>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8194" name="Picture 2" descr="F:\BLOODHOUND MOD\IMG_45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3629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7061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H:\Logos\SLC Wheel.jpg"/>
          <p:cNvPicPr>
            <a:picLocks noChangeAspect="1" noChangeArrowheads="1"/>
          </p:cNvPicPr>
          <p:nvPr/>
        </p:nvPicPr>
        <p:blipFill>
          <a:blip r:embed="rId3" cstate="print"/>
          <a:srcRect/>
          <a:stretch>
            <a:fillRect/>
          </a:stretch>
        </p:blipFill>
        <p:spPr bwMode="auto">
          <a:xfrm>
            <a:off x="471488" y="6124575"/>
            <a:ext cx="742950" cy="525463"/>
          </a:xfrm>
          <a:prstGeom prst="rect">
            <a:avLst/>
          </a:prstGeom>
          <a:noFill/>
          <a:ln w="9525">
            <a:noFill/>
            <a:miter lim="800000"/>
            <a:headEnd/>
            <a:tailEnd/>
          </a:ln>
        </p:spPr>
      </p:pic>
      <p:pic>
        <p:nvPicPr>
          <p:cNvPr id="7171" name="Picture 5" descr="H:\Logos\RAEng_Logo_Blue_Black.jpg"/>
          <p:cNvPicPr>
            <a:picLocks noChangeAspect="1" noChangeArrowheads="1"/>
          </p:cNvPicPr>
          <p:nvPr/>
        </p:nvPicPr>
        <p:blipFill>
          <a:blip r:embed="rId4" cstate="print"/>
          <a:srcRect/>
          <a:stretch>
            <a:fillRect/>
          </a:stretch>
        </p:blipFill>
        <p:spPr bwMode="auto">
          <a:xfrm>
            <a:off x="4214813" y="6218238"/>
            <a:ext cx="928687" cy="431800"/>
          </a:xfrm>
          <a:prstGeom prst="rect">
            <a:avLst/>
          </a:prstGeom>
          <a:noFill/>
          <a:ln w="9525">
            <a:noFill/>
            <a:miter lim="800000"/>
            <a:headEnd/>
            <a:tailEnd/>
          </a:ln>
        </p:spPr>
      </p:pic>
      <p:pic>
        <p:nvPicPr>
          <p:cNvPr id="7172" name="Picture 7" descr="LOGO-SMALL"/>
          <p:cNvPicPr>
            <a:picLocks noChangeAspect="1" noChangeArrowheads="1"/>
          </p:cNvPicPr>
          <p:nvPr/>
        </p:nvPicPr>
        <p:blipFill>
          <a:blip r:embed="rId5" cstate="print"/>
          <a:srcRect/>
          <a:stretch>
            <a:fillRect/>
          </a:stretch>
        </p:blipFill>
        <p:spPr bwMode="auto">
          <a:xfrm>
            <a:off x="7772400" y="6218238"/>
            <a:ext cx="719138" cy="401637"/>
          </a:xfrm>
          <a:prstGeom prst="rect">
            <a:avLst/>
          </a:prstGeom>
          <a:noFill/>
          <a:ln w="9525">
            <a:noFill/>
            <a:miter lim="800000"/>
            <a:headEnd/>
            <a:tailEnd/>
          </a:ln>
        </p:spPr>
      </p:pic>
      <p:sp>
        <p:nvSpPr>
          <p:cNvPr id="7173" name="Rectangle 1"/>
          <p:cNvSpPr>
            <a:spLocks noChangeArrowheads="1"/>
          </p:cNvSpPr>
          <p:nvPr/>
        </p:nvSpPr>
        <p:spPr bwMode="auto">
          <a:xfrm>
            <a:off x="655638" y="1053893"/>
            <a:ext cx="7308850" cy="5262979"/>
          </a:xfrm>
          <a:prstGeom prst="rect">
            <a:avLst/>
          </a:prstGeom>
          <a:noFill/>
          <a:ln w="9525">
            <a:noFill/>
            <a:miter lim="800000"/>
            <a:headEnd/>
            <a:tailEnd/>
          </a:ln>
        </p:spPr>
        <p:txBody>
          <a:bodyPr anchor="ctr">
            <a:spAutoFit/>
          </a:bodyPr>
          <a:lstStyle/>
          <a:p>
            <a:pPr eaLnBrk="0" hangingPunct="0"/>
            <a:endParaRPr lang="en-GB" sz="1600" dirty="0">
              <a:latin typeface="Calibri" pitchFamily="34" charset="0"/>
            </a:endParaRPr>
          </a:p>
          <a:p>
            <a:pPr marL="342900" indent="-342900" eaLnBrk="0" hangingPunct="0">
              <a:lnSpc>
                <a:spcPct val="200000"/>
              </a:lnSpc>
              <a:buFont typeface="Arial" pitchFamily="34" charset="0"/>
              <a:buChar char="•"/>
            </a:pPr>
            <a:r>
              <a:rPr lang="en-GB" sz="2000" dirty="0" smtClean="0">
                <a:latin typeface="Calibri" pitchFamily="34" charset="0"/>
                <a:cs typeface="Times New Roman" pitchFamily="18" charset="0"/>
              </a:rPr>
              <a:t>Equality </a:t>
            </a:r>
            <a:r>
              <a:rPr lang="en-GB" sz="2000" dirty="0">
                <a:latin typeface="Calibri" pitchFamily="34" charset="0"/>
                <a:cs typeface="Times New Roman" pitchFamily="18" charset="0"/>
              </a:rPr>
              <a:t>and Diversity in STEM</a:t>
            </a:r>
            <a:endParaRPr lang="en-GB" sz="2000" dirty="0">
              <a:latin typeface="Calibri" pitchFamily="34" charset="0"/>
            </a:endParaRPr>
          </a:p>
          <a:p>
            <a:pPr marL="342900" indent="-342900" eaLnBrk="0" hangingPunct="0">
              <a:lnSpc>
                <a:spcPct val="200000"/>
              </a:lnSpc>
              <a:buFont typeface="Arial" pitchFamily="34" charset="0"/>
              <a:buChar char="•"/>
            </a:pPr>
            <a:r>
              <a:rPr lang="en-GB" sz="2000" dirty="0" smtClean="0">
                <a:latin typeface="Calibri" pitchFamily="34" charset="0"/>
                <a:cs typeface="Times New Roman" pitchFamily="18" charset="0"/>
              </a:rPr>
              <a:t>Knowledge </a:t>
            </a:r>
            <a:r>
              <a:rPr lang="en-GB" sz="2000" dirty="0">
                <a:latin typeface="Calibri" pitchFamily="34" charset="0"/>
                <a:cs typeface="Times New Roman" pitchFamily="18" charset="0"/>
              </a:rPr>
              <a:t>Transfer in STEM</a:t>
            </a:r>
            <a:endParaRPr lang="en-GB" sz="2000" dirty="0">
              <a:latin typeface="Calibri" pitchFamily="34" charset="0"/>
            </a:endParaRPr>
          </a:p>
          <a:p>
            <a:pPr marL="342900" indent="-342900" eaLnBrk="0" hangingPunct="0">
              <a:lnSpc>
                <a:spcPct val="200000"/>
              </a:lnSpc>
              <a:buFont typeface="Arial" pitchFamily="34" charset="0"/>
              <a:buChar char="•"/>
            </a:pPr>
            <a:r>
              <a:rPr lang="en-GB" sz="2000" dirty="0" smtClean="0">
                <a:latin typeface="Calibri" pitchFamily="34" charset="0"/>
                <a:cs typeface="Times New Roman" pitchFamily="18" charset="0"/>
              </a:rPr>
              <a:t>Employer </a:t>
            </a:r>
            <a:r>
              <a:rPr lang="en-GB" sz="2000" dirty="0">
                <a:latin typeface="Calibri" pitchFamily="34" charset="0"/>
                <a:cs typeface="Times New Roman" pitchFamily="18" charset="0"/>
              </a:rPr>
              <a:t>Engagement in STEM</a:t>
            </a:r>
            <a:endParaRPr lang="en-GB" sz="2000" dirty="0">
              <a:latin typeface="Calibri" pitchFamily="34" charset="0"/>
            </a:endParaRPr>
          </a:p>
          <a:p>
            <a:pPr marL="342900" indent="-342900" eaLnBrk="0" hangingPunct="0">
              <a:lnSpc>
                <a:spcPct val="200000"/>
              </a:lnSpc>
              <a:buFont typeface="Arial" pitchFamily="34" charset="0"/>
              <a:buChar char="•"/>
            </a:pPr>
            <a:r>
              <a:rPr lang="en-GB" sz="2000" dirty="0" smtClean="0">
                <a:latin typeface="Calibri" pitchFamily="34" charset="0"/>
                <a:cs typeface="Times New Roman" pitchFamily="18" charset="0"/>
              </a:rPr>
              <a:t>Harnessing </a:t>
            </a:r>
            <a:r>
              <a:rPr lang="en-GB" sz="2000" dirty="0">
                <a:latin typeface="Calibri" pitchFamily="34" charset="0"/>
                <a:cs typeface="Times New Roman" pitchFamily="18" charset="0"/>
              </a:rPr>
              <a:t>Technology in STEM</a:t>
            </a:r>
            <a:endParaRPr lang="en-GB" sz="2000" dirty="0">
              <a:latin typeface="Calibri" pitchFamily="34" charset="0"/>
            </a:endParaRPr>
          </a:p>
          <a:p>
            <a:pPr marL="342900" indent="-342900" eaLnBrk="0" hangingPunct="0">
              <a:lnSpc>
                <a:spcPct val="200000"/>
              </a:lnSpc>
              <a:buFont typeface="Arial" pitchFamily="34" charset="0"/>
              <a:buChar char="•"/>
            </a:pPr>
            <a:r>
              <a:rPr lang="en-GB" sz="2000" dirty="0" smtClean="0">
                <a:latin typeface="Calibri" pitchFamily="34" charset="0"/>
                <a:cs typeface="Times New Roman" pitchFamily="18" charset="0"/>
              </a:rPr>
              <a:t>Science</a:t>
            </a:r>
          </a:p>
          <a:p>
            <a:pPr marL="342900" indent="-342900" eaLnBrk="0" hangingPunct="0">
              <a:lnSpc>
                <a:spcPct val="200000"/>
              </a:lnSpc>
              <a:buFont typeface="Arial" pitchFamily="34" charset="0"/>
              <a:buChar char="•"/>
            </a:pPr>
            <a:r>
              <a:rPr lang="en-GB" sz="2000" dirty="0" smtClean="0">
                <a:latin typeface="Calibri" pitchFamily="34" charset="0"/>
                <a:cs typeface="Times New Roman" pitchFamily="18" charset="0"/>
              </a:rPr>
              <a:t>Technology</a:t>
            </a:r>
            <a:endParaRPr lang="en-GB" sz="2000" dirty="0">
              <a:latin typeface="Calibri" pitchFamily="34" charset="0"/>
            </a:endParaRPr>
          </a:p>
          <a:p>
            <a:pPr marL="342900" indent="-342900" eaLnBrk="0" hangingPunct="0">
              <a:lnSpc>
                <a:spcPct val="200000"/>
              </a:lnSpc>
              <a:buFont typeface="Arial" pitchFamily="34" charset="0"/>
              <a:buChar char="•"/>
            </a:pPr>
            <a:r>
              <a:rPr lang="en-GB" sz="2000" dirty="0" smtClean="0">
                <a:latin typeface="Calibri" pitchFamily="34" charset="0"/>
                <a:cs typeface="Times New Roman" pitchFamily="18" charset="0"/>
              </a:rPr>
              <a:t>Engineering</a:t>
            </a:r>
            <a:endParaRPr lang="en-GB" sz="2000" dirty="0">
              <a:latin typeface="Calibri" pitchFamily="34" charset="0"/>
            </a:endParaRPr>
          </a:p>
          <a:p>
            <a:pPr marL="342900" indent="-342900" eaLnBrk="0" hangingPunct="0">
              <a:lnSpc>
                <a:spcPct val="200000"/>
              </a:lnSpc>
              <a:buFont typeface="Arial" pitchFamily="34" charset="0"/>
              <a:buChar char="•"/>
            </a:pPr>
            <a:r>
              <a:rPr lang="en-GB" sz="2000" dirty="0" smtClean="0">
                <a:latin typeface="Calibri" pitchFamily="34" charset="0"/>
                <a:cs typeface="Times New Roman" pitchFamily="18" charset="0"/>
              </a:rPr>
              <a:t>Mathematics</a:t>
            </a:r>
            <a:endParaRPr lang="en-GB" sz="2000" dirty="0">
              <a:latin typeface="Calibri" pitchFamily="34" charset="0"/>
            </a:endParaRPr>
          </a:p>
        </p:txBody>
      </p:sp>
      <p:sp>
        <p:nvSpPr>
          <p:cNvPr id="7" name="TextBox 6"/>
          <p:cNvSpPr txBox="1"/>
          <p:nvPr/>
        </p:nvSpPr>
        <p:spPr>
          <a:xfrm>
            <a:off x="2627313" y="333375"/>
            <a:ext cx="3883025" cy="646113"/>
          </a:xfrm>
          <a:prstGeom prst="rect">
            <a:avLst/>
          </a:prstGeom>
          <a:noFill/>
        </p:spPr>
        <p:txBody>
          <a:bodyPr>
            <a:spAutoFit/>
          </a:bodyPr>
          <a:lstStyle/>
          <a:p>
            <a:pPr>
              <a:defRPr/>
            </a:pPr>
            <a:r>
              <a:rPr lang="en-GB" sz="2800" dirty="0">
                <a:latin typeface="+mn-lt"/>
                <a:ea typeface="ＭＳ Ｐゴシック" pitchFamily="-65" charset="-128"/>
              </a:rPr>
              <a:t>National</a:t>
            </a:r>
            <a:r>
              <a:rPr lang="en-GB" sz="3600" dirty="0">
                <a:latin typeface="+mn-lt"/>
                <a:ea typeface="ＭＳ Ｐゴシック" pitchFamily="-65" charset="-128"/>
              </a:rPr>
              <a:t> </a:t>
            </a:r>
            <a:r>
              <a:rPr lang="en-GB" sz="2800" dirty="0">
                <a:latin typeface="+mn-lt"/>
                <a:ea typeface="ＭＳ Ｐゴシック" pitchFamily="-65" charset="-128"/>
              </a:rPr>
              <a:t>Priorities</a:t>
            </a:r>
          </a:p>
        </p:txBody>
      </p:sp>
      <p:sp>
        <p:nvSpPr>
          <p:cNvPr id="8" name="Oval 7"/>
          <p:cNvSpPr/>
          <p:nvPr/>
        </p:nvSpPr>
        <p:spPr>
          <a:xfrm>
            <a:off x="622751" y="1556792"/>
            <a:ext cx="4389437" cy="36036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7052" y="-1067"/>
            <a:ext cx="1990725" cy="117157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3"/>
          <p:cNvSpPr>
            <a:spLocks noGrp="1"/>
          </p:cNvSpPr>
          <p:nvPr>
            <p:ph idx="1"/>
          </p:nvPr>
        </p:nvSpPr>
        <p:spPr>
          <a:xfrm>
            <a:off x="323850" y="1760538"/>
            <a:ext cx="8388350" cy="1322387"/>
          </a:xfrm>
        </p:spPr>
        <p:txBody>
          <a:bodyPr/>
          <a:lstStyle/>
          <a:p>
            <a:pPr marL="6350" indent="-6350" algn="ctr" eaLnBrk="1" hangingPunct="1">
              <a:buFont typeface="Wingdings 3" pitchFamily="18" charset="2"/>
              <a:buNone/>
            </a:pPr>
            <a:r>
              <a:rPr lang="en-GB" b="1" smtClean="0">
                <a:solidFill>
                  <a:schemeClr val="accent2"/>
                </a:solidFill>
                <a:ea typeface="ＭＳ Ｐゴシック" pitchFamily="34" charset="-128"/>
              </a:rPr>
              <a:t>CBI Education &amp; Skills survey 2009</a:t>
            </a:r>
          </a:p>
          <a:p>
            <a:pPr marL="6350" indent="-6350" algn="ctr" eaLnBrk="1" hangingPunct="1">
              <a:buFont typeface="Wingdings 3" pitchFamily="18" charset="2"/>
              <a:buNone/>
            </a:pPr>
            <a:r>
              <a:rPr lang="en-GB" b="1" smtClean="0">
                <a:solidFill>
                  <a:schemeClr val="accent2"/>
                </a:solidFill>
                <a:ea typeface="ＭＳ Ｐゴシック" pitchFamily="34" charset="-128"/>
              </a:rPr>
              <a:t>350 employers</a:t>
            </a:r>
          </a:p>
          <a:p>
            <a:pPr marL="6350" indent="-6350" algn="ctr" eaLnBrk="1" hangingPunct="1">
              <a:buFont typeface="Wingdings 3" pitchFamily="18" charset="2"/>
              <a:buNone/>
            </a:pPr>
            <a:endParaRPr lang="en-GB" i="1" smtClean="0">
              <a:ea typeface="ＭＳ Ｐゴシック" pitchFamily="34" charset="-128"/>
            </a:endParaRPr>
          </a:p>
        </p:txBody>
      </p:sp>
      <p:sp>
        <p:nvSpPr>
          <p:cNvPr id="39939" name="Text Box 4"/>
          <p:cNvSpPr txBox="1">
            <a:spLocks noChangeArrowheads="1"/>
          </p:cNvSpPr>
          <p:nvPr/>
        </p:nvSpPr>
        <p:spPr bwMode="auto">
          <a:xfrm>
            <a:off x="684213" y="3717032"/>
            <a:ext cx="7524750" cy="2800767"/>
          </a:xfrm>
          <a:prstGeom prst="rect">
            <a:avLst/>
          </a:prstGeom>
          <a:noFill/>
          <a:ln w="9525">
            <a:noFill/>
            <a:miter lim="800000"/>
            <a:headEnd/>
            <a:tailEnd/>
          </a:ln>
        </p:spPr>
        <p:txBody>
          <a:bodyPr>
            <a:spAutoFit/>
          </a:bodyPr>
          <a:lstStyle/>
          <a:p>
            <a:r>
              <a:rPr lang="en-GB" sz="3200" dirty="0"/>
              <a:t>66% of employers reported </a:t>
            </a:r>
            <a:r>
              <a:rPr lang="en-GB" sz="3200" dirty="0" smtClean="0"/>
              <a:t>difficulties recruiting </a:t>
            </a:r>
            <a:r>
              <a:rPr lang="en-GB" sz="3200" dirty="0"/>
              <a:t>STEM skilled staff, particularly at graduate and post-graduate level</a:t>
            </a:r>
          </a:p>
          <a:p>
            <a:pPr>
              <a:spcBef>
                <a:spcPct val="50000"/>
              </a:spcBef>
            </a:pPr>
            <a:endParaRPr lang="en-GB" sz="32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7052" y="-1067"/>
            <a:ext cx="1990725" cy="117157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3"/>
          <p:cNvSpPr txBox="1">
            <a:spLocks/>
          </p:cNvSpPr>
          <p:nvPr/>
        </p:nvSpPr>
        <p:spPr bwMode="auto">
          <a:xfrm>
            <a:off x="107950" y="1026663"/>
            <a:ext cx="8229600" cy="990600"/>
          </a:xfrm>
          <a:prstGeom prst="rect">
            <a:avLst/>
          </a:prstGeom>
          <a:noFill/>
          <a:ln w="9525">
            <a:noFill/>
            <a:miter lim="800000"/>
            <a:headEnd/>
            <a:tailEnd/>
          </a:ln>
        </p:spPr>
        <p:txBody>
          <a:bodyPr anchor="ctr"/>
          <a:lstStyle/>
          <a:p>
            <a:pPr algn="ctr"/>
            <a:r>
              <a:rPr lang="en-GB" sz="3200" b="1" dirty="0">
                <a:solidFill>
                  <a:schemeClr val="accent2"/>
                </a:solidFill>
                <a:latin typeface="Verdana" pitchFamily="34" charset="0"/>
              </a:rPr>
              <a:t>Supply and demand in the processing industries by 2022</a:t>
            </a:r>
          </a:p>
        </p:txBody>
      </p:sp>
      <p:graphicFrame>
        <p:nvGraphicFramePr>
          <p:cNvPr id="12324" name="Group 36"/>
          <p:cNvGraphicFramePr>
            <a:graphicFrameLocks noGrp="1"/>
          </p:cNvGraphicFramePr>
          <p:nvPr/>
        </p:nvGraphicFramePr>
        <p:xfrm>
          <a:off x="522288" y="2781300"/>
          <a:ext cx="7815263" cy="3302000"/>
        </p:xfrm>
        <a:graphic>
          <a:graphicData uri="http://schemas.openxmlformats.org/drawingml/2006/table">
            <a:tbl>
              <a:tblPr/>
              <a:tblGrid>
                <a:gridCol w="2198688"/>
                <a:gridCol w="1873250"/>
                <a:gridCol w="1727200"/>
                <a:gridCol w="2016125"/>
              </a:tblGrid>
              <a:tr h="9588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smtClean="0">
                          <a:ln>
                            <a:noFill/>
                          </a:ln>
                          <a:solidFill>
                            <a:schemeClr val="tx1"/>
                          </a:solidFill>
                          <a:effectLst/>
                          <a:latin typeface="Arial" charset="0"/>
                          <a:cs typeface="Arial" charset="0"/>
                        </a:rPr>
                        <a:t>Employee group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smtClean="0">
                          <a:ln>
                            <a:noFill/>
                          </a:ln>
                          <a:solidFill>
                            <a:schemeClr val="tx1"/>
                          </a:solidFill>
                          <a:effectLst/>
                          <a:latin typeface="Arial" charset="0"/>
                          <a:cs typeface="Arial" charset="0"/>
                        </a:rPr>
                        <a:t>Forecast demand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smtClean="0">
                          <a:ln>
                            <a:noFill/>
                          </a:ln>
                          <a:solidFill>
                            <a:schemeClr val="tx1"/>
                          </a:solidFill>
                          <a:effectLst/>
                          <a:latin typeface="Arial" charset="0"/>
                          <a:cs typeface="Arial" charset="0"/>
                        </a:rPr>
                        <a:t>Forecast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smtClean="0">
                          <a:ln>
                            <a:noFill/>
                          </a:ln>
                          <a:solidFill>
                            <a:schemeClr val="tx1"/>
                          </a:solidFill>
                          <a:effectLst/>
                          <a:latin typeface="Arial" charset="0"/>
                          <a:cs typeface="Arial" charset="0"/>
                        </a:rPr>
                        <a:t>supply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958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smtClean="0">
                          <a:ln>
                            <a:noFill/>
                          </a:ln>
                          <a:solidFill>
                            <a:schemeClr val="tx1"/>
                          </a:solidFill>
                          <a:effectLst/>
                          <a:latin typeface="Arial" charset="0"/>
                          <a:cs typeface="Arial" charset="0"/>
                        </a:rPr>
                        <a:t>Manager and professionals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smtClean="0">
                          <a:ln>
                            <a:noFill/>
                          </a:ln>
                          <a:solidFill>
                            <a:schemeClr val="tx1"/>
                          </a:solidFill>
                          <a:effectLst/>
                          <a:latin typeface="Arial" charset="0"/>
                          <a:cs typeface="Arial" charset="0"/>
                        </a:rPr>
                        <a:t>55,000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smtClean="0">
                          <a:ln>
                            <a:noFill/>
                          </a:ln>
                          <a:solidFill>
                            <a:schemeClr val="tx1"/>
                          </a:solidFill>
                          <a:effectLst/>
                          <a:latin typeface="Arial" charset="0"/>
                          <a:cs typeface="Arial" charset="0"/>
                        </a:rPr>
                        <a:t>68,000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smtClean="0">
                          <a:ln>
                            <a:noFill/>
                          </a:ln>
                          <a:solidFill>
                            <a:schemeClr val="tx1"/>
                          </a:solidFill>
                          <a:effectLst/>
                          <a:latin typeface="Arial" charset="0"/>
                          <a:cs typeface="Arial" charset="0"/>
                        </a:rPr>
                        <a:t>Over supply of 13,000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3843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smtClean="0">
                          <a:ln>
                            <a:noFill/>
                          </a:ln>
                          <a:solidFill>
                            <a:schemeClr val="tx1"/>
                          </a:solidFill>
                          <a:effectLst/>
                          <a:latin typeface="Arial" charset="0"/>
                          <a:cs typeface="Arial" charset="0"/>
                        </a:rPr>
                        <a:t>Technicians and skilled operators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smtClean="0">
                          <a:ln>
                            <a:noFill/>
                          </a:ln>
                          <a:solidFill>
                            <a:schemeClr val="tx1"/>
                          </a:solidFill>
                          <a:effectLst/>
                          <a:latin typeface="Arial" charset="0"/>
                          <a:cs typeface="Arial" charset="0"/>
                        </a:rPr>
                        <a:t>72,000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smtClean="0">
                          <a:ln>
                            <a:noFill/>
                          </a:ln>
                          <a:solidFill>
                            <a:schemeClr val="tx1"/>
                          </a:solidFill>
                          <a:effectLst/>
                          <a:latin typeface="Arial" charset="0"/>
                          <a:cs typeface="Arial" charset="0"/>
                        </a:rPr>
                        <a:t>31,600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dirty="0" smtClean="0">
                          <a:ln>
                            <a:noFill/>
                          </a:ln>
                          <a:solidFill>
                            <a:srgbClr val="F91D32"/>
                          </a:solidFill>
                          <a:effectLst/>
                          <a:latin typeface="Arial" charset="0"/>
                          <a:cs typeface="Arial" charset="0"/>
                        </a:rPr>
                        <a:t>Short fall of</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dirty="0" smtClean="0">
                          <a:ln>
                            <a:noFill/>
                          </a:ln>
                          <a:solidFill>
                            <a:srgbClr val="F91D32"/>
                          </a:solidFill>
                          <a:effectLst/>
                          <a:latin typeface="Arial" charset="0"/>
                          <a:cs typeface="Arial" charset="0"/>
                        </a:rPr>
                        <a:t>40,400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1067"/>
            <a:ext cx="1803529" cy="106140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p:cNvSpPr txBox="1">
            <a:spLocks/>
          </p:cNvSpPr>
          <p:nvPr/>
        </p:nvSpPr>
        <p:spPr bwMode="auto">
          <a:xfrm>
            <a:off x="395163" y="1196752"/>
            <a:ext cx="7848600" cy="1079500"/>
          </a:xfrm>
          <a:prstGeom prst="rect">
            <a:avLst/>
          </a:prstGeom>
          <a:noFill/>
          <a:ln w="9525">
            <a:noFill/>
            <a:miter lim="800000"/>
            <a:headEnd/>
            <a:tailEnd/>
          </a:ln>
        </p:spPr>
        <p:txBody>
          <a:bodyPr/>
          <a:lstStyle/>
          <a:p>
            <a:pPr algn="ctr">
              <a:spcBef>
                <a:spcPts val="600"/>
              </a:spcBef>
              <a:spcAft>
                <a:spcPct val="25000"/>
              </a:spcAft>
              <a:buClr>
                <a:schemeClr val="accent1"/>
              </a:buClr>
              <a:buSzPct val="76000"/>
              <a:tabLst>
                <a:tab pos="1169988" algn="l"/>
                <a:tab pos="5378450" algn="l"/>
              </a:tabLst>
            </a:pPr>
            <a:r>
              <a:rPr lang="en-GB" sz="2800" b="1" dirty="0">
                <a:solidFill>
                  <a:schemeClr val="accent2"/>
                </a:solidFill>
                <a:latin typeface="Verdana" pitchFamily="34" charset="0"/>
              </a:rPr>
              <a:t>Two-thirds of employers who express a preference prefer STEM degrees</a:t>
            </a:r>
          </a:p>
          <a:p>
            <a:pPr>
              <a:lnSpc>
                <a:spcPct val="15000"/>
              </a:lnSpc>
              <a:spcBef>
                <a:spcPts val="600"/>
              </a:spcBef>
              <a:spcAft>
                <a:spcPct val="25000"/>
              </a:spcAft>
              <a:buClr>
                <a:schemeClr val="accent1"/>
              </a:buClr>
              <a:buSzPct val="76000"/>
              <a:tabLst>
                <a:tab pos="1169988" algn="l"/>
                <a:tab pos="5378450" algn="l"/>
              </a:tabLst>
            </a:pPr>
            <a:endParaRPr lang="en-GB" sz="2800" b="1" dirty="0">
              <a:latin typeface="Verdana" pitchFamily="34" charset="0"/>
            </a:endParaRPr>
          </a:p>
          <a:p>
            <a:pPr>
              <a:spcBef>
                <a:spcPct val="40000"/>
              </a:spcBef>
              <a:spcAft>
                <a:spcPct val="20000"/>
              </a:spcAft>
              <a:buClr>
                <a:schemeClr val="accent1"/>
              </a:buClr>
              <a:buSzPct val="76000"/>
              <a:tabLst>
                <a:tab pos="1169988" algn="l"/>
                <a:tab pos="5378450" algn="l"/>
              </a:tabLst>
            </a:pPr>
            <a:r>
              <a:rPr lang="en-GB" sz="2800" b="1" dirty="0">
                <a:latin typeface="Verdana" pitchFamily="34" charset="0"/>
              </a:rPr>
              <a:t>	</a:t>
            </a:r>
            <a:endParaRPr lang="en-GB" b="1" i="1" dirty="0"/>
          </a:p>
        </p:txBody>
      </p:sp>
      <p:sp>
        <p:nvSpPr>
          <p:cNvPr id="38915" name="Text Box 5"/>
          <p:cNvSpPr txBox="1">
            <a:spLocks noChangeArrowheads="1"/>
          </p:cNvSpPr>
          <p:nvPr/>
        </p:nvSpPr>
        <p:spPr bwMode="auto">
          <a:xfrm>
            <a:off x="395288" y="2852738"/>
            <a:ext cx="7848600" cy="3705225"/>
          </a:xfrm>
          <a:prstGeom prst="rect">
            <a:avLst/>
          </a:prstGeom>
          <a:noFill/>
          <a:ln w="9525">
            <a:noFill/>
            <a:miter lim="800000"/>
            <a:headEnd/>
            <a:tailEnd/>
          </a:ln>
        </p:spPr>
        <p:txBody>
          <a:bodyPr>
            <a:spAutoFit/>
          </a:bodyPr>
          <a:lstStyle/>
          <a:p>
            <a:pPr>
              <a:spcAft>
                <a:spcPct val="25000"/>
              </a:spcAft>
              <a:tabLst>
                <a:tab pos="990600" algn="l"/>
                <a:tab pos="4397375" algn="l"/>
              </a:tabLst>
            </a:pPr>
            <a:r>
              <a:rPr lang="en-GB" sz="3200" b="1" dirty="0"/>
              <a:t>	</a:t>
            </a:r>
            <a:r>
              <a:rPr lang="en-GB" sz="3200" b="1" dirty="0">
                <a:solidFill>
                  <a:srgbClr val="F91D32"/>
                </a:solidFill>
              </a:rPr>
              <a:t>STEM	69%</a:t>
            </a:r>
          </a:p>
          <a:p>
            <a:pPr>
              <a:spcAft>
                <a:spcPct val="25000"/>
              </a:spcAft>
              <a:tabLst>
                <a:tab pos="990600" algn="l"/>
                <a:tab pos="4397375" algn="l"/>
              </a:tabLst>
            </a:pPr>
            <a:r>
              <a:rPr lang="en-GB" sz="3200" b="1" dirty="0"/>
              <a:t>	Business	23%</a:t>
            </a:r>
          </a:p>
          <a:p>
            <a:pPr>
              <a:spcAft>
                <a:spcPct val="25000"/>
              </a:spcAft>
              <a:tabLst>
                <a:tab pos="990600" algn="l"/>
                <a:tab pos="4397375" algn="l"/>
              </a:tabLst>
            </a:pPr>
            <a:r>
              <a:rPr lang="en-GB" sz="3200" b="1" dirty="0"/>
              <a:t>	Social sciences	5%</a:t>
            </a:r>
          </a:p>
          <a:p>
            <a:pPr>
              <a:spcAft>
                <a:spcPct val="25000"/>
              </a:spcAft>
              <a:tabLst>
                <a:tab pos="990600" algn="l"/>
                <a:tab pos="4397375" algn="l"/>
              </a:tabLst>
            </a:pPr>
            <a:r>
              <a:rPr lang="en-GB" sz="3200" b="1" dirty="0"/>
              <a:t>	Humanities	2%</a:t>
            </a:r>
          </a:p>
          <a:p>
            <a:pPr>
              <a:tabLst>
                <a:tab pos="990600" algn="l"/>
                <a:tab pos="4397375" algn="l"/>
              </a:tabLst>
            </a:pPr>
            <a:endParaRPr lang="en-GB" sz="3200" b="1" dirty="0"/>
          </a:p>
          <a:p>
            <a:pPr>
              <a:tabLst>
                <a:tab pos="990600" algn="l"/>
                <a:tab pos="4397375" algn="l"/>
              </a:tabLst>
            </a:pPr>
            <a:r>
              <a:rPr lang="en-GB" b="1" i="1" dirty="0"/>
              <a:t>CBI Education and Skills survey 2009</a:t>
            </a:r>
          </a:p>
          <a:p>
            <a:pPr>
              <a:spcBef>
                <a:spcPct val="50000"/>
              </a:spcBef>
              <a:tabLst>
                <a:tab pos="990600" algn="l"/>
                <a:tab pos="4397375" algn="l"/>
              </a:tabLst>
            </a:pP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7052" y="-1067"/>
            <a:ext cx="1990725" cy="117157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txBox="1">
            <a:spLocks/>
          </p:cNvSpPr>
          <p:nvPr/>
        </p:nvSpPr>
        <p:spPr bwMode="auto">
          <a:xfrm>
            <a:off x="312025" y="616214"/>
            <a:ext cx="7920038" cy="4635079"/>
          </a:xfrm>
          <a:prstGeom prst="rect">
            <a:avLst/>
          </a:prstGeom>
          <a:noFill/>
          <a:ln w="9525">
            <a:noFill/>
            <a:miter lim="800000"/>
            <a:headEnd/>
            <a:tailEnd/>
          </a:ln>
        </p:spPr>
        <p:txBody>
          <a:bodyPr/>
          <a:lstStyle/>
          <a:p>
            <a:pPr algn="ctr">
              <a:spcAft>
                <a:spcPct val="35000"/>
              </a:spcAft>
              <a:buFont typeface="Arial" charset="0"/>
              <a:buNone/>
              <a:tabLst>
                <a:tab pos="6373813" algn="l"/>
              </a:tabLst>
            </a:pPr>
            <a:endParaRPr lang="en-GB" sz="3600" dirty="0" smtClean="0">
              <a:solidFill>
                <a:schemeClr val="accent2"/>
              </a:solidFill>
            </a:endParaRPr>
          </a:p>
          <a:p>
            <a:pPr algn="ctr">
              <a:spcAft>
                <a:spcPct val="35000"/>
              </a:spcAft>
              <a:buFont typeface="Arial" charset="0"/>
              <a:buNone/>
              <a:tabLst>
                <a:tab pos="6373813" algn="l"/>
              </a:tabLst>
            </a:pPr>
            <a:r>
              <a:rPr lang="en-GB" sz="3600" dirty="0" smtClean="0">
                <a:solidFill>
                  <a:schemeClr val="accent2"/>
                </a:solidFill>
              </a:rPr>
              <a:t>What </a:t>
            </a:r>
            <a:r>
              <a:rPr lang="en-GB" sz="3600" dirty="0">
                <a:solidFill>
                  <a:schemeClr val="accent2"/>
                </a:solidFill>
              </a:rPr>
              <a:t>do employers want</a:t>
            </a:r>
            <a:r>
              <a:rPr lang="en-GB" sz="3600" dirty="0" smtClean="0">
                <a:solidFill>
                  <a:schemeClr val="accent2"/>
                </a:solidFill>
              </a:rPr>
              <a:t>?</a:t>
            </a:r>
          </a:p>
          <a:p>
            <a:pPr>
              <a:buFont typeface="Arial" charset="0"/>
              <a:buNone/>
              <a:tabLst>
                <a:tab pos="6373813" algn="l"/>
              </a:tabLst>
            </a:pPr>
            <a:endParaRPr lang="en-GB" sz="2400" dirty="0" smtClean="0">
              <a:latin typeface="Verdana" pitchFamily="34" charset="0"/>
            </a:endParaRPr>
          </a:p>
          <a:p>
            <a:pPr>
              <a:buFont typeface="Arial" charset="0"/>
              <a:buNone/>
              <a:tabLst>
                <a:tab pos="6373813" algn="l"/>
              </a:tabLst>
            </a:pPr>
            <a:r>
              <a:rPr lang="en-GB" sz="2400" dirty="0" smtClean="0">
                <a:latin typeface="Verdana" pitchFamily="34" charset="0"/>
              </a:rPr>
              <a:t>Skills </a:t>
            </a:r>
            <a:r>
              <a:rPr lang="en-GB" sz="2400" dirty="0">
                <a:latin typeface="Verdana" pitchFamily="34" charset="0"/>
              </a:rPr>
              <a:t>(team work, problem solving </a:t>
            </a:r>
            <a:r>
              <a:rPr lang="en-GB" sz="2400" dirty="0" err="1">
                <a:latin typeface="Verdana" pitchFamily="34" charset="0"/>
              </a:rPr>
              <a:t>etc</a:t>
            </a:r>
            <a:r>
              <a:rPr lang="en-GB" sz="2400" dirty="0">
                <a:latin typeface="Verdana" pitchFamily="34" charset="0"/>
              </a:rPr>
              <a:t>)	</a:t>
            </a:r>
            <a:r>
              <a:rPr lang="en-GB" sz="2400" b="1" dirty="0">
                <a:latin typeface="Verdana" pitchFamily="34" charset="0"/>
              </a:rPr>
              <a:t>78%</a:t>
            </a:r>
          </a:p>
          <a:p>
            <a:pPr>
              <a:spcBef>
                <a:spcPts val="600"/>
              </a:spcBef>
              <a:buClr>
                <a:schemeClr val="accent1"/>
              </a:buClr>
              <a:buSzPct val="76000"/>
              <a:buFont typeface="Arial" charset="0"/>
              <a:buNone/>
              <a:tabLst>
                <a:tab pos="6373813" algn="l"/>
              </a:tabLst>
            </a:pPr>
            <a:r>
              <a:rPr lang="en-GB" sz="2400" dirty="0">
                <a:latin typeface="Verdana" pitchFamily="34" charset="0"/>
              </a:rPr>
              <a:t>Positive attitude	</a:t>
            </a:r>
            <a:r>
              <a:rPr lang="en-GB" sz="2400" b="1" dirty="0">
                <a:latin typeface="Verdana" pitchFamily="34" charset="0"/>
              </a:rPr>
              <a:t>72%</a:t>
            </a:r>
          </a:p>
          <a:p>
            <a:pPr>
              <a:spcBef>
                <a:spcPts val="600"/>
              </a:spcBef>
              <a:buClr>
                <a:schemeClr val="accent1"/>
              </a:buClr>
              <a:buSzPct val="76000"/>
              <a:buFont typeface="Arial" charset="0"/>
              <a:buNone/>
              <a:tabLst>
                <a:tab pos="6373813" algn="l"/>
              </a:tabLst>
            </a:pPr>
            <a:r>
              <a:rPr lang="en-GB" sz="2400" dirty="0">
                <a:latin typeface="Verdana" pitchFamily="34" charset="0"/>
              </a:rPr>
              <a:t>Relevant work experience	</a:t>
            </a:r>
            <a:r>
              <a:rPr lang="en-GB" sz="2400" b="1" dirty="0">
                <a:latin typeface="Verdana" pitchFamily="34" charset="0"/>
              </a:rPr>
              <a:t>54%</a:t>
            </a:r>
          </a:p>
          <a:p>
            <a:pPr>
              <a:spcBef>
                <a:spcPts val="600"/>
              </a:spcBef>
              <a:buClr>
                <a:schemeClr val="accent1"/>
              </a:buClr>
              <a:buSzPct val="76000"/>
              <a:buFont typeface="Arial" charset="0"/>
              <a:buNone/>
              <a:tabLst>
                <a:tab pos="6373813" algn="l"/>
              </a:tabLst>
            </a:pPr>
            <a:r>
              <a:rPr lang="en-GB" sz="2400" dirty="0">
                <a:latin typeface="Verdana" pitchFamily="34" charset="0"/>
              </a:rPr>
              <a:t>Specific degree subject	</a:t>
            </a:r>
            <a:r>
              <a:rPr lang="en-GB" sz="2400" b="1" dirty="0">
                <a:latin typeface="Verdana" pitchFamily="34" charset="0"/>
              </a:rPr>
              <a:t>41%</a:t>
            </a:r>
          </a:p>
          <a:p>
            <a:pPr>
              <a:spcBef>
                <a:spcPts val="600"/>
              </a:spcBef>
              <a:buClr>
                <a:schemeClr val="accent1"/>
              </a:buClr>
              <a:buSzPct val="76000"/>
              <a:buFont typeface="Arial" charset="0"/>
              <a:buNone/>
              <a:tabLst>
                <a:tab pos="6373813" algn="l"/>
              </a:tabLst>
            </a:pPr>
            <a:r>
              <a:rPr lang="en-GB" sz="2400" dirty="0">
                <a:latin typeface="Verdana" pitchFamily="34" charset="0"/>
              </a:rPr>
              <a:t>High degree result	</a:t>
            </a:r>
            <a:r>
              <a:rPr lang="en-GB" sz="2400" b="1" dirty="0">
                <a:latin typeface="Verdana" pitchFamily="34" charset="0"/>
              </a:rPr>
              <a:t>28%</a:t>
            </a:r>
          </a:p>
          <a:p>
            <a:pPr>
              <a:spcBef>
                <a:spcPts val="600"/>
              </a:spcBef>
              <a:buClr>
                <a:schemeClr val="accent1"/>
              </a:buClr>
              <a:buSzPct val="76000"/>
              <a:buFont typeface="Arial" charset="0"/>
              <a:buNone/>
              <a:tabLst>
                <a:tab pos="6373813" algn="l"/>
              </a:tabLst>
            </a:pPr>
            <a:r>
              <a:rPr lang="en-GB" sz="2400" dirty="0">
                <a:latin typeface="Verdana" pitchFamily="34" charset="0"/>
              </a:rPr>
              <a:t>University attended	</a:t>
            </a:r>
            <a:r>
              <a:rPr lang="en-GB" sz="2400" b="1" dirty="0">
                <a:latin typeface="Verdana" pitchFamily="34" charset="0"/>
              </a:rPr>
              <a:t>8%</a:t>
            </a:r>
          </a:p>
          <a:p>
            <a:pPr>
              <a:spcBef>
                <a:spcPts val="600"/>
              </a:spcBef>
              <a:buClr>
                <a:schemeClr val="accent1"/>
              </a:buClr>
              <a:buSzPct val="76000"/>
              <a:buFont typeface="Arial" charset="0"/>
              <a:buNone/>
              <a:tabLst>
                <a:tab pos="6373813" algn="l"/>
              </a:tabLst>
            </a:pPr>
            <a:r>
              <a:rPr lang="en-GB" sz="2400" dirty="0">
                <a:latin typeface="Verdana" pitchFamily="34" charset="0"/>
              </a:rPr>
              <a:t>Foreign language capability	</a:t>
            </a:r>
            <a:r>
              <a:rPr lang="en-GB" sz="2400" b="1" dirty="0">
                <a:latin typeface="Verdana" pitchFamily="34" charset="0"/>
              </a:rPr>
              <a:t>2%</a:t>
            </a:r>
          </a:p>
          <a:p>
            <a:pPr>
              <a:buFont typeface="Arial" charset="0"/>
              <a:buNone/>
              <a:tabLst>
                <a:tab pos="6373813" algn="l"/>
              </a:tabLst>
            </a:pPr>
            <a:endParaRPr lang="en-GB" sz="2400" b="1" dirty="0"/>
          </a:p>
          <a:p>
            <a:pPr>
              <a:buFont typeface="Arial" charset="0"/>
              <a:buNone/>
              <a:tabLst>
                <a:tab pos="6373813" algn="l"/>
              </a:tabLst>
            </a:pPr>
            <a:endParaRPr lang="en-GB" sz="1600" dirty="0"/>
          </a:p>
          <a:p>
            <a:pPr>
              <a:buFont typeface="Arial" charset="0"/>
              <a:buNone/>
              <a:tabLst>
                <a:tab pos="6373813" algn="l"/>
              </a:tabLst>
            </a:pPr>
            <a:r>
              <a:rPr lang="en-GB" sz="1600" i="1" dirty="0"/>
              <a:t>CBI Education and Skills Survey 2009</a:t>
            </a:r>
          </a:p>
          <a:p>
            <a:pPr>
              <a:spcBef>
                <a:spcPts val="600"/>
              </a:spcBef>
              <a:buClr>
                <a:schemeClr val="accent1"/>
              </a:buClr>
              <a:buSzPct val="76000"/>
              <a:tabLst>
                <a:tab pos="6373813" algn="l"/>
              </a:tabLst>
            </a:pPr>
            <a:endParaRPr lang="en-GB" sz="2600" dirty="0">
              <a:latin typeface="Verdana"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7052" y="-1067"/>
            <a:ext cx="1990725" cy="117157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714375" y="1819275"/>
            <a:ext cx="5643563" cy="2895600"/>
          </a:xfrm>
        </p:spPr>
        <p:txBody>
          <a:bodyPr/>
          <a:lstStyle/>
          <a:p>
            <a:pPr marL="0" indent="0" eaLnBrk="1" hangingPunct="1"/>
            <a:r>
              <a:rPr lang="en-GB" b="1" smtClean="0">
                <a:solidFill>
                  <a:srgbClr val="002060"/>
                </a:solidFill>
              </a:rPr>
              <a:t>STEMNET</a:t>
            </a:r>
            <a:r>
              <a:rPr lang="en-GB" smtClean="0"/>
              <a:t> creates opportunities to inspire young people in Science, Technology, Engineering and Mathematics (STEM)</a:t>
            </a:r>
          </a:p>
        </p:txBody>
      </p:sp>
      <p:pic>
        <p:nvPicPr>
          <p:cNvPr id="22531" name="Picture 4" descr="Boy with magnifying glass and flowe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7938" y="1692275"/>
            <a:ext cx="19335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7052" y="-1067"/>
            <a:ext cx="1990725" cy="1171575"/>
          </a:xfrm>
          <a:prstGeom prst="rect">
            <a:avLst/>
          </a:prstGeom>
        </p:spPr>
      </p:pic>
    </p:spTree>
    <p:extLst>
      <p:ext uri="{BB962C8B-B14F-4D97-AF65-F5344CB8AC3E}">
        <p14:creationId xmlns:p14="http://schemas.microsoft.com/office/powerpoint/2010/main" val="2682746840"/>
      </p:ext>
    </p:extLst>
  </p:cSld>
  <p:clrMapOvr>
    <a:masterClrMapping/>
  </p:clrMapOvr>
  <p:timing>
    <p:tnLst>
      <p:par>
        <p:cTn id="1" dur="indefinite" restart="never" nodeType="tmRoot"/>
      </p:par>
    </p:tnLst>
  </p:timing>
</p:sld>
</file>

<file path=ppt/theme/theme1.xml><?xml version="1.0" encoding="utf-8"?>
<a:theme xmlns:a="http://schemas.openxmlformats.org/drawingml/2006/main" name="Petroc Powerpoint Master">
  <a:themeElements>
    <a:clrScheme name="Petroc Powerpoin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etroc Powerpoint 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etroc Powerpoin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troc Powerpoint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troc Powerpoint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troc Powerpoint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troc Powerpoint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troc Powerpoint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troc Powerpoint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troc Powerpoint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troc Powerpoint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troc Powerpoint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troc Powerpoint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troc Powerpoint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etroc Powerpoint Master">
  <a:themeElements>
    <a:clrScheme name="Petroc Powerpoin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etroc Powerpoint 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etroc Powerpoin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troc Powerpoint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troc Powerpoint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troc Powerpoint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troc Powerpoint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troc Powerpoint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troc Powerpoint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troc Powerpoint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troc Powerpoint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troc Powerpoint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troc Powerpoint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troc Powerpoint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TotalTime>
  <Words>738</Words>
  <Application>Microsoft Office PowerPoint</Application>
  <PresentationFormat>On-screen Show (4:3)</PresentationFormat>
  <Paragraphs>237</Paragraphs>
  <Slides>30</Slides>
  <Notes>22</Notes>
  <HiddenSlides>0</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Petroc Powerpoint Master</vt:lpstr>
      <vt:lpstr>1_Petroc Powerpoint Master</vt:lpstr>
      <vt:lpstr>PowerPoint Presentation</vt:lpstr>
      <vt:lpstr>PowerPoint Presentation</vt:lpstr>
      <vt:lpstr>Regional STEM Centres.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Workforce Development</vt:lpstr>
      <vt:lpstr> </vt:lpstr>
      <vt:lpstr> Why are higher  level  skills important?  </vt:lpstr>
      <vt:lpstr>  Why employers invest in higher level skills?</vt:lpstr>
      <vt:lpstr> National STEM Programme</vt:lpstr>
      <vt:lpstr>The Partners</vt:lpstr>
      <vt:lpstr> Achieving value for the employer</vt:lpstr>
      <vt:lpstr> Employer engagement</vt:lpstr>
      <vt:lpstr>PowerPoint Presentation</vt:lpstr>
      <vt:lpstr> Improving Employer Engagement</vt:lpstr>
      <vt:lpstr> Progression to higher level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Cerian</dc:creator>
  <cp:lastModifiedBy>Ruth Waring</cp:lastModifiedBy>
  <cp:revision>32</cp:revision>
  <cp:lastPrinted>2011-12-06T16:05:15Z</cp:lastPrinted>
  <dcterms:created xsi:type="dcterms:W3CDTF">2011-12-05T21:58:48Z</dcterms:created>
  <dcterms:modified xsi:type="dcterms:W3CDTF">2012-07-25T09:14:15Z</dcterms:modified>
</cp:coreProperties>
</file>