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6"/>
  </p:notesMasterIdLst>
  <p:handoutMasterIdLst>
    <p:handoutMasterId r:id="rId17"/>
  </p:handoutMasterIdLst>
  <p:sldIdLst>
    <p:sldId id="309" r:id="rId2"/>
    <p:sldId id="313" r:id="rId3"/>
    <p:sldId id="273" r:id="rId4"/>
    <p:sldId id="314" r:id="rId5"/>
    <p:sldId id="315" r:id="rId6"/>
    <p:sldId id="280" r:id="rId7"/>
    <p:sldId id="316" r:id="rId8"/>
    <p:sldId id="320" r:id="rId9"/>
    <p:sldId id="295" r:id="rId10"/>
    <p:sldId id="319" r:id="rId11"/>
    <p:sldId id="322" r:id="rId12"/>
    <p:sldId id="323" r:id="rId13"/>
    <p:sldId id="287" r:id="rId14"/>
    <p:sldId id="308" r:id="rId15"/>
  </p:sldIdLst>
  <p:sldSz cx="9144000" cy="6858000" type="screen4x3"/>
  <p:notesSz cx="666273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319" autoAdjust="0"/>
  </p:normalViewPr>
  <p:slideViewPr>
    <p:cSldViewPr>
      <p:cViewPr varScale="1">
        <p:scale>
          <a:sx n="72" d="100"/>
          <a:sy n="72" d="100"/>
        </p:scale>
        <p:origin x="-5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Trebuchet MS" pitchFamily="34" charset="0"/>
              </a:defRPr>
            </a:lvl1pPr>
          </a:lstStyle>
          <a:p>
            <a:endParaRPr lang="en-GB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Trebuchet MS" pitchFamily="34" charset="0"/>
              </a:defRPr>
            </a:lvl1pPr>
          </a:lstStyle>
          <a:p>
            <a:fld id="{A0A19557-9EE7-437A-9518-DD9373C08CC1}" type="datetimeFigureOut">
              <a:rPr lang="en-GB"/>
              <a:pPr/>
              <a:t>24/05/2012</a:t>
            </a:fld>
            <a:endParaRPr lang="en-GB"/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Trebuchet MS" pitchFamily="34" charset="0"/>
              </a:defRPr>
            </a:lvl1pPr>
          </a:lstStyle>
          <a:p>
            <a:endParaRPr lang="en-GB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Trebuchet MS" pitchFamily="34" charset="0"/>
              </a:defRPr>
            </a:lvl1pPr>
          </a:lstStyle>
          <a:p>
            <a:fld id="{DE4C1227-6298-41BA-BB8F-80E0B186DE1B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u="none" smtClean="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u="none" smtClean="0">
                <a:latin typeface="+mn-lt"/>
              </a:defRPr>
            </a:lvl1pPr>
          </a:lstStyle>
          <a:p>
            <a:pPr>
              <a:defRPr/>
            </a:pPr>
            <a:fld id="{A28CB7F3-DE38-4710-A296-9DDC61E3D74F}" type="datetimeFigureOut">
              <a:rPr lang="en-US"/>
              <a:pPr>
                <a:defRPr/>
              </a:pPr>
              <a:t>5/24/2012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49313" y="744538"/>
            <a:ext cx="4965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2923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76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u="none" smtClean="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3488" y="9428163"/>
            <a:ext cx="288766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u="none" smtClean="0">
                <a:latin typeface="+mn-lt"/>
              </a:defRPr>
            </a:lvl1pPr>
          </a:lstStyle>
          <a:p>
            <a:pPr>
              <a:defRPr/>
            </a:pPr>
            <a:fld id="{D559FE54-FC98-4CD6-A625-DA1AACCB5DA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044FE-2039-4204-80E6-9474EA330F8D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Case studies of EE initiatives (n=27)</a:t>
            </a:r>
          </a:p>
          <a:p>
            <a:r>
              <a:rPr lang="en-GB" dirty="0" smtClean="0"/>
              <a:t>Institutional case studies (n=10)</a:t>
            </a:r>
          </a:p>
          <a:p>
            <a:r>
              <a:rPr lang="en-GB" dirty="0" smtClean="0"/>
              <a:t>Literature review</a:t>
            </a:r>
          </a:p>
          <a:p>
            <a:r>
              <a:rPr lang="en-GB" dirty="0" smtClean="0"/>
              <a:t>April 2007 - Dec 2009</a:t>
            </a:r>
          </a:p>
          <a:p>
            <a:r>
              <a:rPr lang="en-GB" dirty="0" smtClean="0"/>
              <a:t>University of Exeter in collaboration with Universities South West and CIHE</a:t>
            </a:r>
          </a:p>
          <a:p>
            <a:pPr lvl="0"/>
            <a:r>
              <a:rPr lang="en-GB" dirty="0" smtClean="0"/>
              <a:t>over 150 reports reviewed</a:t>
            </a:r>
          </a:p>
          <a:p>
            <a:pPr lvl="0"/>
            <a:r>
              <a:rPr lang="en-GB" dirty="0" smtClean="0"/>
              <a:t>Over 150 interviews conducted</a:t>
            </a:r>
          </a:p>
          <a:p>
            <a:pPr lvl="0"/>
            <a:r>
              <a:rPr lang="en-GB" dirty="0" smtClean="0"/>
              <a:t>In approx 25 HEIs and 10 FECs</a:t>
            </a:r>
          </a:p>
          <a:p>
            <a:pPr lvl="0"/>
            <a:r>
              <a:rPr lang="en-GB" dirty="0" smtClean="0"/>
              <a:t>Over 30 employers and employer groups consulted</a:t>
            </a:r>
          </a:p>
          <a:p>
            <a:pPr lvl="0"/>
            <a:r>
              <a:rPr lang="en-GB" dirty="0" smtClean="0"/>
              <a:t>Case studies in all English regions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9FE54-FC98-4CD6-A625-DA1AACCB5DA9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0900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xfrm>
            <a:off x="665163" y="4714875"/>
            <a:ext cx="5332412" cy="4467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Main drivers for engagement</a:t>
            </a:r>
          </a:p>
          <a:p>
            <a:pPr marL="685800" lvl="1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To increase supply of graduates or certain skills</a:t>
            </a:r>
          </a:p>
          <a:p>
            <a:pPr marL="685800" lvl="1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To improve productivity or ways of working</a:t>
            </a:r>
          </a:p>
          <a:p>
            <a:pPr marL="228600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Additional drivers for engagement</a:t>
            </a:r>
          </a:p>
          <a:p>
            <a:pPr marL="685800" lvl="1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Widening access though lifelong learning</a:t>
            </a:r>
          </a:p>
          <a:p>
            <a:pPr marL="685800" lvl="1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To help create and apply new knowledge</a:t>
            </a:r>
          </a:p>
          <a:p>
            <a:pPr marL="685800" lvl="1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To develop enterprise and innovation</a:t>
            </a:r>
          </a:p>
          <a:p>
            <a:pPr marL="685800" lvl="1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To motivate staff and build relationships</a:t>
            </a:r>
          </a:p>
          <a:p>
            <a:pPr marL="685800" lvl="1" indent="-228600">
              <a:buFont typeface="Wingdings" pitchFamily="2" charset="2"/>
              <a:buNone/>
            </a:pPr>
            <a:endParaRPr lang="en-GB" smtClean="0">
              <a:solidFill>
                <a:schemeClr val="accent2"/>
              </a:solidFill>
            </a:endParaRPr>
          </a:p>
          <a:p>
            <a:pPr marL="228600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Alignment with institutional strengths and strategic direction </a:t>
            </a:r>
            <a:endParaRPr lang="en-US" smtClean="0">
              <a:solidFill>
                <a:schemeClr val="accent2"/>
              </a:solidFill>
            </a:endParaRPr>
          </a:p>
          <a:p>
            <a:pPr marL="228600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A fit in terms of values, ethos and ways or working</a:t>
            </a:r>
            <a:endParaRPr lang="en-US" smtClean="0">
              <a:solidFill>
                <a:schemeClr val="accent2"/>
              </a:solidFill>
            </a:endParaRPr>
          </a:p>
          <a:p>
            <a:pPr marL="228600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A real business need</a:t>
            </a:r>
            <a:endParaRPr lang="en-US" smtClean="0">
              <a:solidFill>
                <a:schemeClr val="accent2"/>
              </a:solidFill>
            </a:endParaRPr>
          </a:p>
          <a:p>
            <a:pPr marL="228600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HE best placed as the learning provider </a:t>
            </a:r>
            <a:endParaRPr lang="en-US" smtClean="0">
              <a:solidFill>
                <a:schemeClr val="accent2"/>
              </a:solidFill>
            </a:endParaRPr>
          </a:p>
          <a:p>
            <a:pPr marL="228600" indent="-228600">
              <a:buFont typeface="Wingdings" pitchFamily="2" charset="2"/>
              <a:buNone/>
            </a:pPr>
            <a:r>
              <a:rPr lang="en-GB" smtClean="0">
                <a:solidFill>
                  <a:schemeClr val="accent2"/>
                </a:solidFill>
              </a:rPr>
              <a:t>Benefits which the intended learners will easily recognise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0900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xfrm>
            <a:off x="665163" y="4714875"/>
            <a:ext cx="5332412" cy="4467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en-GB" sz="1200" b="1" u="none" dirty="0" smtClean="0">
                <a:solidFill>
                  <a:schemeClr val="accent2"/>
                </a:solidFill>
              </a:rPr>
              <a:t>Key stakeholders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1200" u="none" dirty="0" smtClean="0">
                <a:solidFill>
                  <a:schemeClr val="accent2"/>
                </a:solidFill>
              </a:rPr>
              <a:t> HEIs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1200" u="none" dirty="0" smtClean="0">
                <a:solidFill>
                  <a:schemeClr val="accent2"/>
                </a:solidFill>
              </a:rPr>
              <a:t> FE colleges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1200" u="none" dirty="0" smtClean="0">
                <a:solidFill>
                  <a:schemeClr val="accent2"/>
                </a:solidFill>
              </a:rPr>
              <a:t> Private trainers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1200" u="none" dirty="0" smtClean="0">
                <a:solidFill>
                  <a:schemeClr val="accent2"/>
                </a:solidFill>
              </a:rPr>
              <a:t> Employer groups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1200" u="none" dirty="0" smtClean="0">
                <a:solidFill>
                  <a:schemeClr val="accent2"/>
                </a:solidFill>
              </a:rPr>
              <a:t> Business Link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1200" u="none" dirty="0" smtClean="0">
                <a:solidFill>
                  <a:schemeClr val="accent2"/>
                </a:solidFill>
              </a:rPr>
              <a:t> RDAs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1200" u="none" dirty="0" smtClean="0">
                <a:solidFill>
                  <a:schemeClr val="accent2"/>
                </a:solidFill>
              </a:rPr>
              <a:t> SSCs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1200" u="none" dirty="0" smtClean="0">
                <a:solidFill>
                  <a:schemeClr val="accent2"/>
                </a:solidFill>
              </a:rPr>
              <a:t> Professional bodies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1200" u="none" dirty="0" smtClean="0">
                <a:solidFill>
                  <a:schemeClr val="accent2"/>
                </a:solidFill>
              </a:rPr>
              <a:t> …</a:t>
            </a:r>
            <a:endParaRPr lang="en-GB" sz="1200" u="none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0900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xfrm>
            <a:off x="665163" y="4714875"/>
            <a:ext cx="5332412" cy="4467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buFont typeface="Wingdings" pitchFamily="2" charset="2"/>
              <a:buNone/>
            </a:pPr>
            <a:r>
              <a:rPr lang="en-GB" dirty="0" smtClean="0">
                <a:solidFill>
                  <a:schemeClr val="accent2"/>
                </a:solidFill>
              </a:rPr>
              <a:t>Creative adaptation of existing HE offerings</a:t>
            </a:r>
          </a:p>
          <a:p>
            <a:pPr marL="228600" indent="-228600">
              <a:buFont typeface="Wingdings" pitchFamily="2" charset="2"/>
              <a:buNone/>
            </a:pPr>
            <a:r>
              <a:rPr lang="en-GB" dirty="0" smtClean="0">
                <a:solidFill>
                  <a:schemeClr val="accent2"/>
                </a:solidFill>
              </a:rPr>
              <a:t>Employers can offer complementary learning experiences</a:t>
            </a:r>
          </a:p>
          <a:p>
            <a:pPr marL="228600" indent="-228600">
              <a:buFont typeface="Wingdings" pitchFamily="2" charset="2"/>
              <a:buNone/>
            </a:pPr>
            <a:r>
              <a:rPr lang="en-GB" dirty="0" smtClean="0">
                <a:solidFill>
                  <a:schemeClr val="accent2"/>
                </a:solidFill>
              </a:rPr>
              <a:t>Effective development of new or bespoke courses</a:t>
            </a:r>
          </a:p>
          <a:p>
            <a:pPr marL="228600" indent="-228600">
              <a:buFont typeface="Wingdings" pitchFamily="2" charset="2"/>
              <a:buNone/>
            </a:pPr>
            <a:r>
              <a:rPr lang="en-GB" dirty="0" smtClean="0">
                <a:solidFill>
                  <a:schemeClr val="accent2"/>
                </a:solidFill>
              </a:rPr>
              <a:t>Accreditation where appropriate</a:t>
            </a:r>
          </a:p>
          <a:p>
            <a:pPr marL="228600" indent="-228600">
              <a:buFont typeface="Wingdings" pitchFamily="2" charset="2"/>
              <a:buNone/>
            </a:pPr>
            <a:r>
              <a:rPr lang="en-GB" dirty="0" smtClean="0">
                <a:solidFill>
                  <a:schemeClr val="accent2"/>
                </a:solidFill>
              </a:rPr>
              <a:t>A learning design suitable for the target group of learners</a:t>
            </a:r>
            <a:endParaRPr lang="en-GB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0900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xfrm>
            <a:off x="665163" y="4714875"/>
            <a:ext cx="5332412" cy="4467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0900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xfrm>
            <a:off x="665163" y="4714875"/>
            <a:ext cx="5332412" cy="4467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0900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xfrm>
            <a:off x="665163" y="4714875"/>
            <a:ext cx="5332412" cy="4467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z="1200" dirty="0" smtClean="0"/>
              <a:t>Are our staff capable of doing what we’re asking of them?</a:t>
            </a:r>
          </a:p>
          <a:p>
            <a:r>
              <a:rPr lang="en-GB" sz="1200" dirty="0" smtClean="0"/>
              <a:t>Are they recognised &amp; rewarded for this activity?</a:t>
            </a:r>
          </a:p>
          <a:p>
            <a:r>
              <a:rPr lang="en-GB" sz="1200" dirty="0" smtClean="0"/>
              <a:t>Are our financial and administrative systems up to the job?</a:t>
            </a:r>
          </a:p>
          <a:p>
            <a:r>
              <a:rPr lang="en-GB" sz="1200" dirty="0" smtClean="0"/>
              <a:t>Are we capable of responding in a ‘business like’ way?</a:t>
            </a:r>
          </a:p>
          <a:p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0900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 bwMode="auto">
          <a:xfrm>
            <a:off x="665163" y="4714875"/>
            <a:ext cx="5332412" cy="4467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9FE54-FC98-4CD6-A625-DA1AACCB5DA9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9FE54-FC98-4CD6-A625-DA1AACCB5DA9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0900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 bwMode="auto">
          <a:xfrm>
            <a:off x="665163" y="4714875"/>
            <a:ext cx="5332412" cy="4467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0900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3142B7-C34E-41B6-859D-5CE43FA86A4A}" type="datetimeFigureOut">
              <a:rPr lang="en-US"/>
              <a:pPr/>
              <a:t>5/24/2012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18488" cy="647700"/>
          </a:xfrm>
        </p:spPr>
        <p:txBody>
          <a:bodyPr/>
          <a:lstStyle>
            <a:lvl1pPr>
              <a:defRPr sz="3600" b="0">
                <a:solidFill>
                  <a:schemeClr val="accent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352925"/>
          </a:xfrm>
        </p:spPr>
        <p:txBody>
          <a:bodyPr/>
          <a:lstStyle>
            <a:lvl1pPr>
              <a:buClr>
                <a:schemeClr val="accent6"/>
              </a:buClr>
              <a:defRPr>
                <a:solidFill>
                  <a:schemeClr val="bg2"/>
                </a:solidFill>
              </a:defRPr>
            </a:lvl1pPr>
            <a:lvl2pPr>
              <a:buClr>
                <a:schemeClr val="accent6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FA8BEC-5281-4412-B6E4-70500F4FE777}" type="datetimeFigureOut">
              <a:rPr lang="en-US"/>
              <a:pPr/>
              <a:t>5/24/2012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B39210-3B60-4C6F-A46F-92FD26B88512}" type="datetimeFigureOut">
              <a:rPr lang="en-US"/>
              <a:pPr/>
              <a:t>5/24/2012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51A860-2E2D-4D4D-99AA-646C3826B377}" type="datetimeFigureOut">
              <a:rPr lang="en-US"/>
              <a:pPr/>
              <a:t>5/24/2012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7F64D5-9902-46A2-952B-799D0719E8BC}" type="datetimeFigureOut">
              <a:rPr lang="en-US"/>
              <a:pPr/>
              <a:t>5/24/2012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1F98E3-2B17-4B30-8205-34E254A044C7}" type="datetimeFigureOut">
              <a:rPr lang="en-US"/>
              <a:pPr/>
              <a:t>5/24/2012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B14892-6BC1-486D-9CFE-DE28C88F7045}" type="datetimeFigureOut">
              <a:rPr lang="en-US"/>
              <a:pPr/>
              <a:t>5/24/2012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38B971-FDE5-4134-822B-CD8193F83F17}" type="datetimeFigureOut">
              <a:rPr lang="en-US"/>
              <a:pPr/>
              <a:t>5/24/2012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16B100-FB9F-4BBC-8837-D76F7FF78CBA}" type="datetimeFigureOut">
              <a:rPr lang="en-US"/>
              <a:pPr/>
              <a:t>5/24/2012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004C27-9B37-4EC3-884B-EFDBA00F7453}" type="datetimeFigureOut">
              <a:rPr lang="en-US"/>
              <a:pPr/>
              <a:t>5/24/2012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52513"/>
            <a:ext cx="2057400" cy="5073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52513"/>
            <a:ext cx="6019800" cy="5073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EC2F92-F69E-4CCB-AA9F-83628E269294}" type="datetimeFigureOut">
              <a:rPr lang="en-US"/>
              <a:pPr/>
              <a:t>5/24/2012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66" name="Group 2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0"/>
            <a:chExt cx="5760" cy="4337"/>
          </a:xfrm>
        </p:grpSpPr>
        <p:pic>
          <p:nvPicPr>
            <p:cNvPr id="113667" name="Picture 3" descr="pen image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108" y="0"/>
              <a:ext cx="3652" cy="3838"/>
            </a:xfrm>
            <a:prstGeom prst="rect">
              <a:avLst/>
            </a:prstGeom>
            <a:noFill/>
          </p:spPr>
        </p:pic>
        <p:pic>
          <p:nvPicPr>
            <p:cNvPr id="113668" name="Picture 4" descr="Ex_Uni_GIF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95" y="54"/>
              <a:ext cx="1288" cy="534"/>
            </a:xfrm>
            <a:prstGeom prst="rect">
              <a:avLst/>
            </a:prstGeom>
            <a:noFill/>
          </p:spPr>
        </p:pic>
        <p:pic>
          <p:nvPicPr>
            <p:cNvPr id="113669" name="Picture 5" descr="slide footer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3836"/>
              <a:ext cx="5760" cy="501"/>
            </a:xfrm>
            <a:prstGeom prst="rect">
              <a:avLst/>
            </a:prstGeom>
            <a:noFill/>
          </p:spPr>
        </p:pic>
      </p:grpSp>
      <p:sp>
        <p:nvSpPr>
          <p:cNvPr id="11367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52513"/>
            <a:ext cx="82184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1367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1367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/>
            </a:lvl1pPr>
          </a:lstStyle>
          <a:p>
            <a:fld id="{11D40C9C-7CA0-49F4-8349-29C2D4165BD1}" type="datetimeFigureOut">
              <a:rPr lang="en-US"/>
              <a:pPr/>
              <a:t>5/24/2012</a:t>
            </a:fld>
            <a:endParaRPr lang="en-GB"/>
          </a:p>
        </p:txBody>
      </p:sp>
      <p:sp>
        <p:nvSpPr>
          <p:cNvPr id="11367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27313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u="none"/>
            </a:lvl1pPr>
          </a:lstStyle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3528" y="1916832"/>
            <a:ext cx="846411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5400" b="1" u="none" dirty="0" smtClean="0">
                <a:solidFill>
                  <a:schemeClr val="accent6"/>
                </a:solidFill>
                <a:latin typeface="Arial" charset="0"/>
                <a:cs typeface="+mn-cs"/>
              </a:rPr>
              <a:t>Strategies for</a:t>
            </a:r>
            <a:br>
              <a:rPr lang="en-US" sz="5400" b="1" u="none" dirty="0" smtClean="0">
                <a:solidFill>
                  <a:schemeClr val="accent6"/>
                </a:solidFill>
                <a:latin typeface="Arial" charset="0"/>
                <a:cs typeface="+mn-cs"/>
              </a:rPr>
            </a:br>
            <a:r>
              <a:rPr lang="en-US" sz="5400" b="1" u="none" dirty="0" smtClean="0">
                <a:solidFill>
                  <a:schemeClr val="accent6"/>
                </a:solidFill>
                <a:latin typeface="Arial" charset="0"/>
                <a:cs typeface="+mn-cs"/>
              </a:rPr>
              <a:t>Employer Engagement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64088" y="5661248"/>
            <a:ext cx="3374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none" dirty="0" smtClean="0"/>
              <a:t>Dr Richard Bolden</a:t>
            </a:r>
            <a:r>
              <a:rPr lang="en-GB" u="none" dirty="0" smtClean="0"/>
              <a:t/>
            </a:r>
            <a:br>
              <a:rPr lang="en-GB" u="none" dirty="0" smtClean="0"/>
            </a:br>
            <a:r>
              <a:rPr lang="en-GB" u="none" dirty="0" smtClean="0"/>
              <a:t>Centre for Leadership Studies </a:t>
            </a:r>
            <a:endParaRPr lang="en-GB" u="none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134309"/>
            <a:ext cx="9143999" cy="338554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u="none" dirty="0" smtClean="0"/>
              <a:t>NATIONAL HE STEM PROGRAMME SEMINAR - 25 May 2012, Bournemouth University</a:t>
            </a:r>
            <a:endParaRPr lang="en-GB" sz="1600" u="none" dirty="0"/>
          </a:p>
        </p:txBody>
      </p:sp>
    </p:spTree>
    <p:extLst>
      <p:ext uri="{BB962C8B-B14F-4D97-AF65-F5344CB8AC3E}">
        <p14:creationId xmlns:p14="http://schemas.microsoft.com/office/powerpoint/2010/main" xmlns="" val="187215419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Higher Level Skills Research Project</a:t>
            </a:r>
            <a:endParaRPr lang="en-GB" dirty="0"/>
          </a:p>
        </p:txBody>
      </p:sp>
      <p:grpSp>
        <p:nvGrpSpPr>
          <p:cNvPr id="13" name="Group 12"/>
          <p:cNvGrpSpPr/>
          <p:nvPr/>
        </p:nvGrpSpPr>
        <p:grpSpPr>
          <a:xfrm>
            <a:off x="395536" y="3717032"/>
            <a:ext cx="8208912" cy="1944216"/>
            <a:chOff x="395536" y="3717032"/>
            <a:chExt cx="8208912" cy="1944216"/>
          </a:xfrm>
        </p:grpSpPr>
        <p:sp>
          <p:nvSpPr>
            <p:cNvPr id="5" name="Flowchart: Extract 4"/>
            <p:cNvSpPr/>
            <p:nvPr/>
          </p:nvSpPr>
          <p:spPr>
            <a:xfrm>
              <a:off x="395536" y="3717032"/>
              <a:ext cx="8208912" cy="1944216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475656" y="5085184"/>
              <a:ext cx="614766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400" u="none" dirty="0" smtClean="0"/>
                <a:t>Case studies of EE initiatives (n=27)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95536" y="1268760"/>
            <a:ext cx="8208912" cy="2016224"/>
            <a:chOff x="395536" y="1268760"/>
            <a:chExt cx="8208912" cy="2016224"/>
          </a:xfrm>
        </p:grpSpPr>
        <p:sp>
          <p:nvSpPr>
            <p:cNvPr id="4" name="Flowchart: Merge 3"/>
            <p:cNvSpPr/>
            <p:nvPr/>
          </p:nvSpPr>
          <p:spPr>
            <a:xfrm>
              <a:off x="395536" y="1268760"/>
              <a:ext cx="8208912" cy="2016224"/>
            </a:xfrm>
            <a:prstGeom prst="flowChartMerg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483768" y="1412776"/>
              <a:ext cx="452399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u="none" dirty="0" smtClean="0"/>
                <a:t>Institutional case studies (n=10)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763688" y="3068960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none" dirty="0" smtClean="0">
                <a:solidFill>
                  <a:schemeClr val="accent6"/>
                </a:solidFill>
              </a:rPr>
              <a:t>Facilitators and barriers to</a:t>
            </a:r>
            <a:br>
              <a:rPr lang="en-GB" sz="2400" u="none" dirty="0" smtClean="0">
                <a:solidFill>
                  <a:schemeClr val="accent6"/>
                </a:solidFill>
              </a:rPr>
            </a:br>
            <a:r>
              <a:rPr lang="en-GB" sz="2400" u="none" dirty="0" smtClean="0">
                <a:solidFill>
                  <a:schemeClr val="accent6"/>
                </a:solidFill>
              </a:rPr>
              <a:t>HE-Employer Engagement?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51520" y="3140968"/>
            <a:ext cx="8892480" cy="707886"/>
            <a:chOff x="251520" y="3140968"/>
            <a:chExt cx="8892480" cy="707886"/>
          </a:xfrm>
        </p:grpSpPr>
        <p:sp>
          <p:nvSpPr>
            <p:cNvPr id="10" name="TextBox 9"/>
            <p:cNvSpPr txBox="1"/>
            <p:nvPr/>
          </p:nvSpPr>
          <p:spPr>
            <a:xfrm>
              <a:off x="251520" y="3140968"/>
              <a:ext cx="3312368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b="1" u="none" dirty="0" smtClean="0">
                  <a:solidFill>
                    <a:srgbClr val="FF0000"/>
                  </a:solidFill>
                  <a:latin typeface="Candara" pitchFamily="34" charset="0"/>
                </a:rPr>
                <a:t>Defining</a:t>
              </a:r>
              <a:endParaRPr lang="en-GB" sz="4000" b="1" u="none" dirty="0">
                <a:solidFill>
                  <a:srgbClr val="FF0000"/>
                </a:solidFill>
                <a:latin typeface="Candara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00192" y="3140968"/>
              <a:ext cx="2843808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b="1" u="none" dirty="0" smtClean="0">
                  <a:solidFill>
                    <a:srgbClr val="FF0000"/>
                  </a:solidFill>
                  <a:latin typeface="Candara" pitchFamily="34" charset="0"/>
                </a:rPr>
                <a:t>Supporting</a:t>
              </a:r>
              <a:endParaRPr lang="en-GB" sz="4000" b="1" u="none" dirty="0">
                <a:solidFill>
                  <a:srgbClr val="FF0000"/>
                </a:solidFill>
                <a:latin typeface="Candara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987824" y="3140968"/>
              <a:ext cx="3312368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b="1" u="none" dirty="0" smtClean="0">
                  <a:solidFill>
                    <a:srgbClr val="FF0000"/>
                  </a:solidFill>
                  <a:latin typeface="Candara" pitchFamily="34" charset="0"/>
                </a:rPr>
                <a:t>Sustaining</a:t>
              </a:r>
              <a:endParaRPr lang="en-GB" sz="4000" b="1" u="none" dirty="0">
                <a:solidFill>
                  <a:srgbClr val="FF0000"/>
                </a:solidFill>
                <a:latin typeface="Candara" pitchFamily="34" charset="0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62000" indent="-762000"/>
            <a:r>
              <a:rPr lang="en-GB" sz="3600"/>
              <a:t>Defining the focus of EE activity</a:t>
            </a:r>
          </a:p>
        </p:txBody>
      </p:sp>
      <p:sp>
        <p:nvSpPr>
          <p:cNvPr id="36" name="Content Placeholder 35"/>
          <p:cNvSpPr>
            <a:spLocks noGrp="1"/>
          </p:cNvSpPr>
          <p:nvPr>
            <p:ph idx="1"/>
          </p:nvPr>
        </p:nvSpPr>
        <p:spPr>
          <a:xfrm>
            <a:off x="395536" y="1268760"/>
            <a:ext cx="4104456" cy="43529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Strategic fit for the HEI and its partners</a:t>
            </a:r>
          </a:p>
          <a:p>
            <a:endParaRPr lang="en-GB" sz="2800" dirty="0"/>
          </a:p>
        </p:txBody>
      </p:sp>
      <p:grpSp>
        <p:nvGrpSpPr>
          <p:cNvPr id="37" name="Group 36"/>
          <p:cNvGrpSpPr/>
          <p:nvPr/>
        </p:nvGrpSpPr>
        <p:grpSpPr>
          <a:xfrm>
            <a:off x="4294188" y="1700808"/>
            <a:ext cx="4849812" cy="3589367"/>
            <a:chOff x="4294188" y="1700808"/>
            <a:chExt cx="4849812" cy="3589367"/>
          </a:xfrm>
        </p:grpSpPr>
        <p:sp>
          <p:nvSpPr>
            <p:cNvPr id="54277" name="Text Box 5"/>
            <p:cNvSpPr txBox="1">
              <a:spLocks noChangeArrowheads="1"/>
            </p:cNvSpPr>
            <p:nvPr/>
          </p:nvSpPr>
          <p:spPr bwMode="auto">
            <a:xfrm>
              <a:off x="4932040" y="5013176"/>
              <a:ext cx="421196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200" u="none" dirty="0">
                  <a:solidFill>
                    <a:schemeClr val="accent4"/>
                  </a:solidFill>
                </a:rPr>
                <a:t>Connor and </a:t>
              </a:r>
              <a:r>
                <a:rPr lang="en-GB" sz="1200" u="none" dirty="0" smtClean="0">
                  <a:solidFill>
                    <a:schemeClr val="accent4"/>
                  </a:solidFill>
                </a:rPr>
                <a:t>Hirsh (2008</a:t>
              </a:r>
              <a:r>
                <a:rPr lang="en-GB" sz="1200" u="none" dirty="0">
                  <a:solidFill>
                    <a:schemeClr val="accent4"/>
                  </a:solidFill>
                </a:rPr>
                <a:t>)</a:t>
              </a:r>
              <a:r>
                <a:rPr lang="en-GB" sz="1200" u="none" dirty="0" smtClean="0">
                  <a:solidFill>
                    <a:schemeClr val="accent4"/>
                  </a:solidFill>
                </a:rPr>
                <a:t> </a:t>
              </a:r>
              <a:r>
                <a:rPr lang="en-GB" sz="1200" i="1" u="none" dirty="0">
                  <a:solidFill>
                    <a:schemeClr val="accent4"/>
                  </a:solidFill>
                </a:rPr>
                <a:t>Influence Through Collaboration</a:t>
              </a:r>
            </a:p>
          </p:txBody>
        </p:sp>
        <p:grpSp>
          <p:nvGrpSpPr>
            <p:cNvPr id="54313" name="Group 41"/>
            <p:cNvGrpSpPr>
              <a:grpSpLocks/>
            </p:cNvGrpSpPr>
            <p:nvPr/>
          </p:nvGrpSpPr>
          <p:grpSpPr bwMode="auto">
            <a:xfrm>
              <a:off x="4294188" y="1700808"/>
              <a:ext cx="4849812" cy="3194050"/>
              <a:chOff x="249" y="1480"/>
              <a:chExt cx="3055" cy="2012"/>
            </a:xfrm>
          </p:grpSpPr>
          <p:grpSp>
            <p:nvGrpSpPr>
              <p:cNvPr id="54288" name="Group 16"/>
              <p:cNvGrpSpPr>
                <a:grpSpLocks/>
              </p:cNvGrpSpPr>
              <p:nvPr/>
            </p:nvGrpSpPr>
            <p:grpSpPr bwMode="auto">
              <a:xfrm>
                <a:off x="249" y="1521"/>
                <a:ext cx="1283" cy="281"/>
                <a:chOff x="158" y="1344"/>
                <a:chExt cx="1315" cy="317"/>
              </a:xfrm>
            </p:grpSpPr>
            <p:sp>
              <p:nvSpPr>
                <p:cNvPr id="54283" name="AutoShape 11"/>
                <p:cNvSpPr>
                  <a:spLocks noChangeArrowheads="1"/>
                </p:cNvSpPr>
                <p:nvPr/>
              </p:nvSpPr>
              <p:spPr bwMode="auto">
                <a:xfrm>
                  <a:off x="294" y="1344"/>
                  <a:ext cx="1088" cy="317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4282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58" y="1389"/>
                  <a:ext cx="1315" cy="2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b="1" u="none">
                      <a:solidFill>
                        <a:schemeClr val="accent2"/>
                      </a:solidFill>
                    </a:rPr>
                    <a:t>Strategic Fit</a:t>
                  </a:r>
                </a:p>
              </p:txBody>
            </p:sp>
          </p:grpSp>
          <p:grpSp>
            <p:nvGrpSpPr>
              <p:cNvPr id="54289" name="Group 17"/>
              <p:cNvGrpSpPr>
                <a:grpSpLocks/>
              </p:cNvGrpSpPr>
              <p:nvPr/>
            </p:nvGrpSpPr>
            <p:grpSpPr bwMode="auto">
              <a:xfrm>
                <a:off x="2020" y="1480"/>
                <a:ext cx="1284" cy="281"/>
                <a:chOff x="295" y="2569"/>
                <a:chExt cx="1315" cy="317"/>
              </a:xfrm>
            </p:grpSpPr>
            <p:sp>
              <p:nvSpPr>
                <p:cNvPr id="54284" name="AutoShape 12"/>
                <p:cNvSpPr>
                  <a:spLocks noChangeArrowheads="1"/>
                </p:cNvSpPr>
                <p:nvPr/>
              </p:nvSpPr>
              <p:spPr bwMode="auto">
                <a:xfrm>
                  <a:off x="431" y="2569"/>
                  <a:ext cx="1088" cy="317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428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95" y="2614"/>
                  <a:ext cx="1315" cy="2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b="1" u="none">
                      <a:solidFill>
                        <a:schemeClr val="accent2"/>
                      </a:solidFill>
                    </a:rPr>
                    <a:t>Practical Fit</a:t>
                  </a:r>
                </a:p>
              </p:txBody>
            </p:sp>
          </p:grpSp>
          <p:grpSp>
            <p:nvGrpSpPr>
              <p:cNvPr id="54290" name="Group 18"/>
              <p:cNvGrpSpPr>
                <a:grpSpLocks/>
              </p:cNvGrpSpPr>
              <p:nvPr/>
            </p:nvGrpSpPr>
            <p:grpSpPr bwMode="auto">
              <a:xfrm>
                <a:off x="1223" y="3210"/>
                <a:ext cx="1283" cy="282"/>
                <a:chOff x="703" y="3294"/>
                <a:chExt cx="1315" cy="317"/>
              </a:xfrm>
            </p:grpSpPr>
            <p:sp>
              <p:nvSpPr>
                <p:cNvPr id="54286" name="AutoShape 14"/>
                <p:cNvSpPr>
                  <a:spLocks noChangeArrowheads="1"/>
                </p:cNvSpPr>
                <p:nvPr/>
              </p:nvSpPr>
              <p:spPr bwMode="auto">
                <a:xfrm>
                  <a:off x="839" y="3294"/>
                  <a:ext cx="1088" cy="317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42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03" y="3339"/>
                  <a:ext cx="1315" cy="2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b="1" u="none" dirty="0">
                      <a:solidFill>
                        <a:schemeClr val="accent2"/>
                      </a:solidFill>
                    </a:rPr>
                    <a:t>People Fit</a:t>
                  </a:r>
                </a:p>
              </p:txBody>
            </p:sp>
          </p:grpSp>
          <p:sp>
            <p:nvSpPr>
              <p:cNvPr id="54291" name="Oval 19"/>
              <p:cNvSpPr>
                <a:spLocks noChangeArrowheads="1"/>
              </p:cNvSpPr>
              <p:nvPr/>
            </p:nvSpPr>
            <p:spPr bwMode="auto">
              <a:xfrm>
                <a:off x="1090" y="2164"/>
                <a:ext cx="1505" cy="60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4292" name="Text Box 20"/>
              <p:cNvSpPr txBox="1">
                <a:spLocks noChangeArrowheads="1"/>
              </p:cNvSpPr>
              <p:nvPr/>
            </p:nvSpPr>
            <p:spPr bwMode="auto">
              <a:xfrm>
                <a:off x="1202" y="2160"/>
                <a:ext cx="1327" cy="5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b="1" u="none" dirty="0">
                    <a:solidFill>
                      <a:schemeClr val="accent2"/>
                    </a:solidFill>
                  </a:rPr>
                  <a:t>Specific Engagement Opportunity</a:t>
                </a:r>
              </a:p>
            </p:txBody>
          </p:sp>
          <p:sp>
            <p:nvSpPr>
              <p:cNvPr id="54294" name="Line 22"/>
              <p:cNvSpPr>
                <a:spLocks noChangeShapeType="1"/>
              </p:cNvSpPr>
              <p:nvPr/>
            </p:nvSpPr>
            <p:spPr bwMode="auto">
              <a:xfrm>
                <a:off x="1001" y="1802"/>
                <a:ext cx="399" cy="3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95" name="Line 23"/>
              <p:cNvSpPr>
                <a:spLocks noChangeShapeType="1"/>
              </p:cNvSpPr>
              <p:nvPr/>
            </p:nvSpPr>
            <p:spPr bwMode="auto">
              <a:xfrm flipH="1">
                <a:off x="2197" y="1762"/>
                <a:ext cx="309" cy="3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96" name="Line 24"/>
              <p:cNvSpPr>
                <a:spLocks noChangeShapeType="1"/>
              </p:cNvSpPr>
              <p:nvPr/>
            </p:nvSpPr>
            <p:spPr bwMode="auto">
              <a:xfrm flipV="1">
                <a:off x="1887" y="2808"/>
                <a:ext cx="0" cy="4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62000" indent="-762000"/>
            <a:r>
              <a:rPr lang="en-GB" sz="3600" dirty="0"/>
              <a:t>Defining the focus of </a:t>
            </a:r>
            <a:r>
              <a:rPr lang="en-GB" sz="3600" dirty="0" smtClean="0"/>
              <a:t>EE activity</a:t>
            </a:r>
            <a:endParaRPr lang="en-GB" sz="3600" dirty="0"/>
          </a:p>
        </p:txBody>
      </p:sp>
      <p:sp>
        <p:nvSpPr>
          <p:cNvPr id="36" name="Content Placeholder 35"/>
          <p:cNvSpPr>
            <a:spLocks noGrp="1"/>
          </p:cNvSpPr>
          <p:nvPr>
            <p:ph idx="1"/>
          </p:nvPr>
        </p:nvSpPr>
        <p:spPr>
          <a:xfrm>
            <a:off x="395536" y="1268760"/>
            <a:ext cx="3888432" cy="43529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Strategic fit for the HEI and its partners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Finding partners and establishing the relationship</a:t>
            </a:r>
          </a:p>
          <a:p>
            <a:pPr marL="514350" indent="-514350">
              <a:buFont typeface="+mj-lt"/>
              <a:buAutoNum type="arabicPeriod"/>
            </a:pPr>
            <a:endParaRPr lang="en-GB" sz="2800" dirty="0" smtClean="0"/>
          </a:p>
          <a:p>
            <a:endParaRPr lang="en-GB" sz="2800" dirty="0"/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3" cstate="print"/>
          <a:srcRect l="1115" t="14183" r="1140" b="11511"/>
          <a:stretch>
            <a:fillRect/>
          </a:stretch>
        </p:blipFill>
        <p:spPr bwMode="auto">
          <a:xfrm>
            <a:off x="4211960" y="1844824"/>
            <a:ext cx="493204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62000" indent="-762000"/>
            <a:r>
              <a:rPr lang="en-GB" sz="3600"/>
              <a:t>Defining the focus of EE activity</a:t>
            </a:r>
          </a:p>
        </p:txBody>
      </p:sp>
      <p:sp>
        <p:nvSpPr>
          <p:cNvPr id="36" name="Content Placeholder 35"/>
          <p:cNvSpPr>
            <a:spLocks noGrp="1"/>
          </p:cNvSpPr>
          <p:nvPr>
            <p:ph idx="1"/>
          </p:nvPr>
        </p:nvSpPr>
        <p:spPr>
          <a:xfrm>
            <a:off x="395536" y="1268760"/>
            <a:ext cx="3960440" cy="43529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Strategic fit for the HEI and its partners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Finding partners and establishing the relationship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Designing and delivering an appropriate learning package</a:t>
            </a:r>
          </a:p>
          <a:p>
            <a:pPr marL="514350" indent="-514350">
              <a:buFont typeface="+mj-lt"/>
              <a:buAutoNum type="arabicPeriod"/>
            </a:pPr>
            <a:endParaRPr lang="en-GB" sz="2800" dirty="0" smtClean="0"/>
          </a:p>
          <a:p>
            <a:endParaRPr lang="en-GB" sz="28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4355976" y="1484784"/>
            <a:ext cx="4608512" cy="4248472"/>
            <a:chOff x="1116013" y="2133600"/>
            <a:chExt cx="7056437" cy="2879725"/>
          </a:xfrm>
        </p:grpSpPr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4643438" y="3429000"/>
              <a:ext cx="3487737" cy="136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ctr"/>
              <a:r>
                <a:rPr lang="en-GB" sz="1600" b="1" u="none">
                  <a:solidFill>
                    <a:schemeClr val="accent2"/>
                  </a:solidFill>
                  <a:cs typeface="Times New Roman" pitchFamily="18" charset="0"/>
                </a:rPr>
                <a:t>IV. Assessment or accreditation of in-company learning</a:t>
              </a:r>
              <a:endParaRPr lang="en-US" sz="1600" u="none">
                <a:solidFill>
                  <a:schemeClr val="accent2"/>
                </a:solidFill>
              </a:endParaRPr>
            </a:p>
            <a:p>
              <a:pPr marL="342900" indent="-342900" algn="ctr" eaLnBrk="0" hangingPunct="0"/>
              <a:r>
                <a:rPr lang="en-GB" sz="1600" u="none">
                  <a:solidFill>
                    <a:schemeClr val="accent2"/>
                  </a:solidFill>
                  <a:cs typeface="Times New Roman" pitchFamily="18" charset="0"/>
                </a:rPr>
                <a:t>e.g. awarding academic credits for in-house provision</a:t>
              </a:r>
              <a:endParaRPr lang="en-GB" sz="1600" u="none">
                <a:solidFill>
                  <a:schemeClr val="accent2"/>
                </a:solidFill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187450" y="3429000"/>
              <a:ext cx="3400425" cy="136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ctr"/>
              <a:r>
                <a:rPr lang="en-GB" sz="1600" b="1" u="none">
                  <a:solidFill>
                    <a:schemeClr val="accent2"/>
                  </a:solidFill>
                  <a:cs typeface="Times New Roman" pitchFamily="18" charset="0"/>
                </a:rPr>
                <a:t>III. Short bespoke courses, workshops and seminars</a:t>
              </a:r>
              <a:r>
                <a:rPr lang="en-GB" sz="1600" u="none">
                  <a:solidFill>
                    <a:schemeClr val="accent2"/>
                  </a:solidFill>
                  <a:cs typeface="Times New Roman" pitchFamily="18" charset="0"/>
                </a:rPr>
                <a:t> </a:t>
              </a:r>
              <a:endParaRPr lang="en-US" sz="1600" u="none">
                <a:solidFill>
                  <a:schemeClr val="accent2"/>
                </a:solidFill>
              </a:endParaRPr>
            </a:p>
            <a:p>
              <a:pPr marL="342900" indent="-342900" algn="ctr" eaLnBrk="0" hangingPunct="0"/>
              <a:r>
                <a:rPr lang="en-GB" sz="1600" u="none">
                  <a:solidFill>
                    <a:schemeClr val="accent2"/>
                  </a:solidFill>
                  <a:cs typeface="Times New Roman" pitchFamily="18" charset="0"/>
                </a:rPr>
                <a:t>e.g. CPD, access to HE, forums (often unaccredited)</a:t>
              </a:r>
              <a:endParaRPr lang="en-GB" sz="1600" u="none">
                <a:solidFill>
                  <a:schemeClr val="accent2"/>
                </a:solidFill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4613275" y="2276475"/>
              <a:ext cx="3487737" cy="1260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ctr"/>
              <a:r>
                <a:rPr lang="en-GB" sz="1600" b="1" u="none">
                  <a:solidFill>
                    <a:schemeClr val="accent2"/>
                  </a:solidFill>
                  <a:cs typeface="Times New Roman" pitchFamily="18" charset="0"/>
                </a:rPr>
                <a:t>II. Enhancing existing provision</a:t>
              </a:r>
              <a:r>
                <a:rPr lang="en-GB" sz="1600" u="none">
                  <a:solidFill>
                    <a:schemeClr val="accent2"/>
                  </a:solidFill>
                  <a:cs typeface="Times New Roman" pitchFamily="18" charset="0"/>
                </a:rPr>
                <a:t> </a:t>
              </a:r>
              <a:endParaRPr lang="en-US" sz="1600" u="none">
                <a:solidFill>
                  <a:schemeClr val="accent2"/>
                </a:solidFill>
              </a:endParaRPr>
            </a:p>
            <a:p>
              <a:pPr marL="342900" indent="-342900" algn="ctr" eaLnBrk="0" hangingPunct="0"/>
              <a:r>
                <a:rPr lang="en-GB" sz="1600" u="none">
                  <a:solidFill>
                    <a:schemeClr val="accent2"/>
                  </a:solidFill>
                  <a:cs typeface="Times New Roman" pitchFamily="18" charset="0"/>
                </a:rPr>
                <a:t>e.g. integrating work based modules into degree programmes</a:t>
              </a:r>
              <a:endParaRPr lang="en-GB" sz="1600" u="none">
                <a:solidFill>
                  <a:schemeClr val="accent2"/>
                </a:solidFill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212850" y="2276475"/>
              <a:ext cx="3400425" cy="1260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ctr"/>
              <a:r>
                <a:rPr lang="en-GB" sz="1600" b="1" u="none" dirty="0">
                  <a:solidFill>
                    <a:schemeClr val="accent2"/>
                  </a:solidFill>
                  <a:cs typeface="Times New Roman" pitchFamily="18" charset="0"/>
                </a:rPr>
                <a:t>I. Major new ventures with employers</a:t>
              </a:r>
              <a:endParaRPr lang="en-US" sz="1600" u="none" dirty="0">
                <a:solidFill>
                  <a:schemeClr val="accent2"/>
                </a:solidFill>
              </a:endParaRPr>
            </a:p>
            <a:p>
              <a:pPr marL="342900" indent="-342900" algn="ctr" eaLnBrk="0" hangingPunct="0"/>
              <a:r>
                <a:rPr lang="en-GB" sz="1600" b="1" u="none" dirty="0">
                  <a:solidFill>
                    <a:schemeClr val="accent2"/>
                  </a:solidFill>
                  <a:cs typeface="Times New Roman" pitchFamily="18" charset="0"/>
                </a:rPr>
                <a:t> </a:t>
              </a:r>
              <a:r>
                <a:rPr lang="en-GB" sz="1600" u="none" dirty="0">
                  <a:solidFill>
                    <a:schemeClr val="accent2"/>
                  </a:solidFill>
                  <a:cs typeface="Times New Roman" pitchFamily="18" charset="0"/>
                </a:rPr>
                <a:t>e.g. new foundation degrees, MSc programmes</a:t>
              </a:r>
              <a:endParaRPr lang="en-GB" sz="1600" u="none" dirty="0">
                <a:solidFill>
                  <a:schemeClr val="accent2"/>
                </a:solidFill>
              </a:endParaRPr>
            </a:p>
          </p:txBody>
        </p:sp>
        <p:grpSp>
          <p:nvGrpSpPr>
            <p:cNvPr id="26" name="Group 34"/>
            <p:cNvGrpSpPr>
              <a:grpSpLocks/>
            </p:cNvGrpSpPr>
            <p:nvPr/>
          </p:nvGrpSpPr>
          <p:grpSpPr bwMode="auto">
            <a:xfrm>
              <a:off x="1116013" y="2133600"/>
              <a:ext cx="7056437" cy="2879725"/>
              <a:chOff x="703" y="1344"/>
              <a:chExt cx="4445" cy="1814"/>
            </a:xfrm>
          </p:grpSpPr>
          <p:sp>
            <p:nvSpPr>
              <p:cNvPr id="27" name="AutoShape 4"/>
              <p:cNvSpPr>
                <a:spLocks noChangeArrowheads="1"/>
              </p:cNvSpPr>
              <p:nvPr/>
            </p:nvSpPr>
            <p:spPr bwMode="auto">
              <a:xfrm>
                <a:off x="703" y="1344"/>
                <a:ext cx="4400" cy="1814"/>
              </a:xfrm>
              <a:prstGeom prst="roundRect">
                <a:avLst>
                  <a:gd name="adj" fmla="val 16667"/>
                </a:avLst>
              </a:prstGeom>
              <a:solidFill>
                <a:srgbClr val="CCE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6" name="Rectangle 5"/>
              <p:cNvSpPr>
                <a:spLocks noChangeArrowheads="1"/>
              </p:cNvSpPr>
              <p:nvPr/>
            </p:nvSpPr>
            <p:spPr bwMode="auto">
              <a:xfrm>
                <a:off x="2925" y="2160"/>
                <a:ext cx="2197" cy="8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algn="ctr"/>
                <a:r>
                  <a:rPr lang="en-GB" sz="1600" b="1" u="none">
                    <a:solidFill>
                      <a:schemeClr val="accent2"/>
                    </a:solidFill>
                    <a:cs typeface="Times New Roman" pitchFamily="18" charset="0"/>
                  </a:rPr>
                  <a:t>IV. Assessment or accreditation of in-company learning</a:t>
                </a:r>
                <a:endParaRPr lang="en-US" sz="1600" u="none">
                  <a:solidFill>
                    <a:schemeClr val="accent2"/>
                  </a:solidFill>
                </a:endParaRPr>
              </a:p>
              <a:p>
                <a:pPr marL="342900" indent="-342900" algn="ctr" eaLnBrk="0" hangingPunct="0"/>
                <a:r>
                  <a:rPr lang="en-GB" sz="1600" u="none">
                    <a:solidFill>
                      <a:schemeClr val="accent2"/>
                    </a:solidFill>
                    <a:cs typeface="Times New Roman" pitchFamily="18" charset="0"/>
                  </a:rPr>
                  <a:t>e.g. awarding academic credits for in-house provision</a:t>
                </a:r>
                <a:endParaRPr lang="en-GB" sz="1600" u="none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7" name="Rectangle 6"/>
              <p:cNvSpPr>
                <a:spLocks noChangeArrowheads="1"/>
              </p:cNvSpPr>
              <p:nvPr/>
            </p:nvSpPr>
            <p:spPr bwMode="auto">
              <a:xfrm>
                <a:off x="748" y="2160"/>
                <a:ext cx="2142" cy="8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algn="ctr"/>
                <a:r>
                  <a:rPr lang="en-GB" sz="1600" b="1" u="none">
                    <a:solidFill>
                      <a:schemeClr val="accent2"/>
                    </a:solidFill>
                    <a:cs typeface="Times New Roman" pitchFamily="18" charset="0"/>
                  </a:rPr>
                  <a:t>III. Short bespoke courses, workshops and seminars</a:t>
                </a:r>
                <a:r>
                  <a:rPr lang="en-GB" sz="1600" u="none">
                    <a:solidFill>
                      <a:schemeClr val="accent2"/>
                    </a:solidFill>
                    <a:cs typeface="Times New Roman" pitchFamily="18" charset="0"/>
                  </a:rPr>
                  <a:t> </a:t>
                </a:r>
                <a:endParaRPr lang="en-US" sz="1600" u="none">
                  <a:solidFill>
                    <a:schemeClr val="accent2"/>
                  </a:solidFill>
                </a:endParaRPr>
              </a:p>
              <a:p>
                <a:pPr marL="342900" indent="-342900" algn="ctr" eaLnBrk="0" hangingPunct="0"/>
                <a:r>
                  <a:rPr lang="en-GB" sz="1600" u="none">
                    <a:solidFill>
                      <a:schemeClr val="accent2"/>
                    </a:solidFill>
                    <a:cs typeface="Times New Roman" pitchFamily="18" charset="0"/>
                  </a:rPr>
                  <a:t>e.g. CPD, access to HE, forums (often unaccredited)</a:t>
                </a:r>
                <a:endParaRPr lang="en-GB" sz="1600" u="none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8" name="Rectangle 7"/>
              <p:cNvSpPr>
                <a:spLocks noChangeArrowheads="1"/>
              </p:cNvSpPr>
              <p:nvPr/>
            </p:nvSpPr>
            <p:spPr bwMode="auto">
              <a:xfrm>
                <a:off x="2906" y="1434"/>
                <a:ext cx="2197" cy="7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algn="ctr"/>
                <a:r>
                  <a:rPr lang="en-GB" sz="1600" b="1" u="none">
                    <a:solidFill>
                      <a:schemeClr val="accent2"/>
                    </a:solidFill>
                    <a:cs typeface="Times New Roman" pitchFamily="18" charset="0"/>
                  </a:rPr>
                  <a:t>II. Enhancing existing provision</a:t>
                </a:r>
                <a:r>
                  <a:rPr lang="en-GB" sz="1600" u="none">
                    <a:solidFill>
                      <a:schemeClr val="accent2"/>
                    </a:solidFill>
                    <a:cs typeface="Times New Roman" pitchFamily="18" charset="0"/>
                  </a:rPr>
                  <a:t> </a:t>
                </a:r>
                <a:endParaRPr lang="en-US" sz="1600" u="none">
                  <a:solidFill>
                    <a:schemeClr val="accent2"/>
                  </a:solidFill>
                </a:endParaRPr>
              </a:p>
              <a:p>
                <a:pPr marL="342900" indent="-342900" algn="ctr" eaLnBrk="0" hangingPunct="0"/>
                <a:r>
                  <a:rPr lang="en-GB" sz="1600" u="none">
                    <a:solidFill>
                      <a:schemeClr val="accent2"/>
                    </a:solidFill>
                    <a:cs typeface="Times New Roman" pitchFamily="18" charset="0"/>
                  </a:rPr>
                  <a:t>e.g. integrating work based modules into degree programmes</a:t>
                </a:r>
                <a:endParaRPr lang="en-GB" sz="1600" u="none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9" name="Rectangle 8"/>
              <p:cNvSpPr>
                <a:spLocks noChangeArrowheads="1"/>
              </p:cNvSpPr>
              <p:nvPr/>
            </p:nvSpPr>
            <p:spPr bwMode="auto">
              <a:xfrm>
                <a:off x="764" y="1434"/>
                <a:ext cx="2142" cy="7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algn="ctr"/>
                <a:r>
                  <a:rPr lang="en-GB" sz="1600" b="1" u="none" dirty="0">
                    <a:solidFill>
                      <a:schemeClr val="accent2"/>
                    </a:solidFill>
                    <a:cs typeface="Times New Roman" pitchFamily="18" charset="0"/>
                  </a:rPr>
                  <a:t>I. Major new ventures with employers</a:t>
                </a:r>
                <a:endParaRPr lang="en-US" sz="1600" u="none" dirty="0">
                  <a:solidFill>
                    <a:schemeClr val="accent2"/>
                  </a:solidFill>
                </a:endParaRPr>
              </a:p>
              <a:p>
                <a:pPr marL="342900" indent="-342900" algn="ctr" eaLnBrk="0" hangingPunct="0"/>
                <a:r>
                  <a:rPr lang="en-GB" sz="1600" b="1" u="none" dirty="0">
                    <a:solidFill>
                      <a:schemeClr val="accent2"/>
                    </a:solidFill>
                    <a:cs typeface="Times New Roman" pitchFamily="18" charset="0"/>
                  </a:rPr>
                  <a:t> </a:t>
                </a:r>
                <a:r>
                  <a:rPr lang="en-GB" sz="1600" u="none" dirty="0">
                    <a:solidFill>
                      <a:schemeClr val="accent2"/>
                    </a:solidFill>
                    <a:cs typeface="Times New Roman" pitchFamily="18" charset="0"/>
                  </a:rPr>
                  <a:t>e.g. new foundation degrees, MSc programmes</a:t>
                </a:r>
                <a:endParaRPr lang="en-GB" sz="1600" u="none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0" name="Line 9"/>
              <p:cNvSpPr>
                <a:spLocks noChangeShapeType="1"/>
              </p:cNvSpPr>
              <p:nvPr/>
            </p:nvSpPr>
            <p:spPr bwMode="auto">
              <a:xfrm>
                <a:off x="764" y="1434"/>
                <a:ext cx="2142" cy="0"/>
              </a:xfrm>
              <a:prstGeom prst="line">
                <a:avLst/>
              </a:prstGeom>
              <a:noFill/>
              <a:ln w="12700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" name="Line 10"/>
              <p:cNvSpPr>
                <a:spLocks noChangeShapeType="1"/>
              </p:cNvSpPr>
              <p:nvPr/>
            </p:nvSpPr>
            <p:spPr bwMode="auto">
              <a:xfrm>
                <a:off x="764" y="3089"/>
                <a:ext cx="2142" cy="0"/>
              </a:xfrm>
              <a:prstGeom prst="line">
                <a:avLst/>
              </a:prstGeom>
              <a:noFill/>
              <a:ln w="12700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" name="Line 11"/>
              <p:cNvSpPr>
                <a:spLocks noChangeShapeType="1"/>
              </p:cNvSpPr>
              <p:nvPr/>
            </p:nvSpPr>
            <p:spPr bwMode="auto">
              <a:xfrm>
                <a:off x="764" y="1434"/>
                <a:ext cx="0" cy="794"/>
              </a:xfrm>
              <a:prstGeom prst="line">
                <a:avLst/>
              </a:prstGeom>
              <a:noFill/>
              <a:ln w="12700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" name="Line 12"/>
              <p:cNvSpPr>
                <a:spLocks noChangeShapeType="1"/>
              </p:cNvSpPr>
              <p:nvPr/>
            </p:nvSpPr>
            <p:spPr bwMode="auto">
              <a:xfrm>
                <a:off x="5103" y="1434"/>
                <a:ext cx="0" cy="794"/>
              </a:xfrm>
              <a:prstGeom prst="line">
                <a:avLst/>
              </a:prstGeom>
              <a:noFill/>
              <a:ln w="12700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" name="Line 13"/>
              <p:cNvSpPr>
                <a:spLocks noChangeShapeType="1"/>
              </p:cNvSpPr>
              <p:nvPr/>
            </p:nvSpPr>
            <p:spPr bwMode="auto">
              <a:xfrm>
                <a:off x="2906" y="1434"/>
                <a:ext cx="2197" cy="0"/>
              </a:xfrm>
              <a:prstGeom prst="line">
                <a:avLst/>
              </a:prstGeom>
              <a:noFill/>
              <a:ln w="12700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" name="Line 14"/>
              <p:cNvSpPr>
                <a:spLocks noChangeShapeType="1"/>
              </p:cNvSpPr>
              <p:nvPr/>
            </p:nvSpPr>
            <p:spPr bwMode="auto">
              <a:xfrm>
                <a:off x="764" y="2228"/>
                <a:ext cx="0" cy="861"/>
              </a:xfrm>
              <a:prstGeom prst="line">
                <a:avLst/>
              </a:prstGeom>
              <a:noFill/>
              <a:ln w="12700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" name="Line 15"/>
              <p:cNvSpPr>
                <a:spLocks noChangeShapeType="1"/>
              </p:cNvSpPr>
              <p:nvPr/>
            </p:nvSpPr>
            <p:spPr bwMode="auto">
              <a:xfrm>
                <a:off x="5103" y="2228"/>
                <a:ext cx="0" cy="861"/>
              </a:xfrm>
              <a:prstGeom prst="line">
                <a:avLst/>
              </a:prstGeom>
              <a:noFill/>
              <a:ln w="12700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" name="Line 16"/>
              <p:cNvSpPr>
                <a:spLocks noChangeShapeType="1"/>
              </p:cNvSpPr>
              <p:nvPr/>
            </p:nvSpPr>
            <p:spPr bwMode="auto">
              <a:xfrm>
                <a:off x="2906" y="3089"/>
                <a:ext cx="2197" cy="0"/>
              </a:xfrm>
              <a:prstGeom prst="line">
                <a:avLst/>
              </a:prstGeom>
              <a:noFill/>
              <a:ln w="12700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" name="Line 17"/>
              <p:cNvSpPr>
                <a:spLocks noChangeShapeType="1"/>
              </p:cNvSpPr>
              <p:nvPr/>
            </p:nvSpPr>
            <p:spPr bwMode="auto">
              <a:xfrm>
                <a:off x="2934" y="1344"/>
                <a:ext cx="0" cy="1814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" name="Line 18"/>
              <p:cNvSpPr>
                <a:spLocks noChangeShapeType="1"/>
              </p:cNvSpPr>
              <p:nvPr/>
            </p:nvSpPr>
            <p:spPr bwMode="auto">
              <a:xfrm rot="-5400000">
                <a:off x="2948" y="-85"/>
                <a:ext cx="0" cy="440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62000" indent="-762000"/>
            <a:r>
              <a:rPr lang="en-GB" sz="3600"/>
              <a:t>Supporting Employer Engagement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95536" y="1268760"/>
            <a:ext cx="4896544" cy="43529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Staff resourcing</a:t>
            </a:r>
            <a:br>
              <a:rPr lang="en-GB" sz="2800" dirty="0" smtClean="0"/>
            </a:br>
            <a:r>
              <a:rPr lang="en-GB" sz="2800" dirty="0" smtClean="0"/>
              <a:t>and capability</a:t>
            </a:r>
          </a:p>
          <a:p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91880" y="2276872"/>
            <a:ext cx="5477598" cy="3024733"/>
            <a:chOff x="2843808" y="2492896"/>
            <a:chExt cx="5477598" cy="3024733"/>
          </a:xfrm>
        </p:grpSpPr>
        <p:grpSp>
          <p:nvGrpSpPr>
            <p:cNvPr id="18" name="Group 11"/>
            <p:cNvGrpSpPr>
              <a:grpSpLocks/>
            </p:cNvGrpSpPr>
            <p:nvPr/>
          </p:nvGrpSpPr>
          <p:grpSpPr bwMode="auto">
            <a:xfrm>
              <a:off x="2843808" y="2636912"/>
              <a:ext cx="5477598" cy="2743201"/>
              <a:chOff x="1791" y="1435"/>
              <a:chExt cx="3519" cy="1728"/>
            </a:xfrm>
          </p:grpSpPr>
          <p:sp>
            <p:nvSpPr>
              <p:cNvPr id="20" name="Rectangle 5"/>
              <p:cNvSpPr>
                <a:spLocks noChangeArrowheads="1"/>
              </p:cNvSpPr>
              <p:nvPr/>
            </p:nvSpPr>
            <p:spPr bwMode="auto">
              <a:xfrm>
                <a:off x="2115" y="1435"/>
                <a:ext cx="890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buFont typeface="Wingdings" pitchFamily="2" charset="2"/>
                  <a:buNone/>
                </a:pPr>
                <a:r>
                  <a:rPr lang="en-GB" sz="2000" u="none" dirty="0">
                    <a:solidFill>
                      <a:schemeClr val="accent2"/>
                    </a:solidFill>
                  </a:rPr>
                  <a:t>Subject</a:t>
                </a:r>
              </a:p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buFont typeface="Wingdings" pitchFamily="2" charset="2"/>
                  <a:buNone/>
                </a:pPr>
                <a:r>
                  <a:rPr lang="en-GB" sz="2000" u="none" dirty="0">
                    <a:solidFill>
                      <a:schemeClr val="accent2"/>
                    </a:solidFill>
                  </a:rPr>
                  <a:t>knowledge</a:t>
                </a:r>
              </a:p>
            </p:txBody>
          </p:sp>
          <p:sp>
            <p:nvSpPr>
              <p:cNvPr id="21" name="Rectangle 6"/>
              <p:cNvSpPr>
                <a:spLocks noChangeArrowheads="1"/>
              </p:cNvSpPr>
              <p:nvPr/>
            </p:nvSpPr>
            <p:spPr bwMode="auto">
              <a:xfrm>
                <a:off x="4336" y="1435"/>
                <a:ext cx="974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r>
                  <a:rPr lang="en-GB" sz="2000" u="none" dirty="0">
                    <a:solidFill>
                      <a:schemeClr val="accent2"/>
                    </a:solidFill>
                  </a:rPr>
                  <a:t>Teaching experience</a:t>
                </a:r>
              </a:p>
            </p:txBody>
          </p:sp>
          <p:sp>
            <p:nvSpPr>
              <p:cNvPr id="22" name="Rectangle 7"/>
              <p:cNvSpPr>
                <a:spLocks noChangeArrowheads="1"/>
              </p:cNvSpPr>
              <p:nvPr/>
            </p:nvSpPr>
            <p:spPr bwMode="auto">
              <a:xfrm>
                <a:off x="1791" y="2614"/>
                <a:ext cx="1497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r>
                  <a:rPr lang="en-GB" sz="2000" u="none" dirty="0">
                    <a:solidFill>
                      <a:schemeClr val="accent2"/>
                    </a:solidFill>
                  </a:rPr>
                  <a:t>Customer focus &amp; service orientation</a:t>
                </a:r>
              </a:p>
            </p:txBody>
          </p:sp>
          <p:sp>
            <p:nvSpPr>
              <p:cNvPr id="23" name="Rectangle 8"/>
              <p:cNvSpPr>
                <a:spLocks noChangeArrowheads="1"/>
              </p:cNvSpPr>
              <p:nvPr/>
            </p:nvSpPr>
            <p:spPr bwMode="auto">
              <a:xfrm>
                <a:off x="4150" y="2795"/>
                <a:ext cx="972" cy="3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Font typeface="Wingdings" pitchFamily="2" charset="2"/>
                  <a:buNone/>
                </a:pPr>
                <a:r>
                  <a:rPr lang="en-GB" sz="2000" u="none" dirty="0">
                    <a:solidFill>
                      <a:schemeClr val="accent2"/>
                    </a:solidFill>
                  </a:rPr>
                  <a:t>Resourcing </a:t>
                </a:r>
                <a:r>
                  <a:rPr lang="en-GB" sz="2000" u="none" dirty="0" smtClean="0">
                    <a:solidFill>
                      <a:schemeClr val="accent2"/>
                    </a:solidFill>
                  </a:rPr>
                  <a:t>for EE</a:t>
                </a:r>
                <a:endParaRPr lang="en-GB" sz="2000" u="none" dirty="0">
                  <a:solidFill>
                    <a:schemeClr val="accent2"/>
                  </a:solidFill>
                </a:endParaRPr>
              </a:p>
            </p:txBody>
          </p:sp>
        </p:grpSp>
        <p:pic>
          <p:nvPicPr>
            <p:cNvPr id="19" name="Picture 9" descr="MCj0441924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27984" y="2492896"/>
              <a:ext cx="2665112" cy="302473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62000" indent="-762000"/>
            <a:r>
              <a:rPr lang="en-GB" sz="3600"/>
              <a:t>Supporting Employer Engagement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95536" y="1268760"/>
            <a:ext cx="3888432" cy="43529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Staff resourcing</a:t>
            </a:r>
            <a:br>
              <a:rPr lang="en-GB" sz="2800" dirty="0" smtClean="0"/>
            </a:br>
            <a:r>
              <a:rPr lang="en-GB" sz="2800" dirty="0" smtClean="0"/>
              <a:t>and capability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Culture and systems supportive of collaboration</a:t>
            </a:r>
          </a:p>
          <a:p>
            <a:endParaRPr lang="en-GB" dirty="0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4067944" y="1412776"/>
            <a:ext cx="33843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2000" u="none" dirty="0">
                <a:solidFill>
                  <a:schemeClr val="accent2"/>
                </a:solidFill>
              </a:rPr>
              <a:t>Flexible approach</a:t>
            </a:r>
            <a:br>
              <a:rPr lang="en-GB" sz="2000" u="none" dirty="0">
                <a:solidFill>
                  <a:schemeClr val="accent2"/>
                </a:solidFill>
              </a:rPr>
            </a:br>
            <a:r>
              <a:rPr lang="en-GB" sz="2000" u="none" dirty="0">
                <a:solidFill>
                  <a:schemeClr val="accent2"/>
                </a:solidFill>
              </a:rPr>
              <a:t>to </a:t>
            </a:r>
            <a:r>
              <a:rPr lang="en-GB" sz="2000" u="none" dirty="0" smtClean="0">
                <a:solidFill>
                  <a:schemeClr val="accent2"/>
                </a:solidFill>
              </a:rPr>
              <a:t>purpose of </a:t>
            </a:r>
            <a:r>
              <a:rPr lang="en-GB" sz="2000" u="none" dirty="0">
                <a:solidFill>
                  <a:schemeClr val="accent2"/>
                </a:solidFill>
              </a:rPr>
              <a:t>HE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380312" y="1340768"/>
            <a:ext cx="1461485" cy="702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en-GB" sz="2000" u="none" dirty="0">
                <a:solidFill>
                  <a:schemeClr val="accent2"/>
                </a:solidFill>
              </a:rPr>
              <a:t>	Bridging</a:t>
            </a:r>
            <a:br>
              <a:rPr lang="en-GB" sz="2000" u="none" dirty="0">
                <a:solidFill>
                  <a:schemeClr val="accent2"/>
                </a:solidFill>
              </a:rPr>
            </a:br>
            <a:r>
              <a:rPr lang="en-GB" sz="2000" u="none" dirty="0">
                <a:solidFill>
                  <a:schemeClr val="accent2"/>
                </a:solidFill>
              </a:rPr>
              <a:t>cultures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707904" y="5229200"/>
            <a:ext cx="37445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en-GB" sz="2000" u="none" dirty="0">
                <a:solidFill>
                  <a:schemeClr val="accent2"/>
                </a:solidFill>
              </a:rPr>
              <a:t>	Time and incentives </a:t>
            </a:r>
            <a:br>
              <a:rPr lang="en-GB" sz="2000" u="none" dirty="0">
                <a:solidFill>
                  <a:schemeClr val="accent2"/>
                </a:solidFill>
              </a:rPr>
            </a:br>
            <a:r>
              <a:rPr lang="en-GB" sz="2000" u="none" dirty="0">
                <a:solidFill>
                  <a:schemeClr val="accent2"/>
                </a:solidFill>
              </a:rPr>
              <a:t>for academics</a:t>
            </a:r>
            <a:r>
              <a:rPr lang="en-GB" sz="2000" u="none" dirty="0"/>
              <a:t> </a:t>
            </a: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6804248" y="5157192"/>
            <a:ext cx="20882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GB" sz="2000" u="none" dirty="0">
                <a:solidFill>
                  <a:schemeClr val="accent2"/>
                </a:solidFill>
              </a:rPr>
              <a:t>Financial </a:t>
            </a:r>
            <a:r>
              <a:rPr lang="en-GB" sz="2000" u="none" dirty="0" smtClean="0">
                <a:solidFill>
                  <a:schemeClr val="accent2"/>
                </a:solidFill>
              </a:rPr>
              <a:t>&amp; admin </a:t>
            </a:r>
            <a:r>
              <a:rPr lang="en-GB" sz="2000" u="none" dirty="0">
                <a:solidFill>
                  <a:schemeClr val="accent2"/>
                </a:solidFill>
              </a:rPr>
              <a:t>flexibility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132856"/>
            <a:ext cx="453707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62000" indent="-762000"/>
            <a:r>
              <a:rPr lang="en-GB" sz="3600"/>
              <a:t>Supporting Employer Engagement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95536" y="1268760"/>
            <a:ext cx="3888432" cy="43529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Staff resourcing</a:t>
            </a:r>
            <a:br>
              <a:rPr lang="en-GB" sz="2800" dirty="0" smtClean="0"/>
            </a:br>
            <a:r>
              <a:rPr lang="en-GB" sz="2800" dirty="0" smtClean="0"/>
              <a:t>and capability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Culture and systems supportive of collaboration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Funding and investment</a:t>
            </a:r>
          </a:p>
          <a:p>
            <a:endParaRPr lang="en-GB" dirty="0"/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3851138" y="1484745"/>
            <a:ext cx="5293755" cy="4302274"/>
            <a:chOff x="2506" y="508"/>
            <a:chExt cx="3249" cy="3428"/>
          </a:xfrm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2506" y="2287"/>
              <a:ext cx="1282" cy="1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GB" sz="2000" u="none" dirty="0">
                  <a:solidFill>
                    <a:schemeClr val="accent2"/>
                  </a:solidFill>
                </a:rPr>
                <a:t>Recognising the real cost of employer engagement</a:t>
              </a: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4451" y="508"/>
              <a:ext cx="1303" cy="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GB" sz="2000" u="none" dirty="0">
                  <a:solidFill>
                    <a:schemeClr val="accent2"/>
                  </a:solidFill>
                </a:rPr>
                <a:t>Public funding for development</a:t>
              </a: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3965" y="3377"/>
              <a:ext cx="1790" cy="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GB" sz="2000" u="none" dirty="0">
                  <a:solidFill>
                    <a:schemeClr val="accent2"/>
                  </a:solidFill>
                </a:rPr>
                <a:t>Assessing sustainability</a:t>
              </a:r>
              <a:br>
                <a:rPr lang="en-GB" sz="2000" u="none" dirty="0">
                  <a:solidFill>
                    <a:schemeClr val="accent2"/>
                  </a:solidFill>
                </a:rPr>
              </a:br>
              <a:r>
                <a:rPr lang="en-GB" sz="2000" u="none" dirty="0">
                  <a:solidFill>
                    <a:schemeClr val="accent2"/>
                  </a:solidFill>
                </a:rPr>
                <a:t>&amp; financial risk</a:t>
              </a:r>
            </a:p>
          </p:txBody>
        </p:sp>
      </p:grpSp>
      <p:pic>
        <p:nvPicPr>
          <p:cNvPr id="17" name="Picture 9" descr="MCj0440391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420888"/>
            <a:ext cx="2663825" cy="26638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86" name="Rectangle 3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Developing, sustaining </a:t>
            </a:r>
            <a:r>
              <a:rPr lang="en-GB" sz="3600" dirty="0" smtClean="0"/>
              <a:t>and </a:t>
            </a:r>
            <a:r>
              <a:rPr lang="en-GB" sz="3600" dirty="0"/>
              <a:t>leading EE</a:t>
            </a:r>
          </a:p>
        </p:txBody>
      </p:sp>
      <p:sp>
        <p:nvSpPr>
          <p:cNvPr id="100387" name="Rectangle 35"/>
          <p:cNvSpPr>
            <a:spLocks noGrp="1" noChangeArrowheads="1"/>
          </p:cNvSpPr>
          <p:nvPr>
            <p:ph idx="1"/>
          </p:nvPr>
        </p:nvSpPr>
        <p:spPr>
          <a:xfrm>
            <a:off x="395536" y="1268760"/>
            <a:ext cx="5472608" cy="4352925"/>
          </a:xfrm>
        </p:spPr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en-GB" sz="2800" dirty="0" smtClean="0"/>
              <a:t>An </a:t>
            </a:r>
            <a:r>
              <a:rPr lang="en-GB" sz="2800" dirty="0"/>
              <a:t>academic with passion for the work</a:t>
            </a:r>
          </a:p>
          <a:p>
            <a:pPr marL="533400" indent="-533400">
              <a:lnSpc>
                <a:spcPct val="90000"/>
              </a:lnSpc>
            </a:pPr>
            <a:r>
              <a:rPr lang="en-GB" sz="2800" dirty="0" smtClean="0"/>
              <a:t>Collaborative </a:t>
            </a:r>
            <a:r>
              <a:rPr lang="en-GB" sz="2800" dirty="0"/>
              <a:t>approach</a:t>
            </a:r>
          </a:p>
          <a:p>
            <a:pPr marL="533400" indent="-533400">
              <a:lnSpc>
                <a:spcPct val="90000"/>
              </a:lnSpc>
            </a:pPr>
            <a:r>
              <a:rPr lang="en-GB" sz="2800" dirty="0" smtClean="0"/>
              <a:t>Role </a:t>
            </a:r>
            <a:r>
              <a:rPr lang="en-GB" sz="2800" dirty="0"/>
              <a:t>clarity</a:t>
            </a:r>
          </a:p>
          <a:p>
            <a:pPr marL="533400" indent="-533400">
              <a:lnSpc>
                <a:spcPct val="90000"/>
              </a:lnSpc>
            </a:pPr>
            <a:r>
              <a:rPr lang="en-GB" sz="2800" dirty="0" smtClean="0"/>
              <a:t>Ensure </a:t>
            </a:r>
            <a:r>
              <a:rPr lang="en-GB" sz="2800" dirty="0"/>
              <a:t>buy-in</a:t>
            </a:r>
          </a:p>
          <a:p>
            <a:pPr marL="533400" indent="-533400">
              <a:lnSpc>
                <a:spcPct val="90000"/>
              </a:lnSpc>
            </a:pPr>
            <a:r>
              <a:rPr lang="en-GB" sz="2800" dirty="0" smtClean="0"/>
              <a:t>Build </a:t>
            </a:r>
            <a:r>
              <a:rPr lang="en-GB" sz="2800" dirty="0"/>
              <a:t>in continuity</a:t>
            </a:r>
          </a:p>
          <a:p>
            <a:pPr marL="533400" indent="-533400">
              <a:lnSpc>
                <a:spcPct val="90000"/>
              </a:lnSpc>
            </a:pPr>
            <a:r>
              <a:rPr lang="en-GB" sz="2800" dirty="0" smtClean="0"/>
              <a:t>Support </a:t>
            </a:r>
            <a:r>
              <a:rPr lang="en-GB" sz="2800" dirty="0"/>
              <a:t>at senior levels</a:t>
            </a:r>
          </a:p>
          <a:p>
            <a:pPr marL="533400" indent="-533400">
              <a:lnSpc>
                <a:spcPct val="90000"/>
              </a:lnSpc>
            </a:pPr>
            <a:r>
              <a:rPr lang="en-GB" sz="2800" dirty="0" smtClean="0"/>
              <a:t>Need </a:t>
            </a:r>
            <a:r>
              <a:rPr lang="en-GB" sz="2800" dirty="0"/>
              <a:t>for ongoing leadership</a:t>
            </a:r>
          </a:p>
          <a:p>
            <a:pPr marL="533400" indent="-533400">
              <a:lnSpc>
                <a:spcPct val="90000"/>
              </a:lnSpc>
            </a:pPr>
            <a:r>
              <a:rPr lang="en-GB" sz="2800" dirty="0" smtClean="0"/>
              <a:t>Recognise </a:t>
            </a:r>
            <a:r>
              <a:rPr lang="en-GB" sz="2800" dirty="0"/>
              <a:t>complex leadership needs</a:t>
            </a:r>
          </a:p>
        </p:txBody>
      </p:sp>
      <p:pic>
        <p:nvPicPr>
          <p:cNvPr id="100389" name="Picture 37"/>
          <p:cNvPicPr>
            <a:picLocks noChangeAspect="1" noChangeArrowheads="1"/>
          </p:cNvPicPr>
          <p:nvPr/>
        </p:nvPicPr>
        <p:blipFill>
          <a:blip r:embed="rId3" cstate="print"/>
          <a:srcRect l="6595" r="4637"/>
          <a:stretch>
            <a:fillRect/>
          </a:stretch>
        </p:blipFill>
        <p:spPr bwMode="auto">
          <a:xfrm>
            <a:off x="5868144" y="1916832"/>
            <a:ext cx="2877939" cy="3241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0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79512" y="5949280"/>
            <a:ext cx="8774723" cy="720725"/>
            <a:chOff x="126" y="164"/>
            <a:chExt cx="5988" cy="454"/>
          </a:xfrm>
        </p:grpSpPr>
        <p:sp>
          <p:nvSpPr>
            <p:cNvPr id="154628" name="Rectangle 4"/>
            <p:cNvSpPr>
              <a:spLocks noChangeArrowheads="1"/>
            </p:cNvSpPr>
            <p:nvPr/>
          </p:nvSpPr>
          <p:spPr bwMode="auto">
            <a:xfrm>
              <a:off x="126" y="165"/>
              <a:ext cx="5988" cy="453"/>
            </a:xfrm>
            <a:prstGeom prst="rect">
              <a:avLst/>
            </a:prstGeom>
            <a:solidFill>
              <a:srgbClr val="CC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u="none"/>
            </a:p>
          </p:txBody>
        </p:sp>
        <p:sp>
          <p:nvSpPr>
            <p:cNvPr id="154629" name="Text Box 5"/>
            <p:cNvSpPr txBox="1">
              <a:spLocks noChangeArrowheads="1"/>
            </p:cNvSpPr>
            <p:nvPr/>
          </p:nvSpPr>
          <p:spPr bwMode="auto">
            <a:xfrm>
              <a:off x="1215" y="164"/>
              <a:ext cx="4037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800" b="1" u="none"/>
                <a:t>Strategic purpose of EE</a:t>
              </a:r>
            </a:p>
          </p:txBody>
        </p:sp>
        <p:sp>
          <p:nvSpPr>
            <p:cNvPr id="154630" name="Text Box 6"/>
            <p:cNvSpPr txBox="1">
              <a:spLocks noChangeArrowheads="1"/>
            </p:cNvSpPr>
            <p:nvPr/>
          </p:nvSpPr>
          <p:spPr bwMode="auto">
            <a:xfrm>
              <a:off x="810" y="391"/>
              <a:ext cx="4570" cy="194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Relationship </a:t>
              </a:r>
              <a:r>
                <a:rPr lang="en-GB" sz="1400" u="none" dirty="0"/>
                <a:t>to academic </a:t>
              </a:r>
              <a:r>
                <a:rPr lang="en-GB" sz="1400" u="none" dirty="0" smtClean="0"/>
                <a:t>mission  </a:t>
              </a: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</a:t>
              </a:r>
              <a:r>
                <a:rPr lang="en-GB" sz="1400" u="none" dirty="0" smtClean="0">
                  <a:sym typeface="Wingdings"/>
                </a:rPr>
                <a:t> </a:t>
              </a:r>
              <a:r>
                <a:rPr lang="en-GB" sz="1400" u="none" dirty="0" smtClean="0"/>
                <a:t>Key beneficiaries  </a:t>
              </a: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</a:t>
              </a:r>
              <a:r>
                <a:rPr lang="en-GB" sz="1400" u="none" dirty="0" smtClean="0">
                  <a:sym typeface="Wingdings"/>
                </a:rPr>
                <a:t> </a:t>
              </a:r>
              <a:r>
                <a:rPr lang="en-GB" sz="1400" u="none" dirty="0" smtClean="0"/>
                <a:t>Role </a:t>
              </a:r>
              <a:r>
                <a:rPr lang="en-GB" sz="1400" u="none" dirty="0"/>
                <a:t>of HE in society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9512" y="1556792"/>
            <a:ext cx="8774723" cy="862036"/>
            <a:chOff x="179512" y="1556792"/>
            <a:chExt cx="8774723" cy="862036"/>
          </a:xfrm>
        </p:grpSpPr>
        <p:sp>
          <p:nvSpPr>
            <p:cNvPr id="154644" name="Rectangle 20"/>
            <p:cNvSpPr>
              <a:spLocks noChangeArrowheads="1"/>
            </p:cNvSpPr>
            <p:nvPr/>
          </p:nvSpPr>
          <p:spPr bwMode="auto">
            <a:xfrm>
              <a:off x="179512" y="1556792"/>
              <a:ext cx="8774723" cy="862036"/>
            </a:xfrm>
            <a:prstGeom prst="rect">
              <a:avLst/>
            </a:prstGeom>
            <a:solidFill>
              <a:srgbClr val="CC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u="none"/>
            </a:p>
          </p:txBody>
        </p:sp>
        <p:sp>
          <p:nvSpPr>
            <p:cNvPr id="154645" name="Text Box 21"/>
            <p:cNvSpPr txBox="1">
              <a:spLocks noChangeArrowheads="1"/>
            </p:cNvSpPr>
            <p:nvPr/>
          </p:nvSpPr>
          <p:spPr bwMode="auto">
            <a:xfrm>
              <a:off x="1851888" y="1628477"/>
              <a:ext cx="5915758" cy="3667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800" b="1" u="none"/>
                <a:t>Changing contexts for EE</a:t>
              </a:r>
            </a:p>
          </p:txBody>
        </p:sp>
        <p:sp>
          <p:nvSpPr>
            <p:cNvPr id="154646" name="Text Box 22"/>
            <p:cNvSpPr txBox="1">
              <a:spLocks noChangeArrowheads="1"/>
            </p:cNvSpPr>
            <p:nvPr/>
          </p:nvSpPr>
          <p:spPr bwMode="auto">
            <a:xfrm>
              <a:off x="827584" y="1988840"/>
              <a:ext cx="7848600" cy="3079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Evolving approach </a:t>
              </a: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</a:t>
              </a:r>
              <a:r>
                <a:rPr lang="en-GB" sz="1400" u="none" dirty="0" smtClean="0"/>
                <a:t> Impact </a:t>
              </a:r>
              <a:r>
                <a:rPr lang="en-GB" sz="1400" u="none" dirty="0"/>
                <a:t>of </a:t>
              </a:r>
              <a:r>
                <a:rPr lang="en-GB" sz="1400" u="none" dirty="0" smtClean="0"/>
                <a:t>policy, context, etc. </a:t>
              </a: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Future </a:t>
              </a:r>
              <a:r>
                <a:rPr lang="en-GB" sz="1400" u="none" dirty="0"/>
                <a:t>plans, aspirations and </a:t>
              </a:r>
              <a:r>
                <a:rPr lang="en-GB" sz="1400" u="none" dirty="0" smtClean="0"/>
                <a:t>challenges</a:t>
              </a:r>
              <a:endParaRPr lang="en-GB" sz="1400" u="none" dirty="0"/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622249" y="2564904"/>
            <a:ext cx="2458915" cy="3240088"/>
            <a:chOff x="398" y="1026"/>
            <a:chExt cx="1678" cy="2359"/>
          </a:xfrm>
        </p:grpSpPr>
        <p:sp>
          <p:nvSpPr>
            <p:cNvPr id="154648" name="Rectangle 24"/>
            <p:cNvSpPr>
              <a:spLocks noChangeArrowheads="1"/>
            </p:cNvSpPr>
            <p:nvPr/>
          </p:nvSpPr>
          <p:spPr bwMode="auto">
            <a:xfrm>
              <a:off x="398" y="1026"/>
              <a:ext cx="1678" cy="2359"/>
            </a:xfrm>
            <a:prstGeom prst="rect">
              <a:avLst/>
            </a:prstGeom>
            <a:solidFill>
              <a:srgbClr val="CC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u="none"/>
            </a:p>
          </p:txBody>
        </p:sp>
        <p:sp>
          <p:nvSpPr>
            <p:cNvPr id="154635" name="Text Box 11"/>
            <p:cNvSpPr txBox="1">
              <a:spLocks noChangeArrowheads="1"/>
            </p:cNvSpPr>
            <p:nvPr/>
          </p:nvSpPr>
          <p:spPr bwMode="auto">
            <a:xfrm>
              <a:off x="444" y="1207"/>
              <a:ext cx="1542" cy="467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800" b="1" u="none"/>
                <a:t>Supporting and resourcing EE</a:t>
              </a:r>
            </a:p>
          </p:txBody>
        </p:sp>
        <p:sp>
          <p:nvSpPr>
            <p:cNvPr id="154649" name="Text Box 25"/>
            <p:cNvSpPr txBox="1">
              <a:spLocks noChangeArrowheads="1"/>
            </p:cNvSpPr>
            <p:nvPr/>
          </p:nvSpPr>
          <p:spPr bwMode="auto">
            <a:xfrm>
              <a:off x="444" y="1661"/>
              <a:ext cx="1542" cy="1526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Structures </a:t>
              </a:r>
              <a:r>
                <a:rPr lang="en-GB" sz="1400" u="none" dirty="0"/>
                <a:t>of responsibility in HEI top teams</a:t>
              </a:r>
            </a:p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Outsourcing </a:t>
              </a:r>
              <a:r>
                <a:rPr lang="en-GB" sz="1400" u="none" dirty="0"/>
                <a:t>and partnerships</a:t>
              </a:r>
            </a:p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Organisational </a:t>
              </a:r>
              <a:r>
                <a:rPr lang="en-GB" sz="1400" u="none" dirty="0"/>
                <a:t>support infrastructure</a:t>
              </a:r>
            </a:p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Resourcing </a:t>
              </a:r>
              <a:r>
                <a:rPr lang="en-GB" sz="1400" u="none" dirty="0"/>
                <a:t>(human, financial, facilities)</a:t>
              </a:r>
            </a:p>
          </p:txBody>
        </p:sp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3347864" y="2564904"/>
            <a:ext cx="2461846" cy="3240088"/>
            <a:chOff x="2258" y="1026"/>
            <a:chExt cx="1680" cy="2359"/>
          </a:xfrm>
        </p:grpSpPr>
        <p:sp>
          <p:nvSpPr>
            <p:cNvPr id="154642" name="Rectangle 18"/>
            <p:cNvSpPr>
              <a:spLocks noChangeArrowheads="1"/>
            </p:cNvSpPr>
            <p:nvPr/>
          </p:nvSpPr>
          <p:spPr bwMode="auto">
            <a:xfrm>
              <a:off x="2258" y="1026"/>
              <a:ext cx="1678" cy="2359"/>
            </a:xfrm>
            <a:prstGeom prst="rect">
              <a:avLst/>
            </a:prstGeom>
            <a:solidFill>
              <a:srgbClr val="CC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u="none"/>
            </a:p>
          </p:txBody>
        </p:sp>
        <p:sp>
          <p:nvSpPr>
            <p:cNvPr id="154650" name="Text Box 26"/>
            <p:cNvSpPr txBox="1">
              <a:spLocks noChangeArrowheads="1"/>
            </p:cNvSpPr>
            <p:nvPr/>
          </p:nvSpPr>
          <p:spPr bwMode="auto">
            <a:xfrm>
              <a:off x="2304" y="1207"/>
              <a:ext cx="1634" cy="4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800" b="1" u="none"/>
                <a:t>Structures for teaching &amp; learning</a:t>
              </a:r>
            </a:p>
          </p:txBody>
        </p:sp>
        <p:sp>
          <p:nvSpPr>
            <p:cNvPr id="154651" name="Text Box 27"/>
            <p:cNvSpPr txBox="1">
              <a:spLocks noChangeArrowheads="1"/>
            </p:cNvSpPr>
            <p:nvPr/>
          </p:nvSpPr>
          <p:spPr bwMode="auto">
            <a:xfrm>
              <a:off x="2304" y="1661"/>
              <a:ext cx="1541" cy="1212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Employer </a:t>
              </a:r>
              <a:r>
                <a:rPr lang="en-GB" sz="1400" u="none" dirty="0"/>
                <a:t>input to curriculum</a:t>
              </a:r>
            </a:p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Changing </a:t>
              </a:r>
              <a:r>
                <a:rPr lang="en-GB" sz="1400" u="none" dirty="0"/>
                <a:t>forms of learning delivery</a:t>
              </a:r>
            </a:p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Student </a:t>
              </a:r>
              <a:r>
                <a:rPr lang="en-GB" sz="1400" u="none" dirty="0"/>
                <a:t>employability and work experience</a:t>
              </a:r>
            </a:p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Accreditation </a:t>
              </a:r>
              <a:r>
                <a:rPr lang="en-GB" sz="1400" u="none" dirty="0"/>
                <a:t>of learning</a:t>
              </a:r>
            </a:p>
          </p:txBody>
        </p:sp>
      </p:grpSp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6073479" y="2564904"/>
            <a:ext cx="2592266" cy="3240088"/>
            <a:chOff x="4118" y="1026"/>
            <a:chExt cx="1769" cy="2359"/>
          </a:xfrm>
        </p:grpSpPr>
        <p:sp>
          <p:nvSpPr>
            <p:cNvPr id="154647" name="Rectangle 23"/>
            <p:cNvSpPr>
              <a:spLocks noChangeArrowheads="1"/>
            </p:cNvSpPr>
            <p:nvPr/>
          </p:nvSpPr>
          <p:spPr bwMode="auto">
            <a:xfrm>
              <a:off x="4118" y="1026"/>
              <a:ext cx="1678" cy="2359"/>
            </a:xfrm>
            <a:prstGeom prst="rect">
              <a:avLst/>
            </a:prstGeom>
            <a:solidFill>
              <a:srgbClr val="CC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u="none"/>
            </a:p>
          </p:txBody>
        </p:sp>
        <p:sp>
          <p:nvSpPr>
            <p:cNvPr id="154652" name="Text Box 28"/>
            <p:cNvSpPr txBox="1">
              <a:spLocks noChangeArrowheads="1"/>
            </p:cNvSpPr>
            <p:nvPr/>
          </p:nvSpPr>
          <p:spPr bwMode="auto">
            <a:xfrm>
              <a:off x="4118" y="1207"/>
              <a:ext cx="1769" cy="4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800" b="1" u="none"/>
                <a:t>Communicating and embedding approach</a:t>
              </a:r>
            </a:p>
          </p:txBody>
        </p:sp>
        <p:sp>
          <p:nvSpPr>
            <p:cNvPr id="154653" name="Text Box 29"/>
            <p:cNvSpPr txBox="1">
              <a:spLocks noChangeArrowheads="1"/>
            </p:cNvSpPr>
            <p:nvPr/>
          </p:nvSpPr>
          <p:spPr bwMode="auto">
            <a:xfrm>
              <a:off x="4163" y="1661"/>
              <a:ext cx="1679" cy="1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Building </a:t>
              </a:r>
              <a:r>
                <a:rPr lang="en-GB" sz="1400" u="none" dirty="0"/>
                <a:t>and sustaining relationships with employers</a:t>
              </a:r>
            </a:p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Branding </a:t>
              </a:r>
              <a:r>
                <a:rPr lang="en-GB" sz="1400" u="none" dirty="0"/>
                <a:t>and promotion</a:t>
              </a:r>
            </a:p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Institutional </a:t>
              </a:r>
              <a:r>
                <a:rPr lang="en-GB" sz="1400" u="none" dirty="0"/>
                <a:t>culture change</a:t>
              </a:r>
            </a:p>
            <a:p>
              <a:pPr>
                <a:spcBef>
                  <a:spcPct val="10000"/>
                </a:spcBef>
              </a:pPr>
              <a:r>
                <a:rPr lang="en-GB" sz="1400" u="none" dirty="0" smtClean="0">
                  <a:solidFill>
                    <a:schemeClr val="accent6"/>
                  </a:solidFill>
                  <a:sym typeface="Wingdings"/>
                </a:rPr>
                <a:t> </a:t>
              </a:r>
              <a:r>
                <a:rPr lang="en-GB" sz="1400" u="none" dirty="0" smtClean="0"/>
                <a:t>Support</a:t>
              </a:r>
              <a:r>
                <a:rPr lang="en-GB" sz="1400" u="none" dirty="0"/>
                <a:t>, reward and recognition systems</a:t>
              </a:r>
            </a:p>
          </p:txBody>
        </p:sp>
      </p:grpSp>
      <p:sp>
        <p:nvSpPr>
          <p:cNvPr id="154659" name="AutoShape 35"/>
          <p:cNvSpPr>
            <a:spLocks noChangeArrowheads="1"/>
          </p:cNvSpPr>
          <p:nvPr/>
        </p:nvSpPr>
        <p:spPr bwMode="auto">
          <a:xfrm>
            <a:off x="0" y="1052736"/>
            <a:ext cx="9144000" cy="431800"/>
          </a:xfrm>
          <a:prstGeom prst="triangle">
            <a:avLst>
              <a:gd name="adj" fmla="val 50000"/>
            </a:avLst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u="none"/>
          </a:p>
        </p:txBody>
      </p:sp>
      <p:sp>
        <p:nvSpPr>
          <p:cNvPr id="154660" name="Freeform 36"/>
          <p:cNvSpPr>
            <a:spLocks/>
          </p:cNvSpPr>
          <p:nvPr/>
        </p:nvSpPr>
        <p:spPr bwMode="auto">
          <a:xfrm>
            <a:off x="179512" y="2420888"/>
            <a:ext cx="408843" cy="3455987"/>
          </a:xfrm>
          <a:custGeom>
            <a:avLst/>
            <a:gdLst/>
            <a:ahLst/>
            <a:cxnLst>
              <a:cxn ang="0">
                <a:pos x="234" y="0"/>
              </a:cxn>
              <a:cxn ang="0">
                <a:pos x="7" y="1043"/>
              </a:cxn>
              <a:cxn ang="0">
                <a:pos x="279" y="2177"/>
              </a:cxn>
            </a:cxnLst>
            <a:rect l="0" t="0" r="r" b="b"/>
            <a:pathLst>
              <a:path w="279" h="2177">
                <a:moveTo>
                  <a:pt x="234" y="0"/>
                </a:moveTo>
                <a:cubicBezTo>
                  <a:pt x="117" y="340"/>
                  <a:pt x="0" y="680"/>
                  <a:pt x="7" y="1043"/>
                </a:cubicBezTo>
                <a:cubicBezTo>
                  <a:pt x="14" y="1406"/>
                  <a:pt x="146" y="1791"/>
                  <a:pt x="279" y="2177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/>
          <a:lstStyle/>
          <a:p>
            <a:endParaRPr lang="en-GB" u="none"/>
          </a:p>
        </p:txBody>
      </p:sp>
      <p:sp>
        <p:nvSpPr>
          <p:cNvPr id="154661" name="Freeform 37"/>
          <p:cNvSpPr>
            <a:spLocks/>
          </p:cNvSpPr>
          <p:nvPr/>
        </p:nvSpPr>
        <p:spPr bwMode="auto">
          <a:xfrm flipH="1">
            <a:off x="8532440" y="2420888"/>
            <a:ext cx="408843" cy="3455987"/>
          </a:xfrm>
          <a:custGeom>
            <a:avLst/>
            <a:gdLst/>
            <a:ahLst/>
            <a:cxnLst>
              <a:cxn ang="0">
                <a:pos x="234" y="0"/>
              </a:cxn>
              <a:cxn ang="0">
                <a:pos x="7" y="1043"/>
              </a:cxn>
              <a:cxn ang="0">
                <a:pos x="279" y="2177"/>
              </a:cxn>
            </a:cxnLst>
            <a:rect l="0" t="0" r="r" b="b"/>
            <a:pathLst>
              <a:path w="279" h="2177">
                <a:moveTo>
                  <a:pt x="234" y="0"/>
                </a:moveTo>
                <a:cubicBezTo>
                  <a:pt x="117" y="340"/>
                  <a:pt x="0" y="680"/>
                  <a:pt x="7" y="1043"/>
                </a:cubicBezTo>
                <a:cubicBezTo>
                  <a:pt x="14" y="1406"/>
                  <a:pt x="146" y="1791"/>
                  <a:pt x="279" y="2177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/>
          <a:lstStyle/>
          <a:p>
            <a:endParaRPr lang="en-GB" u="none"/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Institutional </a:t>
            </a:r>
            <a:r>
              <a:rPr lang="en-GB" dirty="0" smtClean="0"/>
              <a:t>approaches to EE</a:t>
            </a:r>
            <a:endParaRPr lang="en-GB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4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4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59" grpId="0" animBg="1"/>
      <p:bldP spid="154660" grpId="0" animBg="1"/>
      <p:bldP spid="15466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Putting engagement at the heart of HE</a:t>
            </a:r>
            <a:endParaRPr lang="en-GB" dirty="0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6480720" cy="382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148594"/>
            <a:ext cx="3779911" cy="266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 t="24420" b="11477"/>
          <a:stretch>
            <a:fillRect/>
          </a:stretch>
        </p:blipFill>
        <p:spPr bwMode="auto">
          <a:xfrm>
            <a:off x="2339752" y="3761656"/>
            <a:ext cx="309634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3.bp.blogspot.com/_vunJ1-FoSlU/ShGW-Nx7LzI/AAAAAAAACVM/t0RIcmpDBIQ/s400/tightrope.png"/>
          <p:cNvPicPr>
            <a:picLocks noChangeAspect="1" noChangeArrowheads="1"/>
          </p:cNvPicPr>
          <p:nvPr/>
        </p:nvPicPr>
        <p:blipFill>
          <a:blip r:embed="rId4" cstate="print"/>
          <a:srcRect b="21248"/>
          <a:stretch>
            <a:fillRect/>
          </a:stretch>
        </p:blipFill>
        <p:spPr bwMode="auto">
          <a:xfrm>
            <a:off x="0" y="0"/>
            <a:ext cx="4464496" cy="2636912"/>
          </a:xfrm>
          <a:prstGeom prst="rect">
            <a:avLst/>
          </a:prstGeom>
          <a:noFill/>
        </p:spPr>
      </p:pic>
      <p:pic>
        <p:nvPicPr>
          <p:cNvPr id="2052" name="Picture 4" descr="http://whitedovefoundation.org/sites/default/whitedove/building-bridge.jpg"/>
          <p:cNvPicPr>
            <a:picLocks noChangeAspect="1" noChangeArrowheads="1"/>
          </p:cNvPicPr>
          <p:nvPr/>
        </p:nvPicPr>
        <p:blipFill>
          <a:blip r:embed="rId5" cstate="print"/>
          <a:srcRect b="19962"/>
          <a:stretch>
            <a:fillRect/>
          </a:stretch>
        </p:blipFill>
        <p:spPr bwMode="auto">
          <a:xfrm>
            <a:off x="5417330" y="0"/>
            <a:ext cx="3726670" cy="2996952"/>
          </a:xfrm>
          <a:prstGeom prst="rect">
            <a:avLst/>
          </a:prstGeom>
          <a:noFill/>
        </p:spPr>
      </p:pic>
      <p:pic>
        <p:nvPicPr>
          <p:cNvPr id="2054" name="Picture 6" descr="http://images.inmagine.com/400nwm/iris/escollection-007/ptg01511794.jpg"/>
          <p:cNvPicPr>
            <a:picLocks noChangeAspect="1" noChangeArrowheads="1"/>
          </p:cNvPicPr>
          <p:nvPr/>
        </p:nvPicPr>
        <p:blipFill>
          <a:blip r:embed="rId6" cstate="print"/>
          <a:srcRect r="13811"/>
          <a:stretch>
            <a:fillRect/>
          </a:stretch>
        </p:blipFill>
        <p:spPr bwMode="auto">
          <a:xfrm>
            <a:off x="5327576" y="3973100"/>
            <a:ext cx="3816424" cy="28849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483768" y="3140968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none" dirty="0" smtClean="0">
                <a:solidFill>
                  <a:schemeClr val="accent6"/>
                </a:solidFill>
              </a:rPr>
              <a:t>A leadership challenge?</a:t>
            </a:r>
            <a:endParaRPr lang="en-GB" sz="3200" b="1" u="none" dirty="0" smtClean="0">
              <a:solidFill>
                <a:schemeClr val="accent6"/>
              </a:solidFill>
            </a:endParaRPr>
          </a:p>
        </p:txBody>
      </p:sp>
      <p:pic>
        <p:nvPicPr>
          <p:cNvPr id="7170" name="Picture 2" descr="http://antonvandenberg.files.wordpress.com/2011/03/031111_1212_keepingtheb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996952"/>
            <a:ext cx="2396513" cy="386104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Building genuine</a:t>
            </a:r>
            <a:r>
              <a:rPr lang="en-GB" dirty="0" smtClean="0"/>
              <a:t> partnerships</a:t>
            </a: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1268760"/>
            <a:ext cx="6948264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ct val="110000"/>
              </a:lnSpc>
              <a:buClr>
                <a:schemeClr val="accent6"/>
              </a:buClr>
            </a:pPr>
            <a:r>
              <a:rPr lang="en-GB" sz="2200" u="none" kern="0" dirty="0" smtClean="0">
                <a:solidFill>
                  <a:schemeClr val="bg2"/>
                </a:solidFill>
                <a:latin typeface="+mn-lt"/>
              </a:rPr>
              <a:t>	“The key to successful partnerships is developing a relationship based on mutual respect and understanding.  To use the analogy from the Native American proverb “never judge a man until you walk a mile in his moccasins”, universities, employers and other organisations/bodies with an interest in the development of a high-skills economy must take time to get to know one another – to develop an appreciation of the unique contribution of (and pressures on) each partner and what each partner could do to facilitate better working relations</a:t>
            </a:r>
            <a:r>
              <a:rPr lang="en-GB" sz="2200" u="none" kern="0" dirty="0" smtClean="0">
                <a:solidFill>
                  <a:schemeClr val="bg2"/>
                </a:solidFill>
                <a:latin typeface="+mn-lt"/>
              </a:rPr>
              <a:t>.” </a:t>
            </a:r>
            <a:r>
              <a:rPr lang="en-GB" sz="2200" u="none" kern="0" dirty="0" smtClean="0">
                <a:solidFill>
                  <a:schemeClr val="bg2"/>
                </a:solidFill>
                <a:latin typeface="+mn-lt"/>
              </a:rPr>
              <a:t>(Bolden </a:t>
            </a:r>
            <a:r>
              <a:rPr lang="en-GB" sz="2200" u="none" kern="0" dirty="0" smtClean="0">
                <a:solidFill>
                  <a:schemeClr val="bg2"/>
                </a:solidFill>
                <a:latin typeface="+mn-lt"/>
              </a:rPr>
              <a:t>et </a:t>
            </a:r>
            <a:r>
              <a:rPr lang="en-GB" sz="2200" u="none" kern="0" dirty="0" smtClean="0">
                <a:solidFill>
                  <a:schemeClr val="bg2"/>
                </a:solidFill>
                <a:latin typeface="+mn-lt"/>
              </a:rPr>
              <a:t>al., 2009</a:t>
            </a:r>
            <a:r>
              <a:rPr lang="en-GB" sz="2200" u="none" kern="0" dirty="0" smtClean="0">
                <a:solidFill>
                  <a:schemeClr val="bg2"/>
                </a:solidFill>
                <a:latin typeface="+mn-lt"/>
              </a:rPr>
              <a:t>)</a:t>
            </a:r>
          </a:p>
          <a:p>
            <a:pPr marL="342900" lvl="0" indent="-342900">
              <a:lnSpc>
                <a:spcPct val="110000"/>
              </a:lnSpc>
              <a:buClr>
                <a:schemeClr val="accent6"/>
              </a:buClr>
            </a:pPr>
            <a:endParaRPr lang="en-GB" sz="2200" u="none" kern="0" dirty="0" smtClean="0">
              <a:solidFill>
                <a:schemeClr val="bg2"/>
              </a:solidFill>
              <a:latin typeface="+mn-lt"/>
            </a:endParaRPr>
          </a:p>
          <a:p>
            <a:pPr marL="342900" lvl="0" indent="-342900">
              <a:lnSpc>
                <a:spcPct val="110000"/>
              </a:lnSpc>
              <a:buClr>
                <a:schemeClr val="accent6"/>
              </a:buClr>
            </a:pPr>
            <a:endParaRPr lang="en-GB" sz="2200" u="none" kern="0" dirty="0" smtClean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6" name="Picture 2" descr="http://cdn.c.photoshelter.com/img-get/I0000qZOplaZLrPY/s/650/650/162-059-MR196g.jpg"/>
          <p:cNvPicPr>
            <a:picLocks noChangeAspect="1" noChangeArrowheads="1"/>
          </p:cNvPicPr>
          <p:nvPr/>
        </p:nvPicPr>
        <p:blipFill>
          <a:blip r:embed="rId3" cstate="print"/>
          <a:srcRect r="14401" b="11111"/>
          <a:stretch>
            <a:fillRect/>
          </a:stretch>
        </p:blipFill>
        <p:spPr bwMode="auto">
          <a:xfrm>
            <a:off x="7020272" y="2132856"/>
            <a:ext cx="1847725" cy="288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Further details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 dirty="0" smtClean="0"/>
              <a:t>Richard.Bolden@exeter.ac.uk</a:t>
            </a:r>
            <a:endParaRPr lang="en-GB" sz="2400" dirty="0"/>
          </a:p>
          <a:p>
            <a:r>
              <a:rPr lang="en-GB" sz="2400" dirty="0" smtClean="0"/>
              <a:t>www.exeter.ac.uk/leadership</a:t>
            </a:r>
            <a:endParaRPr lang="en-GB" sz="2400" dirty="0"/>
          </a:p>
          <a:p>
            <a:endParaRPr lang="en-GB" sz="2400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print"/>
          <a:srcRect l="23756" r="23755"/>
          <a:stretch>
            <a:fillRect/>
          </a:stretch>
        </p:blipFill>
        <p:spPr bwMode="auto">
          <a:xfrm>
            <a:off x="971600" y="2604198"/>
            <a:ext cx="2088232" cy="2983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4" cstate="print"/>
          <a:srcRect l="23756" r="23755"/>
          <a:stretch>
            <a:fillRect/>
          </a:stretch>
        </p:blipFill>
        <p:spPr bwMode="auto">
          <a:xfrm>
            <a:off x="3419872" y="2564904"/>
            <a:ext cx="2114550" cy="302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5" cstate="print"/>
          <a:srcRect l="30310" t="14818" r="29659" b="7040"/>
          <a:stretch>
            <a:fillRect/>
          </a:stretch>
        </p:blipFill>
        <p:spPr bwMode="auto">
          <a:xfrm>
            <a:off x="5940152" y="2564904"/>
            <a:ext cx="2159273" cy="3065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Education Slide template">
  <a:themeElements>
    <a:clrScheme name="Business Education Slide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 Education Slide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siness Education Slide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Education Slide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Education Slide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Education Slide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Education Slide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Education Slide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Education Slide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Education Slide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Education Slide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Education Slide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Education Slide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Education Slide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1135</TotalTime>
  <Words>732</Words>
  <Application>Microsoft Office PowerPoint</Application>
  <PresentationFormat>On-screen Show (4:3)</PresentationFormat>
  <Paragraphs>144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Business Education Slide template</vt:lpstr>
      <vt:lpstr>Slide 1</vt:lpstr>
      <vt:lpstr>Higher Level Skills Research Project</vt:lpstr>
      <vt:lpstr>Defining the focus of EE activity</vt:lpstr>
      <vt:lpstr>Defining the focus of EE activity</vt:lpstr>
      <vt:lpstr>Defining the focus of EE activity</vt:lpstr>
      <vt:lpstr>Supporting Employer Engagement</vt:lpstr>
      <vt:lpstr>Supporting Employer Engagement</vt:lpstr>
      <vt:lpstr>Supporting Employer Engagement</vt:lpstr>
      <vt:lpstr>Developing, sustaining and leading EE</vt:lpstr>
      <vt:lpstr>Institutional approaches to EE</vt:lpstr>
      <vt:lpstr>Putting engagement at the heart of HE</vt:lpstr>
      <vt:lpstr>Slide 12</vt:lpstr>
      <vt:lpstr>Building genuine partnerships</vt:lpstr>
      <vt:lpstr>Further details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Higher Level Skills Pathfinder Project</dc:title>
  <dc:creator>Deborah Winwood</dc:creator>
  <cp:lastModifiedBy>Bolden</cp:lastModifiedBy>
  <cp:revision>58</cp:revision>
  <dcterms:created xsi:type="dcterms:W3CDTF">2009-12-01T09:59:59Z</dcterms:created>
  <dcterms:modified xsi:type="dcterms:W3CDTF">2012-05-24T08:21:31Z</dcterms:modified>
</cp:coreProperties>
</file>