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Masters/slideMaster19.xml" ContentType="application/vnd.openxmlformats-officedocument.presentationml.slideMaster+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Masters/slideMaster26.xml" ContentType="application/vnd.openxmlformats-officedocument.presentationml.slideMaster+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18.xml" ContentType="application/vnd.openxmlformats-officedocument.theme+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22.xml" ContentType="application/vnd.openxmlformats-officedocument.presentationml.slideMaster+xml"/>
  <Override PartName="/ppt/theme/theme14.xml" ContentType="application/vnd.openxmlformats-officedocument.theme+xml"/>
  <Override PartName="/ppt/theme/theme25.xml" ContentType="application/vnd.openxmlformats-officedocument.theme+xml"/>
  <Override PartName="/ppt/theme/theme21.xml" ContentType="application/vnd.openxmlformats-officedocument.them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heme/theme10.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slideLayouts/slideLayout29.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Masters/slideMaster18.xml" ContentType="application/vnd.openxmlformats-officedocument.presentationml.slideMaster+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Masters/slideMaster25.xml" ContentType="application/vnd.openxmlformats-officedocument.presentationml.slideMaster+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19.xml" ContentType="application/vnd.openxmlformats-officedocument.theme+xml"/>
  <Override PartName="/ppt/slideLayouts/slideLayout32.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Masters/slideMaster14.xml" ContentType="application/vnd.openxmlformats-officedocument.presentationml.slideMaster+xml"/>
  <Override PartName="/ppt/slideMasters/slideMaster23.xml" ContentType="application/vnd.openxmlformats-officedocument.presentationml.slideMaster+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heme/theme17.xml" ContentType="application/vnd.openxmlformats-officedocument.theme+xml"/>
  <Override PartName="/ppt/slideLayouts/slideLayout30.xml" ContentType="application/vnd.openxmlformats-officedocument.presentationml.slideLayout+xml"/>
  <Override PartName="/ppt/theme/theme26.xml" ContentType="application/vnd.openxmlformats-officedocument.them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Masters/slideMaster21.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Override PartName="/ppt/theme/theme24.xml" ContentType="application/vnd.openxmlformats-officedocument.theme+xml"/>
  <Override PartName="/ppt/notesSlides/notesSlide8.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theme/theme22.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theme/theme11.xml" ContentType="application/vnd.openxmlformats-officedocument.theme+xml"/>
  <Override PartName="/ppt/theme/theme20.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Masters/slideMaster24.xml" ContentType="application/vnd.openxmlformats-officedocument.presentationml.slideMaster+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heme/theme16.xml" ContentType="application/vnd.openxmlformats-officedocument.theme+xml"/>
  <Override PartName="/ppt/theme/theme27.xml" ContentType="application/vnd.openxmlformats-officedocument.theme+xml"/>
  <Override PartName="/ppt/slideMasters/slideMaster13.xml" ContentType="application/vnd.openxmlformats-officedocument.presentationml.slideMaster+xml"/>
  <Override PartName="/ppt/theme/theme23.xml" ContentType="application/vnd.openxmlformats-officedocument.theme+xml"/>
  <Override PartName="/ppt/slideMasters/slideMaster6.xml" ContentType="application/vnd.openxmlformats-officedocument.presentationml.slideMaster+xml"/>
  <Override PartName="/ppt/slideMasters/slideMaster20.xml" ContentType="application/vnd.openxmlformats-officedocument.presentationml.slideMaster+xml"/>
  <Override PartName="/ppt/theme/theme8.xml" ContentType="application/vnd.openxmlformats-officedocument.theme+xml"/>
  <Override PartName="/ppt/theme/theme12.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5" r:id="rId2"/>
    <p:sldMasterId id="2147483669" r:id="rId3"/>
    <p:sldMasterId id="2147483671" r:id="rId4"/>
    <p:sldMasterId id="2147483673" r:id="rId5"/>
    <p:sldMasterId id="2147483677" r:id="rId6"/>
    <p:sldMasterId id="2147483679" r:id="rId7"/>
    <p:sldMasterId id="2147483681" r:id="rId8"/>
    <p:sldMasterId id="2147483683" r:id="rId9"/>
    <p:sldMasterId id="2147483685" r:id="rId10"/>
    <p:sldMasterId id="2147483687" r:id="rId11"/>
    <p:sldMasterId id="2147483689" r:id="rId12"/>
    <p:sldMasterId id="2147483691" r:id="rId13"/>
    <p:sldMasterId id="2147483693" r:id="rId14"/>
    <p:sldMasterId id="2147483695" r:id="rId15"/>
    <p:sldMasterId id="2147483697" r:id="rId16"/>
    <p:sldMasterId id="2147483699" r:id="rId17"/>
    <p:sldMasterId id="2147483701" r:id="rId18"/>
    <p:sldMasterId id="2147483705" r:id="rId19"/>
    <p:sldMasterId id="2147483707" r:id="rId20"/>
    <p:sldMasterId id="2147483709" r:id="rId21"/>
    <p:sldMasterId id="2147483711" r:id="rId22"/>
    <p:sldMasterId id="2147483713" r:id="rId23"/>
    <p:sldMasterId id="2147483717" r:id="rId24"/>
    <p:sldMasterId id="2147483719" r:id="rId25"/>
    <p:sldMasterId id="2147483721" r:id="rId26"/>
  </p:sldMasterIdLst>
  <p:notesMasterIdLst>
    <p:notesMasterId r:id="rId57"/>
  </p:notesMasterIdLst>
  <p:sldIdLst>
    <p:sldId id="512" r:id="rId27"/>
    <p:sldId id="507" r:id="rId28"/>
    <p:sldId id="514" r:id="rId29"/>
    <p:sldId id="515" r:id="rId30"/>
    <p:sldId id="516" r:id="rId31"/>
    <p:sldId id="518" r:id="rId32"/>
    <p:sldId id="519" r:id="rId33"/>
    <p:sldId id="520" r:id="rId34"/>
    <p:sldId id="521" r:id="rId35"/>
    <p:sldId id="522" r:id="rId36"/>
    <p:sldId id="523" r:id="rId37"/>
    <p:sldId id="524" r:id="rId38"/>
    <p:sldId id="525" r:id="rId39"/>
    <p:sldId id="526" r:id="rId40"/>
    <p:sldId id="527" r:id="rId41"/>
    <p:sldId id="528" r:id="rId42"/>
    <p:sldId id="529" r:id="rId43"/>
    <p:sldId id="530" r:id="rId44"/>
    <p:sldId id="544" r:id="rId45"/>
    <p:sldId id="542" r:id="rId46"/>
    <p:sldId id="543" r:id="rId47"/>
    <p:sldId id="545" r:id="rId48"/>
    <p:sldId id="532" r:id="rId49"/>
    <p:sldId id="533" r:id="rId50"/>
    <p:sldId id="538" r:id="rId51"/>
    <p:sldId id="534" r:id="rId52"/>
    <p:sldId id="535" r:id="rId53"/>
    <p:sldId id="536" r:id="rId54"/>
    <p:sldId id="546" r:id="rId55"/>
    <p:sldId id="547" r:id="rId56"/>
  </p:sldIdLst>
  <p:sldSz cx="9144000" cy="6858000" type="screen4x3"/>
  <p:notesSz cx="6858000" cy="9144000"/>
  <p:defaultTextStyle>
    <a:defPPr>
      <a:defRPr lang="en-GB"/>
    </a:defPPr>
    <a:lvl1pPr algn="l" rtl="0" eaLnBrk="0" fontAlgn="base" hangingPunct="0">
      <a:spcBef>
        <a:spcPct val="0"/>
      </a:spcBef>
      <a:spcAft>
        <a:spcPct val="0"/>
      </a:spcAft>
      <a:defRPr sz="2800" kern="1200">
        <a:solidFill>
          <a:srgbClr val="004D75"/>
        </a:solidFill>
        <a:latin typeface="Verdana" pitchFamily="34" charset="0"/>
        <a:ea typeface="+mn-ea"/>
        <a:cs typeface="Arial" charset="0"/>
      </a:defRPr>
    </a:lvl1pPr>
    <a:lvl2pPr marL="457200" algn="l" rtl="0" eaLnBrk="0" fontAlgn="base" hangingPunct="0">
      <a:spcBef>
        <a:spcPct val="0"/>
      </a:spcBef>
      <a:spcAft>
        <a:spcPct val="0"/>
      </a:spcAft>
      <a:defRPr sz="2800" kern="1200">
        <a:solidFill>
          <a:srgbClr val="004D75"/>
        </a:solidFill>
        <a:latin typeface="Verdana" pitchFamily="34" charset="0"/>
        <a:ea typeface="+mn-ea"/>
        <a:cs typeface="Arial" charset="0"/>
      </a:defRPr>
    </a:lvl2pPr>
    <a:lvl3pPr marL="914400" algn="l" rtl="0" eaLnBrk="0" fontAlgn="base" hangingPunct="0">
      <a:spcBef>
        <a:spcPct val="0"/>
      </a:spcBef>
      <a:spcAft>
        <a:spcPct val="0"/>
      </a:spcAft>
      <a:defRPr sz="2800" kern="1200">
        <a:solidFill>
          <a:srgbClr val="004D75"/>
        </a:solidFill>
        <a:latin typeface="Verdana" pitchFamily="34" charset="0"/>
        <a:ea typeface="+mn-ea"/>
        <a:cs typeface="Arial" charset="0"/>
      </a:defRPr>
    </a:lvl3pPr>
    <a:lvl4pPr marL="1371600" algn="l" rtl="0" eaLnBrk="0" fontAlgn="base" hangingPunct="0">
      <a:spcBef>
        <a:spcPct val="0"/>
      </a:spcBef>
      <a:spcAft>
        <a:spcPct val="0"/>
      </a:spcAft>
      <a:defRPr sz="2800" kern="1200">
        <a:solidFill>
          <a:srgbClr val="004D75"/>
        </a:solidFill>
        <a:latin typeface="Verdana" pitchFamily="34" charset="0"/>
        <a:ea typeface="+mn-ea"/>
        <a:cs typeface="Arial" charset="0"/>
      </a:defRPr>
    </a:lvl4pPr>
    <a:lvl5pPr marL="1828800" algn="l" rtl="0" eaLnBrk="0" fontAlgn="base" hangingPunct="0">
      <a:spcBef>
        <a:spcPct val="0"/>
      </a:spcBef>
      <a:spcAft>
        <a:spcPct val="0"/>
      </a:spcAft>
      <a:defRPr sz="2800" kern="1200">
        <a:solidFill>
          <a:srgbClr val="004D75"/>
        </a:solidFill>
        <a:latin typeface="Verdana" pitchFamily="34" charset="0"/>
        <a:ea typeface="+mn-ea"/>
        <a:cs typeface="Arial" charset="0"/>
      </a:defRPr>
    </a:lvl5pPr>
    <a:lvl6pPr marL="2286000" algn="l" defTabSz="914400" rtl="0" eaLnBrk="1" latinLnBrk="0" hangingPunct="1">
      <a:defRPr sz="2800" kern="1200">
        <a:solidFill>
          <a:srgbClr val="004D75"/>
        </a:solidFill>
        <a:latin typeface="Verdana" pitchFamily="34" charset="0"/>
        <a:ea typeface="+mn-ea"/>
        <a:cs typeface="Arial" charset="0"/>
      </a:defRPr>
    </a:lvl6pPr>
    <a:lvl7pPr marL="2743200" algn="l" defTabSz="914400" rtl="0" eaLnBrk="1" latinLnBrk="0" hangingPunct="1">
      <a:defRPr sz="2800" kern="1200">
        <a:solidFill>
          <a:srgbClr val="004D75"/>
        </a:solidFill>
        <a:latin typeface="Verdana" pitchFamily="34" charset="0"/>
        <a:ea typeface="+mn-ea"/>
        <a:cs typeface="Arial" charset="0"/>
      </a:defRPr>
    </a:lvl7pPr>
    <a:lvl8pPr marL="3200400" algn="l" defTabSz="914400" rtl="0" eaLnBrk="1" latinLnBrk="0" hangingPunct="1">
      <a:defRPr sz="2800" kern="1200">
        <a:solidFill>
          <a:srgbClr val="004D75"/>
        </a:solidFill>
        <a:latin typeface="Verdana" pitchFamily="34" charset="0"/>
        <a:ea typeface="+mn-ea"/>
        <a:cs typeface="Arial" charset="0"/>
      </a:defRPr>
    </a:lvl8pPr>
    <a:lvl9pPr marL="3657600" algn="l" defTabSz="914400" rtl="0" eaLnBrk="1" latinLnBrk="0" hangingPunct="1">
      <a:defRPr sz="2800" kern="1200">
        <a:solidFill>
          <a:srgbClr val="004D75"/>
        </a:solidFill>
        <a:latin typeface="Verdana" pitchFamily="34" charset="0"/>
        <a:ea typeface="+mn-ea"/>
        <a:cs typeface="Arial" charset="0"/>
      </a:defRPr>
    </a:lvl9pPr>
  </p:defaultTextStyle>
  <p:extLst>
    <p:ext uri="{521415D9-36F7-43E2-AB2F-B90AF26B5E84}">
      <p14:sectionLst xmlns:p14="http://schemas.microsoft.com/office/powerpoint/2010/main" xmlns="">
        <p14:section name="Default Section" id="{103B309D-D2E6-4062-BF4C-DC052FF73CC9}">
          <p14:sldIdLst>
            <p14:sldId id="512"/>
            <p14:sldId id="507"/>
            <p14:sldId id="514"/>
            <p14:sldId id="515"/>
            <p14:sldId id="516"/>
            <p14:sldId id="518"/>
            <p14:sldId id="519"/>
            <p14:sldId id="520"/>
            <p14:sldId id="521"/>
            <p14:sldId id="522"/>
            <p14:sldId id="523"/>
            <p14:sldId id="524"/>
            <p14:sldId id="525"/>
            <p14:sldId id="526"/>
            <p14:sldId id="527"/>
            <p14:sldId id="528"/>
            <p14:sldId id="529"/>
            <p14:sldId id="530"/>
            <p14:sldId id="544"/>
            <p14:sldId id="542"/>
            <p14:sldId id="543"/>
            <p14:sldId id="545"/>
            <p14:sldId id="532"/>
            <p14:sldId id="533"/>
            <p14:sldId id="538"/>
            <p14:sldId id="534"/>
            <p14:sldId id="535"/>
            <p14:sldId id="536"/>
            <p14:sldId id="546"/>
            <p14:sldId id="54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4D75"/>
    <a:srgbClr val="004DB1"/>
    <a:srgbClr val="0099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911" autoAdjust="0"/>
    <p:restoredTop sz="94747" autoAdjust="0"/>
  </p:normalViewPr>
  <p:slideViewPr>
    <p:cSldViewPr>
      <p:cViewPr varScale="1">
        <p:scale>
          <a:sx n="68" d="100"/>
          <a:sy n="68" d="100"/>
        </p:scale>
        <p:origin x="-108" y="-19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3.xml"/><Relationship Id="rId21" Type="http://schemas.openxmlformats.org/officeDocument/2006/relationships/slideMaster" Target="slideMasters/slideMaster21.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slide" Target="slides/slide24.xml"/><Relationship Id="rId55" Type="http://schemas.openxmlformats.org/officeDocument/2006/relationships/slide" Target="slides/slide29.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3.xml"/><Relationship Id="rId41" Type="http://schemas.openxmlformats.org/officeDocument/2006/relationships/slide" Target="slides/slide15.xml"/><Relationship Id="rId54"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slide" Target="slides/slide27.xml"/><Relationship Id="rId58"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slide" Target="slides/slide26.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56" Type="http://schemas.openxmlformats.org/officeDocument/2006/relationships/slide" Target="slides/slide30.xml"/><Relationship Id="rId8" Type="http://schemas.openxmlformats.org/officeDocument/2006/relationships/slideMaster" Target="slideMasters/slideMaster8.xml"/><Relationship Id="rId51" Type="http://schemas.openxmlformats.org/officeDocument/2006/relationships/slide" Target="slides/slide2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tx1"/>
                </a:solidFill>
                <a:latin typeface="Arial" charset="0"/>
              </a:defRPr>
            </a:lvl1pPr>
          </a:lstStyle>
          <a:p>
            <a:endParaRPr lang="en-GB"/>
          </a:p>
        </p:txBody>
      </p:sp>
      <p:sp>
        <p:nvSpPr>
          <p:cNvPr id="1167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endParaRPr lang="en-GB"/>
          </a:p>
        </p:txBody>
      </p:sp>
      <p:sp>
        <p:nvSpPr>
          <p:cNvPr id="1167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167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167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latin typeface="Arial" charset="0"/>
              </a:defRPr>
            </a:lvl1pPr>
          </a:lstStyle>
          <a:p>
            <a:endParaRPr lang="en-GB"/>
          </a:p>
        </p:txBody>
      </p:sp>
      <p:sp>
        <p:nvSpPr>
          <p:cNvPr id="1167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latin typeface="Arial" charset="0"/>
              </a:defRPr>
            </a:lvl1pPr>
          </a:lstStyle>
          <a:p>
            <a:fld id="{D55DA669-686B-49EF-8848-1C344B2C78A1}" type="slidenum">
              <a:rPr lang="en-GB"/>
              <a:pPr/>
              <a:t>‹#›</a:t>
            </a:fld>
            <a:endParaRPr lang="en-GB"/>
          </a:p>
        </p:txBody>
      </p:sp>
    </p:spTree>
    <p:extLst>
      <p:ext uri="{BB962C8B-B14F-4D97-AF65-F5344CB8AC3E}">
        <p14:creationId xmlns:p14="http://schemas.microsoft.com/office/powerpoint/2010/main" xmlns="" val="424516113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p:spPr>
        <p:txBody>
          <a:bodyPr/>
          <a:lstStyle/>
          <a:p>
            <a:pPr defTabSz="457200">
              <a:lnSpc>
                <a:spcPct val="80000"/>
              </a:lnSpc>
            </a:pPr>
            <a:endParaRPr lang="en-US" sz="800"/>
          </a:p>
        </p:txBody>
      </p:sp>
      <p:sp>
        <p:nvSpPr>
          <p:cNvPr id="154628" name="Slide Number Placeholder 3"/>
          <p:cNvSpPr txBox="1">
            <a:spLocks noGrp="1"/>
          </p:cNvSpPr>
          <p:nvPr/>
        </p:nvSpPr>
        <p:spPr bwMode="auto">
          <a:xfrm>
            <a:off x="3884064" y="8685335"/>
            <a:ext cx="2972335" cy="457200"/>
          </a:xfrm>
          <a:prstGeom prst="rect">
            <a:avLst/>
          </a:prstGeom>
          <a:noFill/>
          <a:ln w="9525">
            <a:noFill/>
            <a:miter lim="800000"/>
            <a:headEnd/>
            <a:tailEnd/>
          </a:ln>
        </p:spPr>
        <p:txBody>
          <a:bodyPr anchor="b">
            <a:prstTxWarp prst="textNoShape">
              <a:avLst/>
            </a:prstTxWarp>
          </a:bodyPr>
          <a:lstStyle/>
          <a:p>
            <a:pPr algn="r" defTabSz="457200" eaLnBrk="1" fontAlgn="auto" hangingPunct="1">
              <a:spcBef>
                <a:spcPts val="0"/>
              </a:spcBef>
              <a:spcAft>
                <a:spcPts val="0"/>
              </a:spcAft>
            </a:pPr>
            <a:fld id="{0D5D1D87-1E9F-BD40-BA3D-1D48AB49EBF9}" type="slidenum">
              <a:rPr lang="en-US" sz="1200">
                <a:solidFill>
                  <a:prstClr val="black"/>
                </a:solidFill>
                <a:latin typeface="Calibri" charset="0"/>
                <a:ea typeface="MS PGothic" pitchFamily="34" charset="-128"/>
                <a:cs typeface="MS PGothic" pitchFamily="34" charset="-128"/>
              </a:rPr>
              <a:pPr algn="r" defTabSz="457200" eaLnBrk="1" fontAlgn="auto" hangingPunct="1">
                <a:spcBef>
                  <a:spcPts val="0"/>
                </a:spcBef>
                <a:spcAft>
                  <a:spcPts val="0"/>
                </a:spcAft>
              </a:pPr>
              <a:t>1</a:t>
            </a:fld>
            <a:endParaRPr lang="en-US" sz="1200">
              <a:solidFill>
                <a:prstClr val="black"/>
              </a:solidFill>
              <a:latin typeface="Calibri" charset="0"/>
              <a:ea typeface="MS PGothic" pitchFamily="34" charset="-128"/>
              <a:cs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noFill/>
          <a:ln/>
        </p:spPr>
        <p:txBody>
          <a:bodyPr/>
          <a:lstStyle/>
          <a:p>
            <a:pPr defTabSz="457200">
              <a:lnSpc>
                <a:spcPct val="90000"/>
              </a:lnSpc>
            </a:pPr>
            <a:endParaRPr lang="en-US"/>
          </a:p>
        </p:txBody>
      </p:sp>
      <p:sp>
        <p:nvSpPr>
          <p:cNvPr id="160772" name="Slide Number Placeholder 3"/>
          <p:cNvSpPr txBox="1">
            <a:spLocks noGrp="1"/>
          </p:cNvSpPr>
          <p:nvPr/>
        </p:nvSpPr>
        <p:spPr bwMode="auto">
          <a:xfrm>
            <a:off x="3884064" y="8685335"/>
            <a:ext cx="2972335" cy="457200"/>
          </a:xfrm>
          <a:prstGeom prst="rect">
            <a:avLst/>
          </a:prstGeom>
          <a:noFill/>
          <a:ln w="9525">
            <a:noFill/>
            <a:miter lim="800000"/>
            <a:headEnd/>
            <a:tailEnd/>
          </a:ln>
        </p:spPr>
        <p:txBody>
          <a:bodyPr anchor="b">
            <a:prstTxWarp prst="textNoShape">
              <a:avLst/>
            </a:prstTxWarp>
          </a:bodyPr>
          <a:lstStyle/>
          <a:p>
            <a:pPr algn="r" defTabSz="457200" eaLnBrk="1" fontAlgn="auto" hangingPunct="1">
              <a:spcBef>
                <a:spcPts val="0"/>
              </a:spcBef>
              <a:spcAft>
                <a:spcPts val="0"/>
              </a:spcAft>
            </a:pPr>
            <a:fld id="{A48ED226-9DB6-DD45-9DF0-7765DBBDE01E}" type="slidenum">
              <a:rPr lang="en-US" sz="1200">
                <a:solidFill>
                  <a:prstClr val="black"/>
                </a:solidFill>
                <a:latin typeface="Calibri" charset="0"/>
                <a:ea typeface="MS PGothic" pitchFamily="34" charset="-128"/>
                <a:cs typeface="MS PGothic" pitchFamily="34" charset="-128"/>
              </a:rPr>
              <a:pPr algn="r" defTabSz="457200" eaLnBrk="1" fontAlgn="auto" hangingPunct="1">
                <a:spcBef>
                  <a:spcPts val="0"/>
                </a:spcBef>
                <a:spcAft>
                  <a:spcPts val="0"/>
                </a:spcAft>
              </a:pPr>
              <a:t>3</a:t>
            </a:fld>
            <a:endParaRPr lang="en-US" sz="1200">
              <a:solidFill>
                <a:prstClr val="black"/>
              </a:solidFill>
              <a:latin typeface="Calibri" charset="0"/>
              <a:ea typeface="MS PGothic" pitchFamily="34" charset="-128"/>
              <a:cs typeface="MS PGothic"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noFill/>
          <a:ln/>
        </p:spPr>
        <p:txBody>
          <a:bodyPr/>
          <a:lstStyle/>
          <a:p>
            <a:pPr>
              <a:lnSpc>
                <a:spcPct val="80000"/>
              </a:lnSpc>
            </a:pPr>
            <a:endParaRPr lang="en-US"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r>
              <a:rPr lang="en-GB"/>
              <a:t>All first year undergraduates May 2009</a:t>
            </a:r>
            <a:endParaRPr lang="en-GB" sz="1000" b="1"/>
          </a:p>
          <a:p>
            <a:r>
              <a:rPr lang="en-GB" sz="1000" b="1"/>
              <a:t>Limitations</a:t>
            </a:r>
          </a:p>
          <a:p>
            <a:pPr lvl="1"/>
            <a:r>
              <a:rPr lang="en-GB"/>
              <a:t>Voluntary responses</a:t>
            </a:r>
          </a:p>
          <a:p>
            <a:pPr lvl="1"/>
            <a:r>
              <a:rPr lang="en-GB"/>
              <a:t>May not be accessing students not engaged with university</a:t>
            </a:r>
          </a:p>
          <a:p>
            <a:pPr lvl="1"/>
            <a:endParaRPr lang="en-GB"/>
          </a:p>
          <a:p>
            <a:pPr lvl="1"/>
            <a:r>
              <a:rPr lang="en-GB"/>
              <a:t>NEXT TIME – UCAS TARRIF, WHAT DOES GET STUDENTS ENGAGED  ETC.  Talk about changes…ask more quantiative questions and explore where we need further information – when they doubted, </a:t>
            </a:r>
          </a:p>
          <a:p>
            <a:endParaRPr lang="en-GB" sz="1000"/>
          </a:p>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NTU,</a:t>
            </a:r>
            <a:r>
              <a:rPr lang="en-US" baseline="0" dirty="0" smtClean="0"/>
              <a:t> most had decided to stay</a:t>
            </a:r>
            <a:endParaRPr lang="en-US" dirty="0"/>
          </a:p>
        </p:txBody>
      </p:sp>
      <p:sp>
        <p:nvSpPr>
          <p:cNvPr id="4" name="Slide Number Placeholder 3"/>
          <p:cNvSpPr>
            <a:spLocks noGrp="1"/>
          </p:cNvSpPr>
          <p:nvPr>
            <p:ph type="sldNum" sz="quarter" idx="10"/>
          </p:nvPr>
        </p:nvSpPr>
        <p:spPr/>
        <p:txBody>
          <a:bodyPr/>
          <a:lstStyle/>
          <a:p>
            <a:fld id="{4306D08C-57FB-0945-852F-1E74CDC0C6BF}"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xmlns="" val="2346826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Small number of non-doubters</a:t>
            </a:r>
            <a:r>
              <a:rPr lang="en-US" baseline="0" dirty="0" smtClean="0"/>
              <a:t> who withdrew</a:t>
            </a:r>
          </a:p>
        </p:txBody>
      </p:sp>
      <p:sp>
        <p:nvSpPr>
          <p:cNvPr id="4" name="Slide Number Placeholder 3"/>
          <p:cNvSpPr>
            <a:spLocks noGrp="1"/>
          </p:cNvSpPr>
          <p:nvPr>
            <p:ph type="sldNum" sz="quarter" idx="10"/>
          </p:nvPr>
        </p:nvSpPr>
        <p:spPr/>
        <p:txBody>
          <a:bodyPr/>
          <a:lstStyle/>
          <a:p>
            <a:fld id="{4306D08C-57FB-0945-852F-1E74CDC0C6B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xmlns="" val="42386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txBox="1">
            <a:spLocks noGrp="1" noChangeArrowheads="1"/>
          </p:cNvSpPr>
          <p:nvPr/>
        </p:nvSpPr>
        <p:spPr bwMode="auto">
          <a:xfrm>
            <a:off x="3884064" y="8685335"/>
            <a:ext cx="2972335" cy="457200"/>
          </a:xfrm>
          <a:prstGeom prst="rect">
            <a:avLst/>
          </a:prstGeom>
          <a:noFill/>
          <a:ln w="9525">
            <a:noFill/>
            <a:miter lim="800000"/>
            <a:headEnd/>
            <a:tailEnd/>
          </a:ln>
          <a:effectLst/>
        </p:spPr>
        <p:txBody>
          <a:bodyPr anchor="b">
            <a:prstTxWarp prst="textNoShape">
              <a:avLst/>
            </a:prstTxWarp>
          </a:bodyPr>
          <a:lstStyle/>
          <a:p>
            <a:pPr algn="r" defTabSz="457200" eaLnBrk="1" fontAlgn="auto" hangingPunct="1">
              <a:spcBef>
                <a:spcPts val="0"/>
              </a:spcBef>
              <a:spcAft>
                <a:spcPts val="0"/>
              </a:spcAft>
            </a:pPr>
            <a:fld id="{90065052-9FFE-934F-A7EB-4A546532B3BD}" type="slidenum">
              <a:rPr lang="en-GB" sz="1200">
                <a:solidFill>
                  <a:prstClr val="black"/>
                </a:solidFill>
                <a:latin typeface="Arial" charset="0"/>
                <a:cs typeface="+mn-cs"/>
              </a:rPr>
              <a:pPr algn="r" defTabSz="457200" eaLnBrk="1" fontAlgn="auto" hangingPunct="1">
                <a:spcBef>
                  <a:spcPts val="0"/>
                </a:spcBef>
                <a:spcAft>
                  <a:spcPts val="0"/>
                </a:spcAft>
              </a:pPr>
              <a:t>14</a:t>
            </a:fld>
            <a:endParaRPr lang="en-GB" sz="1200">
              <a:solidFill>
                <a:prstClr val="black"/>
              </a:solidFill>
              <a:latin typeface="Arial" charset="0"/>
              <a:cs typeface="+mn-cs"/>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p:spPr>
        <p:txBody>
          <a:bodyPr/>
          <a:lstStyle/>
          <a:p>
            <a:pPr eaLnBrk="1" hangingPunct="1">
              <a:lnSpc>
                <a:spcPct val="90000"/>
              </a:lnSpc>
            </a:pPr>
            <a:r>
              <a:rPr lang="en-GB" sz="900"/>
              <a:t>A Cramers V test was applied to 17 variables that asked students about learning and teaching. The variable with the strongest association with </a:t>
            </a:r>
            <a:r>
              <a:rPr lang="en-GB" sz="900" i="1"/>
              <a:t>doubting</a:t>
            </a:r>
            <a:r>
              <a:rPr lang="en-GB" sz="900"/>
              <a:t> was ‘I feel confident that I can cope with my coursework’. Examples of 17 variables were - </a:t>
            </a:r>
            <a:r>
              <a:rPr lang="en-US" sz="900"/>
              <a:t>My fellow students are supportive</a:t>
            </a:r>
          </a:p>
          <a:p>
            <a:pPr eaLnBrk="1" hangingPunct="1">
              <a:lnSpc>
                <a:spcPct val="90000"/>
              </a:lnSpc>
            </a:pPr>
            <a:r>
              <a:rPr lang="en-US" sz="900"/>
              <a:t>My family is supportive</a:t>
            </a:r>
          </a:p>
          <a:p>
            <a:pPr eaLnBrk="1" hangingPunct="1">
              <a:lnSpc>
                <a:spcPct val="90000"/>
              </a:lnSpc>
            </a:pPr>
            <a:r>
              <a:rPr lang="en-US" sz="900"/>
              <a:t>	I have easy access to University resources (e.g. computers, library books that I need)</a:t>
            </a:r>
          </a:p>
          <a:p>
            <a:pPr eaLnBrk="1" hangingPunct="1">
              <a:lnSpc>
                <a:spcPct val="90000"/>
              </a:lnSpc>
            </a:pPr>
            <a:r>
              <a:rPr lang="en-US" sz="900"/>
              <a:t>I would know where to go within the university if I had a problem</a:t>
            </a:r>
          </a:p>
          <a:p>
            <a:pPr eaLnBrk="1" hangingPunct="1">
              <a:lnSpc>
                <a:spcPct val="90000"/>
              </a:lnSpc>
            </a:pPr>
            <a:r>
              <a:rPr lang="en-US" sz="900"/>
              <a:t>	I like the house/flat/halls that I am living in</a:t>
            </a:r>
          </a:p>
          <a:p>
            <a:pPr eaLnBrk="1" hangingPunct="1">
              <a:lnSpc>
                <a:spcPct val="90000"/>
              </a:lnSpc>
            </a:pPr>
            <a:r>
              <a:rPr lang="en-US" sz="900"/>
              <a:t>	I have an enjoyable social life</a:t>
            </a:r>
          </a:p>
          <a:p>
            <a:pPr eaLnBrk="1" hangingPunct="1">
              <a:lnSpc>
                <a:spcPct val="90000"/>
              </a:lnSpc>
            </a:pPr>
            <a:r>
              <a:rPr lang="en-US" sz="900"/>
              <a:t>	I am confident that I will have enough money to complete my course </a:t>
            </a:r>
          </a:p>
          <a:p>
            <a:pPr eaLnBrk="1" hangingPunct="1">
              <a:lnSpc>
                <a:spcPct val="90000"/>
              </a:lnSpc>
            </a:pPr>
            <a:r>
              <a:rPr lang="en-US" sz="900"/>
              <a:t>	Completing my degree will help me achieve future goals (eg career)</a:t>
            </a:r>
          </a:p>
          <a:p>
            <a:pPr eaLnBrk="1" hangingPunct="1">
              <a:lnSpc>
                <a:spcPct val="90000"/>
              </a:lnSpc>
            </a:pPr>
            <a:endParaRPr lang="en-US" sz="900"/>
          </a:p>
          <a:p>
            <a:pPr eaLnBrk="1" hangingPunct="1">
              <a:lnSpc>
                <a:spcPct val="90000"/>
              </a:lnSpc>
            </a:pPr>
            <a:r>
              <a:rPr lang="en-GB" sz="900"/>
              <a:t>Further analysis was carried out that looked at confidence in coping with studies and the </a:t>
            </a:r>
            <a:r>
              <a:rPr lang="en-GB" sz="900" i="1"/>
              <a:t>progression</a:t>
            </a:r>
            <a:r>
              <a:rPr lang="en-GB" sz="900"/>
              <a:t> of students within the sample.</a:t>
            </a:r>
          </a:p>
          <a:p>
            <a:pPr eaLnBrk="1" hangingPunct="1">
              <a:lnSpc>
                <a:spcPct val="90000"/>
              </a:lnSpc>
            </a:pPr>
            <a:r>
              <a:rPr lang="en-GB" sz="900"/>
              <a:t>FIGURE 2</a:t>
            </a:r>
          </a:p>
          <a:p>
            <a:pPr eaLnBrk="1" hangingPunct="1">
              <a:lnSpc>
                <a:spcPct val="90000"/>
              </a:lnSpc>
            </a:pPr>
            <a:r>
              <a:rPr lang="en-GB" sz="900"/>
              <a:t>The box plot (Figure 2) illustrates those students who had not had doubts rated their confidence to cope with coursework higher than those students who had doubts and stayed. The students who rated their confidence lowest were students who had doubts and left. This suggests that strategies to increase student confidence in coping with their studies may decrease their likelihood of doubting </a:t>
            </a:r>
            <a:r>
              <a:rPr lang="en-GB" sz="900" i="1"/>
              <a:t>and</a:t>
            </a:r>
            <a:r>
              <a:rPr lang="en-GB" sz="900"/>
              <a:t> subsequent withdrawal. </a:t>
            </a:r>
          </a:p>
          <a:p>
            <a:pPr eaLnBrk="1" hangingPunct="1">
              <a:lnSpc>
                <a:spcPct val="90000"/>
              </a:lnSpc>
            </a:pPr>
            <a:endParaRPr lang="en-GB" sz="900"/>
          </a:p>
          <a:p>
            <a:pPr eaLnBrk="1" hangingPunct="1">
              <a:lnSpc>
                <a:spcPct val="90000"/>
              </a:lnSpc>
            </a:pPr>
            <a:r>
              <a:rPr lang="en-GB" sz="900"/>
              <a:t>The box plot (Figure 1) illustrates how the scores given by these students in answer to the statement ‘I feel confident that I can cope with my studies’ (rated from 1-5 where 1= strongly disagree and 5= strongly agree) varies among students who have had no doubts and stayed (non-doubters), have had doubts and stayed, had have doubts and left and have had no doubts and left. The ‘box’ illustrates the middle fifty percent of cases. The thick black line across the box illustrates the median value. The vertical lines either side of the box (with a T at each end) indicate the remaining cases except the outliers which are indicated by a dot (with the reference number of each case alongside). </a:t>
            </a:r>
          </a:p>
          <a:p>
            <a:pPr eaLnBrk="1" hangingPunct="1">
              <a:lnSpc>
                <a:spcPct val="90000"/>
              </a:lnSpc>
            </a:pPr>
            <a:r>
              <a:rPr lang="en-GB" sz="900"/>
              <a:t>Interesting group – no doubts and leave – but 4 are non doubters (12 left who were doubters)</a:t>
            </a:r>
          </a:p>
          <a:p>
            <a:pPr eaLnBrk="1" hangingPunct="1">
              <a:lnSpc>
                <a:spcPct val="90000"/>
              </a:lnSpc>
            </a:pPr>
            <a:endParaRPr lang="en-GB" sz="9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49186" name="Rectangle 2"/>
          <p:cNvSpPr>
            <a:spLocks noChangeArrowheads="1"/>
          </p:cNvSpPr>
          <p:nvPr/>
        </p:nvSpPr>
        <p:spPr bwMode="auto">
          <a:xfrm>
            <a:off x="0" y="5301208"/>
            <a:ext cx="9144000" cy="1556792"/>
          </a:xfrm>
          <a:prstGeom prst="rect">
            <a:avLst/>
          </a:prstGeom>
          <a:solidFill>
            <a:srgbClr val="004D75"/>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2400">
              <a:solidFill>
                <a:schemeClr val="tx1"/>
              </a:solidFill>
              <a:latin typeface="Times" pitchFamily="48" charset="0"/>
            </a:endParaRPr>
          </a:p>
        </p:txBody>
      </p:sp>
      <p:sp>
        <p:nvSpPr>
          <p:cNvPr id="349187" name="Rectangle 3"/>
          <p:cNvSpPr>
            <a:spLocks noGrp="1" noChangeArrowheads="1"/>
          </p:cNvSpPr>
          <p:nvPr>
            <p:ph type="ctrTitle"/>
          </p:nvPr>
        </p:nvSpPr>
        <p:spPr>
          <a:xfrm>
            <a:off x="611560" y="5517232"/>
            <a:ext cx="7772400" cy="702568"/>
          </a:xfrm>
        </p:spPr>
        <p:txBody>
          <a:bodyPr/>
          <a:lstStyle>
            <a:lvl1pPr>
              <a:defRPr sz="2400">
                <a:solidFill>
                  <a:schemeClr val="bg1"/>
                </a:solidFill>
              </a:defRPr>
            </a:lvl1pPr>
          </a:lstStyle>
          <a:p>
            <a:pPr lvl="0"/>
            <a:r>
              <a:rPr lang="en-US" noProof="0" smtClean="0"/>
              <a:t>Click to edit Master title style</a:t>
            </a:r>
            <a:endParaRPr lang="en-GB" noProof="0" dirty="0" smtClean="0"/>
          </a:p>
        </p:txBody>
      </p:sp>
      <p:sp>
        <p:nvSpPr>
          <p:cNvPr id="349188" name="Rectangle 4"/>
          <p:cNvSpPr>
            <a:spLocks noGrp="1" noChangeArrowheads="1"/>
          </p:cNvSpPr>
          <p:nvPr>
            <p:ph type="subTitle" idx="1"/>
          </p:nvPr>
        </p:nvSpPr>
        <p:spPr>
          <a:xfrm>
            <a:off x="611560" y="6237312"/>
            <a:ext cx="7772400" cy="576064"/>
          </a:xfrm>
        </p:spPr>
        <p:txBody>
          <a:bodyPr/>
          <a:lstStyle>
            <a:lvl1pPr marL="0" indent="0">
              <a:buFontTx/>
              <a:buNone/>
              <a:defRPr>
                <a:solidFill>
                  <a:schemeClr val="bg1"/>
                </a:solidFill>
              </a:defRPr>
            </a:lvl1pPr>
          </a:lstStyle>
          <a:p>
            <a:pPr lvl="0"/>
            <a:r>
              <a:rPr lang="en-US" noProof="0" smtClean="0"/>
              <a:t>Click to edit Master subtitle style</a:t>
            </a:r>
            <a:endParaRPr lang="en-GB" noProof="0" smtClean="0"/>
          </a:p>
        </p:txBody>
      </p:sp>
      <p:pic>
        <p:nvPicPr>
          <p:cNvPr id="349189" name="Picture 5" descr="NTU logo RGB"/>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10325" y="323850"/>
            <a:ext cx="2435225" cy="5651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1011125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53130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810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01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1834465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41191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xmlns="" val="2051985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03525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180687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89293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256333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5320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1000" y="381000"/>
            <a:ext cx="6076950" cy="2532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839364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4941888"/>
            <a:ext cx="9144000" cy="1916112"/>
          </a:xfrm>
          <a:prstGeom prst="rect">
            <a:avLst/>
          </a:prstGeom>
          <a:solidFill>
            <a:srgbClr val="004D75"/>
          </a:solidFill>
          <a:ln w="9525">
            <a:noFill/>
            <a:miter lim="800000"/>
            <a:headEnd/>
            <a:tailEnd/>
          </a:ln>
          <a:effectLst/>
        </p:spPr>
        <p:txBody>
          <a:bodyPr wrap="none" anchor="ctr">
            <a:prstTxWarp prst="textNoShape">
              <a:avLst/>
            </a:prstTxWarp>
          </a:bodyPr>
          <a:lstStyle/>
          <a:p>
            <a:pPr algn="ctr" defTabSz="457200" fontAlgn="auto">
              <a:spcBef>
                <a:spcPts val="0"/>
              </a:spcBef>
              <a:spcAft>
                <a:spcPts val="0"/>
              </a:spcAft>
            </a:pPr>
            <a:endParaRPr lang="en-US" sz="2400">
              <a:solidFill>
                <a:srgbClr val="000000"/>
              </a:solidFill>
              <a:latin typeface="Times" charset="0"/>
              <a:cs typeface="+mn-cs"/>
            </a:endParaRPr>
          </a:p>
        </p:txBody>
      </p:sp>
      <p:pic>
        <p:nvPicPr>
          <p:cNvPr id="5" name="Picture 5" descr="NTU logo RGB"/>
          <p:cNvPicPr>
            <a:picLocks noChangeAspect="1" noChangeArrowheads="1"/>
          </p:cNvPicPr>
          <p:nvPr/>
        </p:nvPicPr>
        <p:blipFill>
          <a:blip r:embed="rId2" cstate="print"/>
          <a:srcRect/>
          <a:stretch>
            <a:fillRect/>
          </a:stretch>
        </p:blipFill>
        <p:spPr bwMode="auto">
          <a:xfrm>
            <a:off x="6410325" y="323850"/>
            <a:ext cx="2435225" cy="565150"/>
          </a:xfrm>
          <a:prstGeom prst="rect">
            <a:avLst/>
          </a:prstGeom>
          <a:noFill/>
          <a:ln w="9525">
            <a:noFill/>
            <a:miter lim="800000"/>
            <a:headEnd/>
            <a:tailEnd/>
          </a:ln>
        </p:spPr>
      </p:pic>
      <p:sp>
        <p:nvSpPr>
          <p:cNvPr id="80899" name="Rectangle 3"/>
          <p:cNvSpPr>
            <a:spLocks noGrp="1" noChangeArrowheads="1"/>
          </p:cNvSpPr>
          <p:nvPr>
            <p:ph type="ctrTitle"/>
          </p:nvPr>
        </p:nvSpPr>
        <p:spPr>
          <a:xfrm>
            <a:off x="611188" y="5157788"/>
            <a:ext cx="7772400" cy="719137"/>
          </a:xfrm>
        </p:spPr>
        <p:txBody>
          <a:bodyPr/>
          <a:lstStyle>
            <a:lvl1pPr>
              <a:defRPr sz="2400">
                <a:solidFill>
                  <a:schemeClr val="bg1"/>
                </a:solidFill>
              </a:defRPr>
            </a:lvl1pPr>
          </a:lstStyle>
          <a:p>
            <a:r>
              <a:rPr lang="en-GB" smtClean="0"/>
              <a:t>Click to edit Master title style</a:t>
            </a:r>
            <a:endParaRPr lang="en-GB"/>
          </a:p>
        </p:txBody>
      </p:sp>
      <p:sp>
        <p:nvSpPr>
          <p:cNvPr id="80900" name="Rectangle 4"/>
          <p:cNvSpPr>
            <a:spLocks noGrp="1" noChangeArrowheads="1"/>
          </p:cNvSpPr>
          <p:nvPr>
            <p:ph type="subTitle" idx="1"/>
          </p:nvPr>
        </p:nvSpPr>
        <p:spPr>
          <a:xfrm>
            <a:off x="611188" y="6086475"/>
            <a:ext cx="7772400" cy="552450"/>
          </a:xfrm>
        </p:spPr>
        <p:txBody>
          <a:bodyPr/>
          <a:lstStyle>
            <a:lvl1pPr marL="0" indent="0">
              <a:buFontTx/>
              <a:buNone/>
              <a:defRPr>
                <a:solidFill>
                  <a:schemeClr val="bg1"/>
                </a:solidFill>
              </a:defRPr>
            </a:lvl1pPr>
          </a:lstStyle>
          <a:p>
            <a:r>
              <a:rPr lang="en-GB" smtClean="0"/>
              <a:t>Click to edit Master subtitle style</a:t>
            </a:r>
            <a:endParaRPr lang="en-GB"/>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3"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3"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4941888"/>
            <a:ext cx="9144000" cy="1916112"/>
          </a:xfrm>
          <a:prstGeom prst="rect">
            <a:avLst/>
          </a:prstGeom>
          <a:solidFill>
            <a:srgbClr val="004D75"/>
          </a:solidFill>
          <a:ln w="9525">
            <a:noFill/>
            <a:miter lim="800000"/>
            <a:headEnd/>
            <a:tailEnd/>
          </a:ln>
          <a:effectLst/>
        </p:spPr>
        <p:txBody>
          <a:bodyPr wrap="none" anchor="ctr">
            <a:prstTxWarp prst="textNoShape">
              <a:avLst/>
            </a:prstTxWarp>
          </a:bodyPr>
          <a:lstStyle/>
          <a:p>
            <a:pPr algn="ctr" defTabSz="457200" fontAlgn="auto">
              <a:spcBef>
                <a:spcPts val="0"/>
              </a:spcBef>
              <a:spcAft>
                <a:spcPts val="0"/>
              </a:spcAft>
            </a:pPr>
            <a:endParaRPr lang="en-US" sz="2400">
              <a:solidFill>
                <a:srgbClr val="000000"/>
              </a:solidFill>
              <a:latin typeface="Times" charset="0"/>
              <a:cs typeface="+mn-cs"/>
            </a:endParaRPr>
          </a:p>
        </p:txBody>
      </p:sp>
      <p:pic>
        <p:nvPicPr>
          <p:cNvPr id="5" name="Picture 5" descr="NTU logo RGB"/>
          <p:cNvPicPr>
            <a:picLocks noChangeAspect="1" noChangeArrowheads="1"/>
          </p:cNvPicPr>
          <p:nvPr/>
        </p:nvPicPr>
        <p:blipFill>
          <a:blip r:embed="rId2" cstate="print"/>
          <a:srcRect/>
          <a:stretch>
            <a:fillRect/>
          </a:stretch>
        </p:blipFill>
        <p:spPr bwMode="auto">
          <a:xfrm>
            <a:off x="6410325" y="323850"/>
            <a:ext cx="2435225" cy="565150"/>
          </a:xfrm>
          <a:prstGeom prst="rect">
            <a:avLst/>
          </a:prstGeom>
          <a:noFill/>
          <a:ln w="9525">
            <a:noFill/>
            <a:miter lim="800000"/>
            <a:headEnd/>
            <a:tailEnd/>
          </a:ln>
        </p:spPr>
      </p:pic>
      <p:sp>
        <p:nvSpPr>
          <p:cNvPr id="80899" name="Rectangle 3"/>
          <p:cNvSpPr>
            <a:spLocks noGrp="1" noChangeArrowheads="1"/>
          </p:cNvSpPr>
          <p:nvPr>
            <p:ph type="ctrTitle"/>
          </p:nvPr>
        </p:nvSpPr>
        <p:spPr>
          <a:xfrm>
            <a:off x="611188" y="5157788"/>
            <a:ext cx="7772400" cy="719137"/>
          </a:xfrm>
        </p:spPr>
        <p:txBody>
          <a:bodyPr/>
          <a:lstStyle>
            <a:lvl1pPr>
              <a:defRPr sz="2400">
                <a:solidFill>
                  <a:schemeClr val="bg1"/>
                </a:solidFill>
              </a:defRPr>
            </a:lvl1pPr>
          </a:lstStyle>
          <a:p>
            <a:r>
              <a:rPr lang="en-GB" smtClean="0"/>
              <a:t>Click to edit Master title style</a:t>
            </a:r>
            <a:endParaRPr lang="en-GB"/>
          </a:p>
        </p:txBody>
      </p:sp>
      <p:sp>
        <p:nvSpPr>
          <p:cNvPr id="80900" name="Rectangle 4"/>
          <p:cNvSpPr>
            <a:spLocks noGrp="1" noChangeArrowheads="1"/>
          </p:cNvSpPr>
          <p:nvPr>
            <p:ph type="subTitle" idx="1"/>
          </p:nvPr>
        </p:nvSpPr>
        <p:spPr>
          <a:xfrm>
            <a:off x="611188" y="6086475"/>
            <a:ext cx="7772400" cy="552450"/>
          </a:xfrm>
        </p:spPr>
        <p:txBody>
          <a:bodyPr/>
          <a:lstStyle>
            <a:lvl1pPr marL="0" indent="0">
              <a:buFontTx/>
              <a:buNone/>
              <a:defRPr>
                <a:solidFill>
                  <a:schemeClr val="bg1"/>
                </a:solidFill>
              </a:defRPr>
            </a:lvl1pPr>
          </a:lstStyle>
          <a:p>
            <a:r>
              <a:rPr lang="en-GB" smtClean="0"/>
              <a:t>Click to edit Master subtitle style</a:t>
            </a:r>
            <a:endParaRPr lang="en-GB"/>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3"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4941888"/>
            <a:ext cx="9144000" cy="1916112"/>
          </a:xfrm>
          <a:prstGeom prst="rect">
            <a:avLst/>
          </a:prstGeom>
          <a:solidFill>
            <a:srgbClr val="004D75"/>
          </a:solidFill>
          <a:ln w="9525">
            <a:noFill/>
            <a:miter lim="800000"/>
            <a:headEnd/>
            <a:tailEnd/>
          </a:ln>
          <a:effectLst/>
        </p:spPr>
        <p:txBody>
          <a:bodyPr wrap="none" anchor="ctr">
            <a:prstTxWarp prst="textNoShape">
              <a:avLst/>
            </a:prstTxWarp>
          </a:bodyPr>
          <a:lstStyle/>
          <a:p>
            <a:pPr algn="ctr" defTabSz="457200" fontAlgn="auto">
              <a:spcBef>
                <a:spcPts val="0"/>
              </a:spcBef>
              <a:spcAft>
                <a:spcPts val="0"/>
              </a:spcAft>
            </a:pPr>
            <a:endParaRPr lang="en-US" sz="2400">
              <a:solidFill>
                <a:srgbClr val="000000"/>
              </a:solidFill>
              <a:latin typeface="Times" charset="0"/>
              <a:cs typeface="+mn-cs"/>
            </a:endParaRPr>
          </a:p>
        </p:txBody>
      </p:sp>
      <p:pic>
        <p:nvPicPr>
          <p:cNvPr id="5" name="Picture 5" descr="NTU logo RGB"/>
          <p:cNvPicPr>
            <a:picLocks noChangeAspect="1" noChangeArrowheads="1"/>
          </p:cNvPicPr>
          <p:nvPr/>
        </p:nvPicPr>
        <p:blipFill>
          <a:blip r:embed="rId2" cstate="print"/>
          <a:srcRect/>
          <a:stretch>
            <a:fillRect/>
          </a:stretch>
        </p:blipFill>
        <p:spPr bwMode="auto">
          <a:xfrm>
            <a:off x="6410325" y="323850"/>
            <a:ext cx="2435225" cy="565150"/>
          </a:xfrm>
          <a:prstGeom prst="rect">
            <a:avLst/>
          </a:prstGeom>
          <a:noFill/>
          <a:ln w="9525">
            <a:noFill/>
            <a:miter lim="800000"/>
            <a:headEnd/>
            <a:tailEnd/>
          </a:ln>
        </p:spPr>
      </p:pic>
      <p:sp>
        <p:nvSpPr>
          <p:cNvPr id="80899" name="Rectangle 3"/>
          <p:cNvSpPr>
            <a:spLocks noGrp="1" noChangeArrowheads="1"/>
          </p:cNvSpPr>
          <p:nvPr>
            <p:ph type="ctrTitle"/>
          </p:nvPr>
        </p:nvSpPr>
        <p:spPr>
          <a:xfrm>
            <a:off x="611188" y="5157788"/>
            <a:ext cx="7772400" cy="719137"/>
          </a:xfrm>
        </p:spPr>
        <p:txBody>
          <a:bodyPr/>
          <a:lstStyle>
            <a:lvl1pPr>
              <a:defRPr sz="2400">
                <a:solidFill>
                  <a:schemeClr val="bg1"/>
                </a:solidFill>
              </a:defRPr>
            </a:lvl1pPr>
          </a:lstStyle>
          <a:p>
            <a:r>
              <a:rPr lang="en-GB" smtClean="0"/>
              <a:t>Click to edit Master title style</a:t>
            </a:r>
            <a:endParaRPr lang="en-GB"/>
          </a:p>
        </p:txBody>
      </p:sp>
      <p:sp>
        <p:nvSpPr>
          <p:cNvPr id="80900" name="Rectangle 4"/>
          <p:cNvSpPr>
            <a:spLocks noGrp="1" noChangeArrowheads="1"/>
          </p:cNvSpPr>
          <p:nvPr>
            <p:ph type="subTitle" idx="1"/>
          </p:nvPr>
        </p:nvSpPr>
        <p:spPr>
          <a:xfrm>
            <a:off x="611188" y="6086475"/>
            <a:ext cx="7772400" cy="552450"/>
          </a:xfrm>
        </p:spPr>
        <p:txBody>
          <a:bodyPr/>
          <a:lstStyle>
            <a:lvl1pPr marL="0" indent="0">
              <a:buFontTx/>
              <a:buNone/>
              <a:defRPr>
                <a:solidFill>
                  <a:schemeClr val="bg1"/>
                </a:solidFill>
              </a:defRPr>
            </a:lvl1pPr>
          </a:lstStyle>
          <a:p>
            <a:r>
              <a:rPr lang="en-GB" smtClean="0"/>
              <a:t>Click to edit Master subtitle style</a:t>
            </a:r>
            <a:endParaRPr lang="en-GB"/>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4941888"/>
            <a:ext cx="9144000" cy="1916112"/>
          </a:xfrm>
          <a:prstGeom prst="rect">
            <a:avLst/>
          </a:prstGeom>
          <a:solidFill>
            <a:srgbClr val="004D75"/>
          </a:solidFill>
          <a:ln w="9525">
            <a:noFill/>
            <a:miter lim="800000"/>
            <a:headEnd/>
            <a:tailEnd/>
          </a:ln>
          <a:effectLst/>
        </p:spPr>
        <p:txBody>
          <a:bodyPr wrap="none" anchor="ctr">
            <a:prstTxWarp prst="textNoShape">
              <a:avLst/>
            </a:prstTxWarp>
          </a:bodyPr>
          <a:lstStyle/>
          <a:p>
            <a:pPr algn="ctr" defTabSz="457200" fontAlgn="auto">
              <a:spcBef>
                <a:spcPts val="0"/>
              </a:spcBef>
              <a:spcAft>
                <a:spcPts val="0"/>
              </a:spcAft>
            </a:pPr>
            <a:endParaRPr lang="en-US" sz="2400">
              <a:solidFill>
                <a:srgbClr val="000000"/>
              </a:solidFill>
              <a:latin typeface="Times" charset="0"/>
              <a:cs typeface="+mn-cs"/>
            </a:endParaRPr>
          </a:p>
        </p:txBody>
      </p:sp>
      <p:pic>
        <p:nvPicPr>
          <p:cNvPr id="5" name="Picture 5" descr="NTU logo RGB"/>
          <p:cNvPicPr>
            <a:picLocks noChangeAspect="1" noChangeArrowheads="1"/>
          </p:cNvPicPr>
          <p:nvPr/>
        </p:nvPicPr>
        <p:blipFill>
          <a:blip r:embed="rId2" cstate="print"/>
          <a:srcRect/>
          <a:stretch>
            <a:fillRect/>
          </a:stretch>
        </p:blipFill>
        <p:spPr bwMode="auto">
          <a:xfrm>
            <a:off x="6410325" y="323850"/>
            <a:ext cx="2435225" cy="565150"/>
          </a:xfrm>
          <a:prstGeom prst="rect">
            <a:avLst/>
          </a:prstGeom>
          <a:noFill/>
          <a:ln w="9525">
            <a:noFill/>
            <a:miter lim="800000"/>
            <a:headEnd/>
            <a:tailEnd/>
          </a:ln>
        </p:spPr>
      </p:pic>
      <p:sp>
        <p:nvSpPr>
          <p:cNvPr id="80899" name="Rectangle 3"/>
          <p:cNvSpPr>
            <a:spLocks noGrp="1" noChangeArrowheads="1"/>
          </p:cNvSpPr>
          <p:nvPr>
            <p:ph type="ctrTitle"/>
          </p:nvPr>
        </p:nvSpPr>
        <p:spPr>
          <a:xfrm>
            <a:off x="611188" y="5157788"/>
            <a:ext cx="7772400" cy="719137"/>
          </a:xfrm>
        </p:spPr>
        <p:txBody>
          <a:bodyPr/>
          <a:lstStyle>
            <a:lvl1pPr>
              <a:defRPr sz="2400">
                <a:solidFill>
                  <a:schemeClr val="bg1"/>
                </a:solidFill>
              </a:defRPr>
            </a:lvl1pPr>
          </a:lstStyle>
          <a:p>
            <a:r>
              <a:rPr lang="en-GB" smtClean="0"/>
              <a:t>Click to edit Master title style</a:t>
            </a:r>
            <a:endParaRPr lang="en-GB"/>
          </a:p>
        </p:txBody>
      </p:sp>
      <p:sp>
        <p:nvSpPr>
          <p:cNvPr id="80900" name="Rectangle 4"/>
          <p:cNvSpPr>
            <a:spLocks noGrp="1" noChangeArrowheads="1"/>
          </p:cNvSpPr>
          <p:nvPr>
            <p:ph type="subTitle" idx="1"/>
          </p:nvPr>
        </p:nvSpPr>
        <p:spPr>
          <a:xfrm>
            <a:off x="611188" y="6086475"/>
            <a:ext cx="7772400" cy="552450"/>
          </a:xfrm>
        </p:spPr>
        <p:txBody>
          <a:bodyPr/>
          <a:lstStyle>
            <a:lvl1pPr marL="0" indent="0">
              <a:buFontTx/>
              <a:buNone/>
              <a:defRPr>
                <a:solidFill>
                  <a:schemeClr val="bg1"/>
                </a:solidFill>
              </a:defRPr>
            </a:lvl1pPr>
          </a:lstStyle>
          <a:p>
            <a:r>
              <a:rPr lang="en-GB" smtClean="0"/>
              <a:t>Click to edit Master subtitle style</a:t>
            </a:r>
            <a:endParaRPr lang="en-GB"/>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fld id="{592660DC-CDEC-8540-8033-03A55D9F8D74}" type="datetimeFigureOut">
              <a:rPr lang="en-US" smtClean="0"/>
              <a:pPr/>
              <a:t>6/12/2012</a:t>
            </a:fld>
            <a:endParaRPr lang="en-US"/>
          </a:p>
        </p:txBody>
      </p:sp>
      <p:sp>
        <p:nvSpPr>
          <p:cNvPr id="5" name="Rectangle 8"/>
          <p:cNvSpPr>
            <a:spLocks noGrp="1" noChangeArrowheads="1"/>
          </p:cNvSpPr>
          <p:nvPr>
            <p:ph type="sldNum" sz="quarter" idx="11"/>
          </p:nvPr>
        </p:nvSpPr>
        <p:spPr>
          <a:xfrm>
            <a:off x="5940425" y="6165850"/>
            <a:ext cx="2133600" cy="476250"/>
          </a:xfrm>
          <a:prstGeom prst="rect">
            <a:avLst/>
          </a:prstGeom>
          <a:ln/>
        </p:spPr>
        <p:txBody>
          <a:bodyPr/>
          <a:lstStyle>
            <a:lvl1pPr>
              <a:defRPr/>
            </a:lvl1pPr>
          </a:lstStyle>
          <a:p>
            <a:pPr defTabSz="457200" eaLnBrk="1" fontAlgn="auto" hangingPunct="1">
              <a:spcBef>
                <a:spcPts val="0"/>
              </a:spcBef>
              <a:spcAft>
                <a:spcPts val="0"/>
              </a:spcAft>
            </a:pPr>
            <a:fld id="{A51C7A8F-F9D4-CB46-8740-6DF15B7CC28A}" type="slidenum">
              <a:rPr lang="en-US" sz="1800" smtClean="0">
                <a:solidFill>
                  <a:srgbClr val="000000"/>
                </a:solidFill>
                <a:latin typeface="Verdana"/>
                <a:cs typeface="+mn-cs"/>
              </a:rPr>
              <a:pPr defTabSz="457200" eaLnBrk="1" fontAlgn="auto" hangingPunct="1">
                <a:spcBef>
                  <a:spcPts val="0"/>
                </a:spcBef>
                <a:spcAft>
                  <a:spcPts val="0"/>
                </a:spcAft>
              </a:pPr>
              <a:t>‹#›</a:t>
            </a:fld>
            <a:endParaRPr lang="en-US" sz="1800">
              <a:solidFill>
                <a:srgbClr val="000000"/>
              </a:solidFill>
              <a:latin typeface="Verdan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16.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9.xml"/><Relationship Id="rId1" Type="http://schemas.openxmlformats.org/officeDocument/2006/relationships/slideLayout" Target="../slideLayouts/slideLayout19.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0.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1.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2.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3.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4.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5.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6.xml"/><Relationship Id="rId1" Type="http://schemas.openxmlformats.org/officeDocument/2006/relationships/slideLayout" Target="../slideLayouts/slideLayout26.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7.xml"/><Relationship Id="rId1" Type="http://schemas.openxmlformats.org/officeDocument/2006/relationships/slideLayout" Target="../slideLayouts/slideLayout27.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8.xml"/><Relationship Id="rId1" Type="http://schemas.openxmlformats.org/officeDocument/2006/relationships/slideLayout" Target="../slideLayouts/slideLayout28.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9.xml"/><Relationship Id="rId1" Type="http://schemas.openxmlformats.org/officeDocument/2006/relationships/slideLayout" Target="../slideLayouts/slideLayout29.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0.xml"/><Relationship Id="rId1" Type="http://schemas.openxmlformats.org/officeDocument/2006/relationships/slideLayout" Target="../slideLayouts/slideLayout30.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1.xml"/><Relationship Id="rId1" Type="http://schemas.openxmlformats.org/officeDocument/2006/relationships/slideLayout" Target="../slideLayouts/slideLayout31.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2.xml"/><Relationship Id="rId1" Type="http://schemas.openxmlformats.org/officeDocument/2006/relationships/slideLayout" Target="../slideLayouts/slideLayout32.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3.xml"/><Relationship Id="rId1" Type="http://schemas.openxmlformats.org/officeDocument/2006/relationships/slideLayout" Target="../slideLayouts/slideLayout33.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4.xml"/><Relationship Id="rId1" Type="http://schemas.openxmlformats.org/officeDocument/2006/relationships/slideLayout" Target="../slideLayouts/slideLayout34.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5.xml"/><Relationship Id="rId1" Type="http://schemas.openxmlformats.org/officeDocument/2006/relationships/slideLayout" Target="../slideLayouts/slideLayout35.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6.xml"/><Relationship Id="rId1" Type="http://schemas.openxmlformats.org/officeDocument/2006/relationships/slideLayout" Target="../slideLayouts/slideLayout36.xml"/><Relationship Id="rId5" Type="http://schemas.openxmlformats.org/officeDocument/2006/relationships/image" Target="../media/image4.png"/><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GB" dirty="0" smtClean="0"/>
          </a:p>
        </p:txBody>
      </p:sp>
      <p:sp>
        <p:nvSpPr>
          <p:cNvPr id="348163" name="Rectangle 3"/>
          <p:cNvSpPr>
            <a:spLocks noGrp="1" noChangeArrowheads="1"/>
          </p:cNvSpPr>
          <p:nvPr>
            <p:ph type="body" idx="1"/>
          </p:nvPr>
        </p:nvSpPr>
        <p:spPr bwMode="auto">
          <a:xfrm>
            <a:off x="381000" y="1447800"/>
            <a:ext cx="8305800" cy="1465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348166" name="Text Box 6"/>
          <p:cNvSpPr txBox="1">
            <a:spLocks noChangeArrowheads="1"/>
          </p:cNvSpPr>
          <p:nvPr/>
        </p:nvSpPr>
        <p:spPr bwMode="auto">
          <a:xfrm>
            <a:off x="395288" y="6165850"/>
            <a:ext cx="1008062"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US" sz="2400">
              <a:solidFill>
                <a:schemeClr val="tx1"/>
              </a:solidFill>
              <a:latin typeface="Times" pitchFamily="48" charset="0"/>
            </a:endParaRPr>
          </a:p>
        </p:txBody>
      </p:sp>
      <p:pic>
        <p:nvPicPr>
          <p:cNvPr id="348170" name="Picture 10" descr="crest"/>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8351838" y="6200775"/>
            <a:ext cx="341312" cy="395288"/>
          </a:xfrm>
          <a:prstGeom prst="rect">
            <a:avLst/>
          </a:prstGeom>
          <a:noFill/>
          <a:extLst>
            <a:ext uri="{909E8E84-426E-40DD-AFC4-6F175D3DCCD1}">
              <a14:hiddenFill xmlns:a14="http://schemas.microsoft.com/office/drawing/2010/main" xmlns="">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ftr="0"/>
  <p:txStyles>
    <p:titleStyle>
      <a:lvl1pPr algn="l" rtl="0" eaLnBrk="1" fontAlgn="base" hangingPunct="1">
        <a:spcBef>
          <a:spcPct val="0"/>
        </a:spcBef>
        <a:spcAft>
          <a:spcPct val="0"/>
        </a:spcAft>
        <a:defRPr sz="28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itchFamily="34" charset="0"/>
        </a:defRPr>
      </a:lvl2pPr>
      <a:lvl3pPr algn="l" rtl="0" eaLnBrk="1" fontAlgn="base" hangingPunct="1">
        <a:spcBef>
          <a:spcPct val="0"/>
        </a:spcBef>
        <a:spcAft>
          <a:spcPct val="0"/>
        </a:spcAft>
        <a:defRPr sz="2800">
          <a:solidFill>
            <a:srgbClr val="004D75"/>
          </a:solidFill>
          <a:latin typeface="Verdana" pitchFamily="34" charset="0"/>
        </a:defRPr>
      </a:lvl3pPr>
      <a:lvl4pPr algn="l" rtl="0" eaLnBrk="1" fontAlgn="base" hangingPunct="1">
        <a:spcBef>
          <a:spcPct val="0"/>
        </a:spcBef>
        <a:spcAft>
          <a:spcPct val="0"/>
        </a:spcAft>
        <a:defRPr sz="2800">
          <a:solidFill>
            <a:srgbClr val="004D75"/>
          </a:solidFill>
          <a:latin typeface="Verdana" pitchFamily="34" charset="0"/>
        </a:defRPr>
      </a:lvl4pPr>
      <a:lvl5pPr algn="l" rtl="0" eaLnBrk="1" fontAlgn="base" hangingPunct="1">
        <a:spcBef>
          <a:spcPct val="0"/>
        </a:spcBef>
        <a:spcAft>
          <a:spcPct val="0"/>
        </a:spcAft>
        <a:defRPr sz="2800">
          <a:solidFill>
            <a:srgbClr val="004D75"/>
          </a:solidFill>
          <a:latin typeface="Verdana" pitchFamily="34" charset="0"/>
        </a:defRPr>
      </a:lvl5pPr>
      <a:lvl6pPr marL="457200" algn="l" rtl="0" eaLnBrk="1" fontAlgn="base" hangingPunct="1">
        <a:spcBef>
          <a:spcPct val="0"/>
        </a:spcBef>
        <a:spcAft>
          <a:spcPct val="0"/>
        </a:spcAft>
        <a:defRPr sz="2800">
          <a:solidFill>
            <a:srgbClr val="004D75"/>
          </a:solidFill>
          <a:latin typeface="Verdana" pitchFamily="34" charset="0"/>
        </a:defRPr>
      </a:lvl6pPr>
      <a:lvl7pPr marL="914400" algn="l" rtl="0" eaLnBrk="1" fontAlgn="base" hangingPunct="1">
        <a:spcBef>
          <a:spcPct val="0"/>
        </a:spcBef>
        <a:spcAft>
          <a:spcPct val="0"/>
        </a:spcAft>
        <a:defRPr sz="2800">
          <a:solidFill>
            <a:srgbClr val="004D75"/>
          </a:solidFill>
          <a:latin typeface="Verdana" pitchFamily="34" charset="0"/>
        </a:defRPr>
      </a:lvl7pPr>
      <a:lvl8pPr marL="1371600" algn="l" rtl="0" eaLnBrk="1" fontAlgn="base" hangingPunct="1">
        <a:spcBef>
          <a:spcPct val="0"/>
        </a:spcBef>
        <a:spcAft>
          <a:spcPct val="0"/>
        </a:spcAft>
        <a:defRPr sz="2800">
          <a:solidFill>
            <a:srgbClr val="004D75"/>
          </a:solidFill>
          <a:latin typeface="Verdana" pitchFamily="34" charset="0"/>
        </a:defRPr>
      </a:lvl8pPr>
      <a:lvl9pPr marL="1828800" algn="l" rtl="0" eaLnBrk="1" fontAlgn="base" hangingPunct="1">
        <a:spcBef>
          <a:spcPct val="0"/>
        </a:spcBef>
        <a:spcAft>
          <a:spcPct val="0"/>
        </a:spcAft>
        <a:defRPr sz="2800">
          <a:solidFill>
            <a:srgbClr val="004D75"/>
          </a:solidFill>
          <a:latin typeface="Verdana" pitchFamily="34"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mn-ea"/>
          <a:cs typeface="+mn-cs"/>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6"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0"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2"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8"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0"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2"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4"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0"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2"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4"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6"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8"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0"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2"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6"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8"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0"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2"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4"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8"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0"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endParaRPr lang="en-US"/>
          </a:p>
        </p:txBody>
      </p:sp>
      <p:sp>
        <p:nvSpPr>
          <p:cNvPr id="1027" name="Rectangle 3"/>
          <p:cNvSpPr>
            <a:spLocks noGrp="1" noChangeArrowheads="1"/>
          </p:cNvSpPr>
          <p:nvPr>
            <p:ph type="body" idx="1"/>
          </p:nvPr>
        </p:nvSpPr>
        <p:spPr bwMode="auto">
          <a:xfrm>
            <a:off x="381000" y="1447800"/>
            <a:ext cx="8305800" cy="1450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9878" name="Text Box 6"/>
          <p:cNvSpPr txBox="1">
            <a:spLocks noChangeArrowheads="1"/>
          </p:cNvSpPr>
          <p:nvPr/>
        </p:nvSpPr>
        <p:spPr bwMode="auto">
          <a:xfrm>
            <a:off x="395288" y="6165850"/>
            <a:ext cx="1008062" cy="457200"/>
          </a:xfrm>
          <a:prstGeom prst="rect">
            <a:avLst/>
          </a:prstGeom>
          <a:noFill/>
          <a:ln w="9525">
            <a:noFill/>
            <a:miter lim="800000"/>
            <a:headEnd/>
            <a:tailEnd/>
          </a:ln>
          <a:effectLst/>
        </p:spPr>
        <p:txBody>
          <a:bodyPr>
            <a:prstTxWarp prst="textNoShape">
              <a:avLst/>
            </a:prstTxWarp>
            <a:spAutoFit/>
          </a:bodyPr>
          <a:lstStyle/>
          <a:p>
            <a:pPr defTabSz="457200" fontAlgn="auto">
              <a:spcBef>
                <a:spcPct val="50000"/>
              </a:spcBef>
              <a:spcAft>
                <a:spcPts val="0"/>
              </a:spcAft>
            </a:pPr>
            <a:endParaRPr lang="en-US" sz="2400">
              <a:solidFill>
                <a:srgbClr val="000000"/>
              </a:solidFill>
              <a:latin typeface="Times" charset="0"/>
              <a:cs typeface="+mn-cs"/>
            </a:endParaRPr>
          </a:p>
        </p:txBody>
      </p:sp>
      <p:sp>
        <p:nvSpPr>
          <p:cNvPr id="79879"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004D75"/>
                </a:solidFill>
                <a:latin typeface="Verdana" charset="0"/>
              </a:defRPr>
            </a:lvl1pPr>
          </a:lstStyle>
          <a:p>
            <a:pPr defTabSz="457200" eaLnBrk="1" fontAlgn="auto" hangingPunct="1">
              <a:spcBef>
                <a:spcPts val="0"/>
              </a:spcBef>
              <a:spcAft>
                <a:spcPts val="0"/>
              </a:spcAft>
            </a:pPr>
            <a:fld id="{592660DC-CDEC-8540-8033-03A55D9F8D74}" type="datetimeFigureOut">
              <a:rPr lang="en-US" smtClean="0">
                <a:cs typeface="+mn-cs"/>
              </a:rPr>
              <a:pPr defTabSz="457200" eaLnBrk="1" fontAlgn="auto" hangingPunct="1">
                <a:spcBef>
                  <a:spcPts val="0"/>
                </a:spcBef>
                <a:spcAft>
                  <a:spcPts val="0"/>
                </a:spcAft>
              </a:pPr>
              <a:t>6/12/2012</a:t>
            </a:fld>
            <a:endParaRPr lang="en-US">
              <a:cs typeface="+mn-cs"/>
            </a:endParaRPr>
          </a:p>
        </p:txBody>
      </p:sp>
      <p:pic>
        <p:nvPicPr>
          <p:cNvPr id="9" name="Picture 10" descr="crest"/>
          <p:cNvPicPr>
            <a:picLocks noChangeAspect="1" noChangeArrowheads="1"/>
          </p:cNvPicPr>
          <p:nvPr/>
        </p:nvPicPr>
        <p:blipFill>
          <a:blip r:embed="rId3" cstate="print"/>
          <a:srcRect/>
          <a:stretch>
            <a:fillRect/>
          </a:stretch>
        </p:blipFill>
        <p:spPr bwMode="auto">
          <a:xfrm>
            <a:off x="8504238" y="6172200"/>
            <a:ext cx="341312" cy="395288"/>
          </a:xfrm>
          <a:prstGeom prst="rect">
            <a:avLst/>
          </a:prstGeom>
          <a:noFill/>
          <a:ln w="9525">
            <a:noFill/>
            <a:miter lim="800000"/>
            <a:headEnd/>
            <a:tailEnd/>
          </a:ln>
        </p:spPr>
      </p:pic>
      <p:pic>
        <p:nvPicPr>
          <p:cNvPr id="8" name="Picture 7" descr="asset_5502_hl.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843588" y="6123570"/>
            <a:ext cx="515397" cy="541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6569611" y="6135477"/>
            <a:ext cx="1657465" cy="468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2" r:id="rId1"/>
  </p:sldLayoutIdLst>
  <p:timing>
    <p:tnLst>
      <p:par>
        <p:cTn id="1" dur="indefinite" restart="never" nodeType="tmRoot"/>
      </p:par>
    </p:tnLst>
  </p:timing>
  <p:txStyles>
    <p:titleStyle>
      <a:lvl1pPr algn="l" rtl="0" eaLnBrk="1" fontAlgn="base" hangingPunct="1">
        <a:spcBef>
          <a:spcPct val="0"/>
        </a:spcBef>
        <a:spcAft>
          <a:spcPct val="0"/>
        </a:spcAft>
        <a:defRPr sz="2800">
          <a:solidFill>
            <a:srgbClr val="004D75"/>
          </a:solidFill>
          <a:latin typeface="+mj-lt"/>
          <a:ea typeface="ＭＳ Ｐゴシック" charset="-128"/>
          <a:cs typeface="ＭＳ Ｐゴシック" charset="-128"/>
        </a:defRPr>
      </a:lvl1pPr>
      <a:lvl2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2pPr>
      <a:lvl3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3pPr>
      <a:lvl4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4pPr>
      <a:lvl5pPr algn="l" rtl="0" eaLnBrk="1" fontAlgn="base" hangingPunct="1">
        <a:spcBef>
          <a:spcPct val="0"/>
        </a:spcBef>
        <a:spcAft>
          <a:spcPct val="0"/>
        </a:spcAft>
        <a:defRPr sz="2800">
          <a:solidFill>
            <a:srgbClr val="004D75"/>
          </a:solidFill>
          <a:latin typeface="Verdana" charset="0"/>
          <a:ea typeface="ＭＳ Ｐゴシック" charset="-128"/>
          <a:cs typeface="ＭＳ Ｐゴシック" charset="-128"/>
        </a:defRPr>
      </a:lvl5pPr>
      <a:lvl6pPr marL="457200" algn="l" rtl="0" eaLnBrk="1" fontAlgn="base" hangingPunct="1">
        <a:spcBef>
          <a:spcPct val="0"/>
        </a:spcBef>
        <a:spcAft>
          <a:spcPct val="0"/>
        </a:spcAft>
        <a:defRPr sz="2800">
          <a:solidFill>
            <a:srgbClr val="004D75"/>
          </a:solidFill>
          <a:latin typeface="Verdana" charset="0"/>
        </a:defRPr>
      </a:lvl6pPr>
      <a:lvl7pPr marL="914400" algn="l" rtl="0" eaLnBrk="1" fontAlgn="base" hangingPunct="1">
        <a:spcBef>
          <a:spcPct val="0"/>
        </a:spcBef>
        <a:spcAft>
          <a:spcPct val="0"/>
        </a:spcAft>
        <a:defRPr sz="2800">
          <a:solidFill>
            <a:srgbClr val="004D75"/>
          </a:solidFill>
          <a:latin typeface="Verdana" charset="0"/>
        </a:defRPr>
      </a:lvl7pPr>
      <a:lvl8pPr marL="1371600" algn="l" rtl="0" eaLnBrk="1" fontAlgn="base" hangingPunct="1">
        <a:spcBef>
          <a:spcPct val="0"/>
        </a:spcBef>
        <a:spcAft>
          <a:spcPct val="0"/>
        </a:spcAft>
        <a:defRPr sz="2800">
          <a:solidFill>
            <a:srgbClr val="004D75"/>
          </a:solidFill>
          <a:latin typeface="Verdana" charset="0"/>
        </a:defRPr>
      </a:lvl8pPr>
      <a:lvl9pPr marL="1828800" algn="l" rtl="0" eaLnBrk="1" fontAlgn="base" hangingPunct="1">
        <a:spcBef>
          <a:spcPct val="0"/>
        </a:spcBef>
        <a:spcAft>
          <a:spcPct val="0"/>
        </a:spcAft>
        <a:defRPr sz="2800">
          <a:solidFill>
            <a:srgbClr val="004D75"/>
          </a:solidFill>
          <a:latin typeface="Verdana" charset="0"/>
        </a:defRPr>
      </a:lvl9pPr>
    </p:titleStyle>
    <p:bodyStyle>
      <a:lvl1pPr marL="188913" indent="-188913" algn="l" rtl="0" eaLnBrk="1" fontAlgn="base" hangingPunct="1">
        <a:lnSpc>
          <a:spcPct val="110000"/>
        </a:lnSpc>
        <a:spcBef>
          <a:spcPct val="30000"/>
        </a:spcBef>
        <a:spcAft>
          <a:spcPct val="20000"/>
        </a:spcAft>
        <a:buChar char="•"/>
        <a:defRPr>
          <a:solidFill>
            <a:srgbClr val="004D75"/>
          </a:solidFill>
          <a:latin typeface="+mn-lt"/>
          <a:ea typeface="ＭＳ Ｐゴシック" charset="-128"/>
          <a:cs typeface="ＭＳ Ｐゴシック" charset="-128"/>
        </a:defRPr>
      </a:lvl1pPr>
      <a:lvl2pPr marL="379413" indent="-188913" algn="l" rtl="0" eaLnBrk="1" fontAlgn="base" hangingPunct="1">
        <a:lnSpc>
          <a:spcPct val="90000"/>
        </a:lnSpc>
        <a:spcBef>
          <a:spcPct val="20000"/>
        </a:spcBef>
        <a:spcAft>
          <a:spcPct val="10000"/>
        </a:spcAft>
        <a:buChar char="–"/>
        <a:defRPr sz="1500">
          <a:solidFill>
            <a:srgbClr val="004D75"/>
          </a:solidFill>
          <a:latin typeface="+mn-lt"/>
          <a:ea typeface="ＭＳ Ｐゴシック" charset="-128"/>
        </a:defRPr>
      </a:lvl2pPr>
      <a:lvl3pPr marL="530225" indent="-149225"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3pPr>
      <a:lvl4pPr marL="862013" indent="-141288"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4pPr>
      <a:lvl5pPr marL="12350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5pPr>
      <a:lvl6pPr marL="16922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6pPr>
      <a:lvl7pPr marL="21494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7pPr>
      <a:lvl8pPr marL="26066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8pPr>
      <a:lvl9pPr marL="3063875" indent="-182563" algn="l" rtl="0" eaLnBrk="1" fontAlgn="base" hangingPunct="1">
        <a:lnSpc>
          <a:spcPct val="90000"/>
        </a:lnSpc>
        <a:spcBef>
          <a:spcPct val="20000"/>
        </a:spcBef>
        <a:spcAft>
          <a:spcPct val="20000"/>
        </a:spcAft>
        <a:buChar char="»"/>
        <a:defRPr sz="1200">
          <a:solidFill>
            <a:srgbClr val="004D75"/>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18.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5957668"/>
            <a:ext cx="9144000" cy="1132449"/>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1" hangingPunct="1"/>
            <a:endParaRPr lang="en-GB" sz="1800">
              <a:solidFill>
                <a:srgbClr val="000000"/>
              </a:solidFill>
              <a:latin typeface="Arial" charset="0"/>
              <a:ea typeface="Arial" charset="0"/>
            </a:endParaRPr>
          </a:p>
        </p:txBody>
      </p:sp>
      <p:pic>
        <p:nvPicPr>
          <p:cNvPr id="153603" name="Picture 4" descr="_MG_2903.jpg"/>
          <p:cNvPicPr>
            <a:picLocks noChangeAspect="1"/>
          </p:cNvPicPr>
          <p:nvPr/>
        </p:nvPicPr>
        <p:blipFill>
          <a:blip r:embed="rId3" cstate="print"/>
          <a:srcRect t="29355" b="20795"/>
          <a:stretch>
            <a:fillRect/>
          </a:stretch>
        </p:blipFill>
        <p:spPr bwMode="auto">
          <a:xfrm>
            <a:off x="0" y="-900332"/>
            <a:ext cx="9144000" cy="6858000"/>
          </a:xfrm>
          <a:prstGeom prst="rect">
            <a:avLst/>
          </a:prstGeom>
          <a:noFill/>
          <a:ln w="9525">
            <a:noFill/>
            <a:miter lim="800000"/>
            <a:headEnd/>
            <a:tailEnd/>
          </a:ln>
        </p:spPr>
      </p:pic>
      <p:sp>
        <p:nvSpPr>
          <p:cNvPr id="153604" name="Title 1"/>
          <p:cNvSpPr txBox="1">
            <a:spLocks/>
          </p:cNvSpPr>
          <p:nvPr/>
        </p:nvSpPr>
        <p:spPr bwMode="auto">
          <a:xfrm>
            <a:off x="357188" y="495300"/>
            <a:ext cx="7772400" cy="719138"/>
          </a:xfrm>
          <a:prstGeom prst="rect">
            <a:avLst/>
          </a:prstGeom>
          <a:noFill/>
          <a:ln w="9525">
            <a:noFill/>
            <a:miter lim="800000"/>
            <a:headEnd/>
            <a:tailEnd/>
          </a:ln>
        </p:spPr>
        <p:txBody>
          <a:bodyPr>
            <a:prstTxWarp prst="textNoShape">
              <a:avLst/>
            </a:prstTxWarp>
          </a:bodyPr>
          <a:lstStyle/>
          <a:p>
            <a:pPr defTabSz="457200" eaLnBrk="1" fontAlgn="auto" hangingPunct="1">
              <a:spcBef>
                <a:spcPts val="0"/>
              </a:spcBef>
              <a:spcAft>
                <a:spcPts val="0"/>
              </a:spcAft>
            </a:pPr>
            <a:r>
              <a:rPr lang="en-US" sz="2400" dirty="0" smtClean="0">
                <a:solidFill>
                  <a:srgbClr val="FFFFFF"/>
                </a:solidFill>
                <a:latin typeface="Verdana"/>
                <a:ea typeface="MS PGothic" pitchFamily="34" charset="-128"/>
                <a:cs typeface="MS PGothic" pitchFamily="34" charset="-128"/>
              </a:rPr>
              <a:t>HERE to Stay? Findings from the HERE Project 2008 - 2011</a:t>
            </a:r>
          </a:p>
          <a:p>
            <a:pPr defTabSz="457200" eaLnBrk="1" fontAlgn="auto" hangingPunct="1">
              <a:spcBef>
                <a:spcPts val="0"/>
              </a:spcBef>
              <a:spcAft>
                <a:spcPts val="0"/>
              </a:spcAft>
            </a:pPr>
            <a:endParaRPr lang="en-US" sz="1600" dirty="0" smtClean="0">
              <a:solidFill>
                <a:srgbClr val="FFFFFF"/>
              </a:solidFill>
              <a:latin typeface="Verdana"/>
              <a:ea typeface="MS PGothic" pitchFamily="34" charset="-128"/>
              <a:cs typeface="MS PGothic" pitchFamily="34" charset="-128"/>
            </a:endParaRPr>
          </a:p>
          <a:p>
            <a:pPr defTabSz="457200" eaLnBrk="1" fontAlgn="auto" hangingPunct="1">
              <a:spcBef>
                <a:spcPts val="0"/>
              </a:spcBef>
              <a:spcAft>
                <a:spcPts val="0"/>
              </a:spcAft>
            </a:pPr>
            <a:r>
              <a:rPr lang="en-US" sz="1400" b="1" dirty="0" smtClean="0">
                <a:solidFill>
                  <a:srgbClr val="FFFFFF"/>
                </a:solidFill>
                <a:latin typeface="Verdana"/>
                <a:ea typeface="MS PGothic" pitchFamily="34" charset="-128"/>
                <a:cs typeface="MS PGothic" pitchFamily="34" charset="-128"/>
              </a:rPr>
              <a:t>Ed Foster </a:t>
            </a:r>
            <a:r>
              <a:rPr lang="en-US" sz="1400" dirty="0" smtClean="0">
                <a:solidFill>
                  <a:srgbClr val="FFFFFF"/>
                </a:solidFill>
                <a:latin typeface="Verdana"/>
                <a:ea typeface="MS PGothic" pitchFamily="34" charset="-128"/>
                <a:cs typeface="MS PGothic" pitchFamily="34" charset="-128"/>
              </a:rPr>
              <a:t>&amp; Sarah Lawther - Nottingham Trent University</a:t>
            </a:r>
          </a:p>
          <a:p>
            <a:pPr defTabSz="457200" eaLnBrk="1" fontAlgn="auto" hangingPunct="1">
              <a:spcBef>
                <a:spcPts val="0"/>
              </a:spcBef>
              <a:spcAft>
                <a:spcPts val="0"/>
              </a:spcAft>
            </a:pPr>
            <a:r>
              <a:rPr lang="en-US" sz="1400" dirty="0" smtClean="0">
                <a:solidFill>
                  <a:srgbClr val="FFFFFF"/>
                </a:solidFill>
                <a:latin typeface="Verdana"/>
                <a:ea typeface="MS PGothic" pitchFamily="34" charset="-128"/>
                <a:cs typeface="MS PGothic" pitchFamily="34" charset="-128"/>
              </a:rPr>
              <a:t>Christine Keenan &amp; Natalie Bates – Bournemouth University</a:t>
            </a:r>
          </a:p>
          <a:p>
            <a:pPr defTabSz="457200" eaLnBrk="1" fontAlgn="auto" hangingPunct="1">
              <a:spcBef>
                <a:spcPts val="0"/>
              </a:spcBef>
              <a:spcAft>
                <a:spcPts val="0"/>
              </a:spcAft>
            </a:pPr>
            <a:r>
              <a:rPr lang="en-US" sz="1400" dirty="0" err="1" smtClean="0">
                <a:solidFill>
                  <a:srgbClr val="FFFFFF"/>
                </a:solidFill>
                <a:latin typeface="Verdana"/>
                <a:ea typeface="MS PGothic" pitchFamily="34" charset="-128"/>
                <a:cs typeface="MS PGothic" pitchFamily="34" charset="-128"/>
              </a:rPr>
              <a:t>Becka</a:t>
            </a:r>
            <a:r>
              <a:rPr lang="en-US" sz="1400" dirty="0" smtClean="0">
                <a:solidFill>
                  <a:srgbClr val="FFFFFF"/>
                </a:solidFill>
                <a:latin typeface="Verdana"/>
                <a:ea typeface="MS PGothic" pitchFamily="34" charset="-128"/>
                <a:cs typeface="MS PGothic" pitchFamily="34" charset="-128"/>
              </a:rPr>
              <a:t> Colley &amp; Ruth </a:t>
            </a:r>
            <a:r>
              <a:rPr lang="en-US" sz="1400" dirty="0" err="1" smtClean="0">
                <a:solidFill>
                  <a:srgbClr val="FFFFFF"/>
                </a:solidFill>
                <a:latin typeface="Verdana"/>
                <a:ea typeface="MS PGothic" pitchFamily="34" charset="-128"/>
                <a:cs typeface="MS PGothic" pitchFamily="34" charset="-128"/>
              </a:rPr>
              <a:t>Lefever</a:t>
            </a:r>
            <a:r>
              <a:rPr lang="en-US" sz="1400" dirty="0" smtClean="0">
                <a:solidFill>
                  <a:srgbClr val="FFFFFF"/>
                </a:solidFill>
                <a:latin typeface="Verdana"/>
                <a:ea typeface="MS PGothic" pitchFamily="34" charset="-128"/>
                <a:cs typeface="MS PGothic" pitchFamily="34" charset="-128"/>
              </a:rPr>
              <a:t> – University of Bradford</a:t>
            </a:r>
            <a:endParaRPr lang="en-US" sz="1400" dirty="0">
              <a:solidFill>
                <a:srgbClr val="FFFFFF"/>
              </a:solidFill>
              <a:latin typeface="Verdana"/>
              <a:ea typeface="MS PGothic" pitchFamily="34" charset="-128"/>
              <a:cs typeface="MS PGothic" pitchFamily="34" charset="-128"/>
            </a:endParaRPr>
          </a:p>
          <a:p>
            <a:pPr defTabSz="457200" eaLnBrk="1" fontAlgn="auto" hangingPunct="1">
              <a:spcBef>
                <a:spcPts val="0"/>
              </a:spcBef>
              <a:spcAft>
                <a:spcPts val="0"/>
              </a:spcAft>
            </a:pPr>
            <a:endParaRPr lang="en-US" sz="1600" dirty="0">
              <a:solidFill>
                <a:srgbClr val="FFFFFF"/>
              </a:solidFill>
              <a:latin typeface="Verdana"/>
              <a:ea typeface="MS PGothic" pitchFamily="34" charset="-128"/>
              <a:cs typeface="MS PGothic" pitchFamily="34" charset="-128"/>
            </a:endParaRPr>
          </a:p>
          <a:p>
            <a:pPr defTabSz="457200" eaLnBrk="1" fontAlgn="auto" hangingPunct="1">
              <a:spcBef>
                <a:spcPts val="0"/>
              </a:spcBef>
              <a:spcAft>
                <a:spcPts val="0"/>
              </a:spcAft>
            </a:pPr>
            <a:endParaRPr lang="en-US" sz="1600" dirty="0">
              <a:solidFill>
                <a:srgbClr val="FFFFFF"/>
              </a:solidFill>
              <a:latin typeface="Verdana"/>
              <a:ea typeface="MS PGothic" pitchFamily="34" charset="-128"/>
              <a:cs typeface="MS PGothic" pitchFamily="34" charset="-128"/>
            </a:endParaRPr>
          </a:p>
        </p:txBody>
      </p:sp>
      <p:pic>
        <p:nvPicPr>
          <p:cNvPr id="8" name="Picture 10" descr="crest"/>
          <p:cNvPicPr>
            <a:picLocks noChangeAspect="1" noChangeArrowheads="1"/>
          </p:cNvPicPr>
          <p:nvPr/>
        </p:nvPicPr>
        <p:blipFill>
          <a:blip r:embed="rId4" cstate="print"/>
          <a:srcRect/>
          <a:stretch>
            <a:fillRect/>
          </a:stretch>
        </p:blipFill>
        <p:spPr bwMode="auto">
          <a:xfrm>
            <a:off x="8351838" y="6200775"/>
            <a:ext cx="341312" cy="395288"/>
          </a:xfrm>
          <a:prstGeom prst="rect">
            <a:avLst/>
          </a:prstGeom>
          <a:noFill/>
          <a:ln w="9525">
            <a:noFill/>
            <a:miter lim="800000"/>
            <a:headEnd/>
            <a:tailEnd/>
          </a:ln>
        </p:spPr>
      </p:pic>
      <p:pic>
        <p:nvPicPr>
          <p:cNvPr id="9" name="Picture 7" descr="asset_5502_hl.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22875" y="6149975"/>
            <a:ext cx="620713"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8" descr="UoBNew.gif"/>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225362" y="6222999"/>
            <a:ext cx="1790700" cy="50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lstStyle/>
          <a:p>
            <a:r>
              <a:rPr lang="en-US" dirty="0" smtClean="0"/>
              <a:t>Session goals</a:t>
            </a:r>
            <a:endParaRPr lang="en-US" dirty="0"/>
          </a:p>
        </p:txBody>
      </p:sp>
      <p:sp>
        <p:nvSpPr>
          <p:cNvPr id="352259" name="Rectangle 3"/>
          <p:cNvSpPr>
            <a:spLocks noGrp="1" noChangeArrowheads="1"/>
          </p:cNvSpPr>
          <p:nvPr>
            <p:ph type="body" idx="1"/>
          </p:nvPr>
        </p:nvSpPr>
        <p:spPr>
          <a:xfrm>
            <a:off x="381000" y="1447800"/>
            <a:ext cx="8305800" cy="1975926"/>
          </a:xfrm>
        </p:spPr>
        <p:txBody>
          <a:bodyPr/>
          <a:lstStyle/>
          <a:p>
            <a:pPr lvl="0"/>
            <a:r>
              <a:rPr lang="en-GB" dirty="0"/>
              <a:t>Share some of the findings from the HERE Project, </a:t>
            </a:r>
            <a:r>
              <a:rPr lang="en-GB" dirty="0" smtClean="0"/>
              <a:t>particularly</a:t>
            </a:r>
          </a:p>
          <a:p>
            <a:pPr lvl="1"/>
            <a:r>
              <a:rPr lang="en-GB" dirty="0" smtClean="0"/>
              <a:t>Why </a:t>
            </a:r>
            <a:r>
              <a:rPr lang="en-GB" dirty="0"/>
              <a:t>students had doubts in the first </a:t>
            </a:r>
            <a:r>
              <a:rPr lang="en-GB" dirty="0" smtClean="0"/>
              <a:t>place, and</a:t>
            </a:r>
          </a:p>
          <a:p>
            <a:pPr lvl="1"/>
            <a:r>
              <a:rPr lang="en-GB" dirty="0"/>
              <a:t>W</a:t>
            </a:r>
            <a:r>
              <a:rPr lang="en-GB" dirty="0" smtClean="0"/>
              <a:t>hat helped </a:t>
            </a:r>
            <a:r>
              <a:rPr lang="en-GB" dirty="0"/>
              <a:t>them to </a:t>
            </a:r>
            <a:r>
              <a:rPr lang="en-GB" dirty="0" smtClean="0"/>
              <a:t>stay</a:t>
            </a:r>
          </a:p>
          <a:p>
            <a:pPr lvl="1"/>
            <a:endParaRPr lang="en-GB" dirty="0"/>
          </a:p>
          <a:p>
            <a:pPr lvl="0"/>
            <a:r>
              <a:rPr lang="en-GB" dirty="0"/>
              <a:t>Provide participants the opportunity to reflect on their own practice and consider how to make improvements at their own </a:t>
            </a:r>
            <a:r>
              <a:rPr lang="en-GB" dirty="0" smtClean="0"/>
              <a:t>institution</a:t>
            </a:r>
            <a:endParaRPr lang="en-GB" dirty="0"/>
          </a:p>
        </p:txBody>
      </p:sp>
      <p:pic>
        <p:nvPicPr>
          <p:cNvPr id="4" name="Picture 10" descr="crest"/>
          <p:cNvPicPr>
            <a:picLocks noChangeAspect="1" noChangeArrowheads="1"/>
          </p:cNvPicPr>
          <p:nvPr/>
        </p:nvPicPr>
        <p:blipFill>
          <a:blip r:embed="rId2" cstate="print"/>
          <a:srcRect/>
          <a:stretch>
            <a:fillRect/>
          </a:stretch>
        </p:blipFill>
        <p:spPr bwMode="auto">
          <a:xfrm>
            <a:off x="8351838" y="6200775"/>
            <a:ext cx="341312" cy="395288"/>
          </a:xfrm>
          <a:prstGeom prst="rect">
            <a:avLst/>
          </a:prstGeom>
          <a:noFill/>
          <a:ln w="9525">
            <a:noFill/>
            <a:miter lim="800000"/>
            <a:headEnd/>
            <a:tailEnd/>
          </a:ln>
        </p:spPr>
      </p:pic>
      <p:pic>
        <p:nvPicPr>
          <p:cNvPr id="5" name="Picture 7" descr="asset_5502_hl.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22875" y="6149975"/>
            <a:ext cx="620713"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8" descr="UoBNew.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25362" y="6222999"/>
            <a:ext cx="1790700" cy="50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idx="4294967295"/>
          </p:nvPr>
        </p:nvSpPr>
        <p:spPr/>
        <p:txBody>
          <a:bodyPr/>
          <a:lstStyle/>
          <a:p>
            <a:pPr eaLnBrk="1" hangingPunct="1"/>
            <a:r>
              <a:rPr lang="en-US" dirty="0" smtClean="0"/>
              <a:t>HERE Project</a:t>
            </a:r>
            <a:br>
              <a:rPr lang="en-US" dirty="0" smtClean="0"/>
            </a:br>
            <a:r>
              <a:rPr lang="en-US" dirty="0" smtClean="0"/>
              <a:t>Higher Education: Retention &amp; Engagement</a:t>
            </a:r>
            <a:endParaRPr lang="en-US" dirty="0"/>
          </a:p>
        </p:txBody>
      </p:sp>
      <p:sp>
        <p:nvSpPr>
          <p:cNvPr id="159747" name="Content Placeholder 2"/>
          <p:cNvSpPr>
            <a:spLocks noGrp="1"/>
          </p:cNvSpPr>
          <p:nvPr>
            <p:ph idx="4294967295"/>
          </p:nvPr>
        </p:nvSpPr>
        <p:spPr>
          <a:xfrm>
            <a:off x="381000" y="1533525"/>
            <a:ext cx="8095074" cy="3056221"/>
          </a:xfrm>
        </p:spPr>
        <p:txBody>
          <a:bodyPr/>
          <a:lstStyle/>
          <a:p>
            <a:pPr marL="0" indent="0" eaLnBrk="1" hangingPunct="1">
              <a:buNone/>
            </a:pPr>
            <a:r>
              <a:rPr lang="en-US" dirty="0" smtClean="0"/>
              <a:t>Two areas of work</a:t>
            </a:r>
          </a:p>
          <a:p>
            <a:pPr marL="0" indent="0" eaLnBrk="1" hangingPunct="1">
              <a:buNone/>
            </a:pPr>
            <a:r>
              <a:rPr lang="en-US" dirty="0" smtClean="0"/>
              <a:t>- Impact of doubting on student retention</a:t>
            </a:r>
          </a:p>
          <a:p>
            <a:pPr marL="0" indent="0" eaLnBrk="1" hangingPunct="1">
              <a:buNone/>
            </a:pPr>
            <a:r>
              <a:rPr lang="en-US" dirty="0" smtClean="0"/>
              <a:t>- Impact that </a:t>
            </a:r>
            <a:r>
              <a:rPr lang="en-US" dirty="0" err="1" smtClean="0"/>
              <a:t>couse</a:t>
            </a:r>
            <a:r>
              <a:rPr lang="en-US" dirty="0" smtClean="0"/>
              <a:t> teams can make on retention</a:t>
            </a:r>
          </a:p>
          <a:p>
            <a:pPr marL="0" indent="0" eaLnBrk="1" hangingPunct="1">
              <a:buNone/>
            </a:pPr>
            <a:endParaRPr lang="en-US" dirty="0"/>
          </a:p>
          <a:p>
            <a:pPr marL="0" indent="0" eaLnBrk="1" hangingPunct="1">
              <a:buNone/>
            </a:pPr>
            <a:r>
              <a:rPr lang="en-US" dirty="0" smtClean="0"/>
              <a:t>Focus on first year </a:t>
            </a:r>
          </a:p>
          <a:p>
            <a:pPr marL="0" indent="0" eaLnBrk="1" hangingPunct="1">
              <a:buNone/>
            </a:pPr>
            <a:endParaRPr lang="en-US" dirty="0"/>
          </a:p>
          <a:p>
            <a:pPr eaLnBrk="1" hangingPunct="1"/>
            <a:endParaRPr lang="en-US" dirty="0" smtClean="0"/>
          </a:p>
        </p:txBody>
      </p:sp>
      <p:pic>
        <p:nvPicPr>
          <p:cNvPr id="159748" name="Picture 3"/>
          <p:cNvPicPr>
            <a:picLocks noChangeAspect="1"/>
          </p:cNvPicPr>
          <p:nvPr/>
        </p:nvPicPr>
        <p:blipFill>
          <a:blip r:embed="rId3" cstate="print"/>
          <a:srcRect/>
          <a:stretch>
            <a:fillRect/>
          </a:stretch>
        </p:blipFill>
        <p:spPr bwMode="auto">
          <a:xfrm>
            <a:off x="0" y="5089525"/>
            <a:ext cx="9174163" cy="1768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GB" dirty="0" smtClean="0"/>
              <a:t>Doubting</a:t>
            </a:r>
            <a:endParaRPr lang="en-GB" dirty="0"/>
          </a:p>
        </p:txBody>
      </p:sp>
      <p:sp>
        <p:nvSpPr>
          <p:cNvPr id="218115" name="Rectangle 3"/>
          <p:cNvSpPr>
            <a:spLocks noGrp="1" noChangeArrowheads="1"/>
          </p:cNvSpPr>
          <p:nvPr>
            <p:ph type="body" idx="1"/>
          </p:nvPr>
        </p:nvSpPr>
        <p:spPr>
          <a:xfrm>
            <a:off x="381000" y="1447800"/>
            <a:ext cx="8305800" cy="4865179"/>
          </a:xfrm>
        </p:spPr>
        <p:txBody>
          <a:bodyPr/>
          <a:lstStyle/>
          <a:p>
            <a:r>
              <a:rPr lang="en-GB" dirty="0" smtClean="0"/>
              <a:t>Defined as having doubts about the course/ university </a:t>
            </a:r>
            <a:r>
              <a:rPr lang="en-GB" i="1" dirty="0" smtClean="0"/>
              <a:t>serious enough to consider leaving</a:t>
            </a:r>
          </a:p>
          <a:p>
            <a:r>
              <a:rPr lang="en-GB" dirty="0" smtClean="0"/>
              <a:t>How many students are doubters in the literature?</a:t>
            </a:r>
          </a:p>
          <a:p>
            <a:pPr lvl="1"/>
            <a:r>
              <a:rPr lang="en-GB" dirty="0" smtClean="0"/>
              <a:t>21% </a:t>
            </a:r>
            <a:r>
              <a:rPr lang="en-GB" dirty="0" err="1" smtClean="0"/>
              <a:t>Rickinson</a:t>
            </a:r>
            <a:r>
              <a:rPr lang="en-GB" dirty="0" smtClean="0"/>
              <a:t> </a:t>
            </a:r>
            <a:r>
              <a:rPr lang="en-GB" dirty="0"/>
              <a:t>and Rutherford (1995</a:t>
            </a:r>
            <a:r>
              <a:rPr lang="en-GB" dirty="0" smtClean="0"/>
              <a:t>) </a:t>
            </a:r>
            <a:r>
              <a:rPr lang="en-US" dirty="0" smtClean="0"/>
              <a:t>–</a:t>
            </a:r>
            <a:r>
              <a:rPr lang="en-GB" dirty="0" smtClean="0"/>
              <a:t> 39% </a:t>
            </a:r>
            <a:r>
              <a:rPr lang="en-GB" dirty="0" err="1" smtClean="0"/>
              <a:t>Sodexo</a:t>
            </a:r>
            <a:r>
              <a:rPr lang="en-GB" dirty="0" smtClean="0"/>
              <a:t> (2010)</a:t>
            </a:r>
          </a:p>
          <a:p>
            <a:pPr lvl="1"/>
            <a:r>
              <a:rPr lang="en-GB" dirty="0" err="1" smtClean="0"/>
              <a:t>Yorke</a:t>
            </a:r>
            <a:r>
              <a:rPr lang="en-GB" dirty="0" smtClean="0"/>
              <a:t> &amp; </a:t>
            </a:r>
            <a:r>
              <a:rPr lang="en-GB" dirty="0" err="1" smtClean="0"/>
              <a:t>Longden</a:t>
            </a:r>
            <a:r>
              <a:rPr lang="en-GB" dirty="0"/>
              <a:t> </a:t>
            </a:r>
            <a:r>
              <a:rPr lang="en-GB" dirty="0" smtClean="0"/>
              <a:t>(2008) </a:t>
            </a:r>
            <a:r>
              <a:rPr lang="en-US" dirty="0" smtClean="0"/>
              <a:t>–</a:t>
            </a:r>
            <a:r>
              <a:rPr lang="en-GB" dirty="0" smtClean="0"/>
              <a:t> 25% (rising to 40% if less informed about course)</a:t>
            </a:r>
            <a:br>
              <a:rPr lang="en-GB" dirty="0" smtClean="0"/>
            </a:br>
            <a:endParaRPr lang="en-GB" dirty="0" smtClean="0"/>
          </a:p>
          <a:p>
            <a:r>
              <a:rPr lang="en-GB" dirty="0" smtClean="0"/>
              <a:t>Doubting as a cause of withdrawal</a:t>
            </a:r>
          </a:p>
          <a:p>
            <a:pPr lvl="1"/>
            <a:r>
              <a:rPr lang="en-GB" dirty="0" smtClean="0"/>
              <a:t>Gradual accumulation of doubts - </a:t>
            </a:r>
            <a:r>
              <a:rPr lang="en-GB" dirty="0" err="1" smtClean="0"/>
              <a:t>Ozga</a:t>
            </a:r>
            <a:r>
              <a:rPr lang="en-GB" dirty="0" smtClean="0"/>
              <a:t> </a:t>
            </a:r>
            <a:r>
              <a:rPr lang="en-GB" dirty="0"/>
              <a:t>and </a:t>
            </a:r>
            <a:r>
              <a:rPr lang="en-GB" dirty="0" err="1"/>
              <a:t>Sukhnandan</a:t>
            </a:r>
            <a:r>
              <a:rPr lang="en-GB" dirty="0"/>
              <a:t> (1998</a:t>
            </a:r>
            <a:r>
              <a:rPr lang="en-GB" dirty="0" smtClean="0"/>
              <a:t>)</a:t>
            </a:r>
            <a:br>
              <a:rPr lang="en-GB" dirty="0" smtClean="0"/>
            </a:br>
            <a:endParaRPr lang="en-GB" dirty="0" smtClean="0"/>
          </a:p>
          <a:p>
            <a:r>
              <a:rPr lang="en-GB" dirty="0" smtClean="0"/>
              <a:t>Differences between doubters and leavers</a:t>
            </a:r>
          </a:p>
          <a:p>
            <a:pPr lvl="1"/>
            <a:r>
              <a:rPr lang="en-GB" dirty="0" smtClean="0"/>
              <a:t>Internal factors - Mackie </a:t>
            </a:r>
            <a:r>
              <a:rPr lang="en-GB" dirty="0"/>
              <a:t>(2001</a:t>
            </a:r>
            <a:r>
              <a:rPr lang="en-GB" dirty="0" smtClean="0"/>
              <a:t>), ability to adapt - Roberts </a:t>
            </a:r>
            <a:r>
              <a:rPr lang="en-GB" dirty="0"/>
              <a:t>et al (2003</a:t>
            </a:r>
            <a:r>
              <a:rPr lang="en-GB" dirty="0" smtClean="0"/>
              <a:t>)</a:t>
            </a:r>
          </a:p>
          <a:p>
            <a:pPr lvl="1"/>
            <a:endParaRPr lang="en-GB" dirty="0" smtClean="0"/>
          </a:p>
          <a:p>
            <a:r>
              <a:rPr lang="en-GB" dirty="0" smtClean="0"/>
              <a:t>But UK progression is good</a:t>
            </a:r>
          </a:p>
          <a:p>
            <a:pPr lvl="1"/>
            <a:r>
              <a:rPr lang="en-GB" dirty="0" smtClean="0"/>
              <a:t>NAO (2007) suggests that progression to yr 2 is approx 90%</a:t>
            </a:r>
          </a:p>
          <a:p>
            <a:pPr lvl="1"/>
            <a:r>
              <a:rPr lang="en-GB" dirty="0" smtClean="0"/>
              <a:t>Our work is therefore also about engagement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r>
              <a:rPr lang="en-GB"/>
              <a:t>Engagement</a:t>
            </a:r>
          </a:p>
        </p:txBody>
      </p:sp>
      <p:sp>
        <p:nvSpPr>
          <p:cNvPr id="219139" name="Rectangle 3"/>
          <p:cNvSpPr>
            <a:spLocks noGrp="1" noChangeArrowheads="1"/>
          </p:cNvSpPr>
          <p:nvPr>
            <p:ph type="body" idx="1"/>
          </p:nvPr>
        </p:nvSpPr>
        <p:spPr>
          <a:xfrm>
            <a:off x="381000" y="1447800"/>
            <a:ext cx="8305800" cy="4893647"/>
          </a:xfrm>
        </p:spPr>
        <p:txBody>
          <a:bodyPr/>
          <a:lstStyle/>
          <a:p>
            <a:r>
              <a:rPr lang="en-US" sz="1600" dirty="0" smtClean="0"/>
              <a:t>Retention is the minimum form of engagement</a:t>
            </a:r>
          </a:p>
          <a:p>
            <a:endParaRPr lang="en-US" sz="1600" b="1" dirty="0" smtClean="0"/>
          </a:p>
          <a:p>
            <a:r>
              <a:rPr lang="en-US" sz="1600" b="1" dirty="0" err="1" smtClean="0"/>
              <a:t>Kuh</a:t>
            </a:r>
            <a:r>
              <a:rPr lang="en-US" sz="1600" b="1" dirty="0" smtClean="0"/>
              <a:t> </a:t>
            </a:r>
            <a:r>
              <a:rPr lang="en-US" sz="1600" b="1" dirty="0"/>
              <a:t>et al</a:t>
            </a:r>
            <a:r>
              <a:rPr lang="en-US" sz="1600" dirty="0"/>
              <a:t> (2008) describe student engagement </a:t>
            </a:r>
            <a:r>
              <a:rPr lang="en-US" sz="1600" dirty="0" smtClean="0"/>
              <a:t>as</a:t>
            </a:r>
            <a:r>
              <a:rPr lang="en-US" sz="1600" i="1" dirty="0"/>
              <a:t>:</a:t>
            </a:r>
            <a:endParaRPr lang="en-US" sz="1600" i="1" dirty="0" smtClean="0"/>
          </a:p>
          <a:p>
            <a:pPr lvl="1"/>
            <a:r>
              <a:rPr lang="en-US" sz="1400" i="1" dirty="0" smtClean="0"/>
              <a:t>“</a:t>
            </a:r>
            <a:r>
              <a:rPr lang="en-US" sz="1400" i="1" dirty="0"/>
              <a:t>the quality of effort students themselves devote to educationally purposeful activities that contribute directly to desired </a:t>
            </a:r>
            <a:r>
              <a:rPr lang="en-US" sz="1400" i="1" dirty="0" smtClean="0"/>
              <a:t>outcomes and the effort institutions devote to using effective educational practices”.</a:t>
            </a:r>
            <a:br>
              <a:rPr lang="en-US" sz="1400" i="1" dirty="0" smtClean="0"/>
            </a:br>
            <a:endParaRPr lang="en-US" sz="1400" i="1" dirty="0" smtClean="0"/>
          </a:p>
          <a:p>
            <a:pPr lvl="1"/>
            <a:r>
              <a:rPr lang="en-US" sz="1400" i="1" dirty="0" smtClean="0"/>
              <a:t>‘… positive</a:t>
            </a:r>
            <a:r>
              <a:rPr lang="en-US" sz="1400" i="1" dirty="0"/>
              <a:t>, statistically significant effect on persistence, even after controlling for background </a:t>
            </a:r>
            <a:r>
              <a:rPr lang="en-US" sz="1400" i="1" dirty="0" smtClean="0"/>
              <a:t>characteristics....’ </a:t>
            </a:r>
            <a:r>
              <a:rPr lang="en-US" sz="1400" dirty="0"/>
              <a:t>(</a:t>
            </a:r>
            <a:r>
              <a:rPr lang="en-US" sz="1400" dirty="0" err="1"/>
              <a:t>Kuh</a:t>
            </a:r>
            <a:r>
              <a:rPr lang="en-US" sz="1400" dirty="0"/>
              <a:t> et al, 2008, p551)</a:t>
            </a:r>
          </a:p>
          <a:p>
            <a:endParaRPr lang="en-US" sz="1000" i="1" dirty="0"/>
          </a:p>
          <a:p>
            <a:r>
              <a:rPr lang="en-US" sz="1600" b="1" dirty="0" err="1" smtClean="0"/>
              <a:t>Astin</a:t>
            </a:r>
            <a:r>
              <a:rPr lang="en-US" sz="1600" b="1" dirty="0" smtClean="0"/>
              <a:t> </a:t>
            </a:r>
            <a:r>
              <a:rPr lang="en-US" sz="1600" dirty="0" smtClean="0"/>
              <a:t>(1985) - engagement (involvement) along a continuum</a:t>
            </a:r>
            <a:endParaRPr lang="en-US" sz="1600" dirty="0"/>
          </a:p>
          <a:p>
            <a:endParaRPr lang="en-US" sz="1000" dirty="0"/>
          </a:p>
          <a:p>
            <a:r>
              <a:rPr lang="en-US" sz="1600" b="1" dirty="0"/>
              <a:t>Hardy and Bryson</a:t>
            </a:r>
            <a:r>
              <a:rPr lang="en-US" sz="1600" dirty="0"/>
              <a:t> (2010) student engagement  </a:t>
            </a:r>
            <a:endParaRPr lang="en-US" sz="1600" dirty="0" smtClean="0"/>
          </a:p>
          <a:p>
            <a:pPr lvl="1"/>
            <a:r>
              <a:rPr lang="en-US" sz="1400" dirty="0"/>
              <a:t>B</a:t>
            </a:r>
            <a:r>
              <a:rPr lang="en-US" sz="1400" dirty="0" smtClean="0"/>
              <a:t>elonging</a:t>
            </a:r>
            <a:r>
              <a:rPr lang="en-US" sz="1400" dirty="0"/>
              <a:t>, emotional engagement </a:t>
            </a:r>
            <a:endParaRPr lang="en-US" sz="1400" dirty="0" smtClean="0"/>
          </a:p>
          <a:p>
            <a:pPr lvl="1"/>
            <a:r>
              <a:rPr lang="en-US" sz="1400" dirty="0" smtClean="0"/>
              <a:t>More than the classroom activities</a:t>
            </a:r>
          </a:p>
          <a:p>
            <a:pPr lvl="1"/>
            <a:r>
              <a:rPr lang="en-US" sz="1400" dirty="0" smtClean="0"/>
              <a:t>Multiple loci </a:t>
            </a:r>
            <a:endParaRPr lang="en-US" sz="1400" dirty="0"/>
          </a:p>
          <a:p>
            <a:pPr>
              <a:buFontTx/>
              <a:buNone/>
            </a:pPr>
            <a:r>
              <a:rPr lang="en-US" sz="1600" i="1" dirty="0"/>
              <a:t>	</a:t>
            </a:r>
            <a:endParaRPr lang="en-GB" sz="1600" i="1"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idx="4294967295"/>
          </p:nvPr>
        </p:nvSpPr>
        <p:spPr/>
        <p:txBody>
          <a:bodyPr/>
          <a:lstStyle/>
          <a:p>
            <a:r>
              <a:rPr lang="en-GB" dirty="0" smtClean="0"/>
              <a:t>Methodology</a:t>
            </a:r>
            <a:endParaRPr lang="en-US" dirty="0"/>
          </a:p>
        </p:txBody>
      </p:sp>
      <p:sp>
        <p:nvSpPr>
          <p:cNvPr id="161795" name="Content Placeholder 2"/>
          <p:cNvSpPr>
            <a:spLocks noGrp="1"/>
          </p:cNvSpPr>
          <p:nvPr>
            <p:ph idx="4294967295"/>
          </p:nvPr>
        </p:nvSpPr>
        <p:spPr>
          <a:xfrm>
            <a:off x="381000" y="1447800"/>
            <a:ext cx="8305800" cy="4801314"/>
          </a:xfrm>
        </p:spPr>
        <p:txBody>
          <a:bodyPr/>
          <a:lstStyle/>
          <a:p>
            <a:r>
              <a:rPr lang="en-GB" b="1" dirty="0" smtClean="0"/>
              <a:t>Strand 1 – Doubting</a:t>
            </a:r>
          </a:p>
          <a:p>
            <a:r>
              <a:rPr lang="en-GB" dirty="0" smtClean="0"/>
              <a:t>Welcome Week Surveys &amp; Student </a:t>
            </a:r>
            <a:r>
              <a:rPr lang="en-GB" dirty="0"/>
              <a:t>Transition </a:t>
            </a:r>
            <a:r>
              <a:rPr lang="en-GB" dirty="0" smtClean="0"/>
              <a:t>Surveys </a:t>
            </a:r>
            <a:r>
              <a:rPr lang="en-GB" dirty="0"/>
              <a:t>(</a:t>
            </a:r>
            <a:r>
              <a:rPr lang="en-GB" dirty="0" smtClean="0"/>
              <a:t>2009 &amp; 2011) </a:t>
            </a:r>
            <a:r>
              <a:rPr lang="en-GB" dirty="0"/>
              <a:t>to all first year </a:t>
            </a:r>
            <a:r>
              <a:rPr lang="en-GB" dirty="0" smtClean="0"/>
              <a:t>undergraduates (</a:t>
            </a:r>
            <a:r>
              <a:rPr lang="en-GB" dirty="0"/>
              <a:t>online</a:t>
            </a:r>
            <a:r>
              <a:rPr lang="en-GB" dirty="0" smtClean="0"/>
              <a:t>) (n=2,995) </a:t>
            </a:r>
          </a:p>
          <a:p>
            <a:r>
              <a:rPr lang="en-GB" dirty="0" smtClean="0"/>
              <a:t>Student </a:t>
            </a:r>
            <a:r>
              <a:rPr lang="en-GB" dirty="0"/>
              <a:t>focus groups with doubters and non doubters</a:t>
            </a:r>
          </a:p>
          <a:p>
            <a:r>
              <a:rPr lang="en-GB" dirty="0" smtClean="0"/>
              <a:t>Analysis of persistence</a:t>
            </a:r>
          </a:p>
          <a:p>
            <a:pPr lvl="1"/>
            <a:endParaRPr lang="en-US" dirty="0" smtClean="0"/>
          </a:p>
          <a:p>
            <a:r>
              <a:rPr lang="en-GB" altLang="zh-CN" b="1" dirty="0" smtClean="0">
                <a:ea typeface="SimSun" pitchFamily="2" charset="-122"/>
                <a:cs typeface="SimSun" pitchFamily="2" charset="-122"/>
              </a:rPr>
              <a:t>Strand 2 – programme team impact</a:t>
            </a:r>
          </a:p>
          <a:p>
            <a:r>
              <a:rPr lang="en-GB" altLang="zh-CN" dirty="0" smtClean="0">
                <a:ea typeface="SimSun" pitchFamily="2" charset="-122"/>
                <a:cs typeface="SimSun" pitchFamily="2" charset="-122"/>
              </a:rPr>
              <a:t>Interviews </a:t>
            </a:r>
            <a:r>
              <a:rPr lang="en-GB" altLang="zh-CN" dirty="0">
                <a:ea typeface="SimSun" pitchFamily="2" charset="-122"/>
                <a:cs typeface="SimSun" pitchFamily="2" charset="-122"/>
              </a:rPr>
              <a:t>with </a:t>
            </a:r>
            <a:r>
              <a:rPr lang="en-GB" altLang="zh-CN" dirty="0" smtClean="0">
                <a:ea typeface="SimSun" pitchFamily="2" charset="-122"/>
                <a:cs typeface="SimSun" pitchFamily="2" charset="-122"/>
              </a:rPr>
              <a:t>10 programme teams</a:t>
            </a:r>
          </a:p>
          <a:p>
            <a:pPr lvl="1"/>
            <a:r>
              <a:rPr lang="en-GB" altLang="zh-CN" dirty="0" smtClean="0">
                <a:ea typeface="SimSun" pitchFamily="2" charset="-122"/>
                <a:cs typeface="SimSun" pitchFamily="2" charset="-122"/>
              </a:rPr>
              <a:t>what </a:t>
            </a:r>
            <a:r>
              <a:rPr lang="en-GB" altLang="zh-CN" dirty="0">
                <a:ea typeface="SimSun" pitchFamily="2" charset="-122"/>
                <a:cs typeface="SimSun" pitchFamily="2" charset="-122"/>
              </a:rPr>
              <a:t>do programmes do </a:t>
            </a:r>
            <a:r>
              <a:rPr lang="en-GB" altLang="zh-CN" dirty="0" smtClean="0">
                <a:ea typeface="SimSun" pitchFamily="2" charset="-122"/>
                <a:cs typeface="SimSun" pitchFamily="2" charset="-122"/>
              </a:rPr>
              <a:t>to </a:t>
            </a:r>
            <a:r>
              <a:rPr lang="en-GB" altLang="zh-CN" dirty="0">
                <a:ea typeface="SimSun" pitchFamily="2" charset="-122"/>
                <a:cs typeface="SimSun" pitchFamily="2" charset="-122"/>
              </a:rPr>
              <a:t>support retention?</a:t>
            </a:r>
          </a:p>
          <a:p>
            <a:r>
              <a:rPr lang="en-GB" altLang="zh-CN" dirty="0" smtClean="0">
                <a:ea typeface="SimSun" pitchFamily="2" charset="-122"/>
                <a:cs typeface="SimSun" pitchFamily="2" charset="-122"/>
              </a:rPr>
              <a:t>Survey of students on same programme</a:t>
            </a:r>
          </a:p>
          <a:p>
            <a:r>
              <a:rPr lang="en-GB" altLang="zh-CN" dirty="0" smtClean="0">
                <a:ea typeface="SimSun" pitchFamily="2" charset="-122"/>
                <a:cs typeface="SimSun" pitchFamily="2" charset="-122"/>
              </a:rPr>
              <a:t>Created case studies of 10 </a:t>
            </a:r>
            <a:r>
              <a:rPr lang="en-GB" altLang="zh-CN" dirty="0">
                <a:ea typeface="SimSun" pitchFamily="2" charset="-122"/>
                <a:cs typeface="SimSun" pitchFamily="2" charset="-122"/>
              </a:rPr>
              <a:t>programmes across the three institutions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Key Findings</a:t>
            </a:r>
            <a:endParaRPr lang="en-US" dirty="0"/>
          </a:p>
        </p:txBody>
      </p:sp>
      <p:sp>
        <p:nvSpPr>
          <p:cNvPr id="5" name="Subtitle 4"/>
          <p:cNvSpPr>
            <a:spLocks noGrp="1"/>
          </p:cNvSpPr>
          <p:nvPr>
            <p:ph type="subTitle" idx="1"/>
          </p:nvPr>
        </p:nvSpPr>
        <p:spPr/>
        <p:txBody>
          <a:bodyPr/>
          <a:lstStyle/>
          <a:p>
            <a:endParaRPr lang="en-US"/>
          </a:p>
        </p:txBody>
      </p:sp>
      <p:pic>
        <p:nvPicPr>
          <p:cNvPr id="6" name="Picture 5" descr="_MG_2909.jpg"/>
          <p:cNvPicPr>
            <a:picLocks noChangeAspect="1"/>
          </p:cNvPicPr>
          <p:nvPr/>
        </p:nvPicPr>
        <p:blipFill>
          <a:blip r:embed="rId2" cstate="print"/>
          <a:srcRect t="45185" b="19630"/>
          <a:stretch>
            <a:fillRect/>
          </a:stretch>
        </p:blipFill>
        <p:spPr>
          <a:xfrm>
            <a:off x="894" y="0"/>
            <a:ext cx="9380718" cy="4965700"/>
          </a:xfrm>
          <a:prstGeom prst="rect">
            <a:avLst/>
          </a:prstGeom>
        </p:spPr>
      </p:pic>
    </p:spTree>
    <p:extLst>
      <p:ext uri="{BB962C8B-B14F-4D97-AF65-F5344CB8AC3E}">
        <p14:creationId xmlns:p14="http://schemas.microsoft.com/office/powerpoint/2010/main" xmlns="" val="446050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b="1" dirty="0"/>
              <a:t>Finding a)</a:t>
            </a:r>
            <a:r>
              <a:rPr lang="en-GB" sz="2000" b="1" dirty="0" smtClean="0"/>
              <a:t> </a:t>
            </a:r>
            <a:br>
              <a:rPr lang="en-GB" sz="2000" b="1" dirty="0" smtClean="0"/>
            </a:br>
            <a:r>
              <a:rPr lang="en-GB" sz="2000" b="1" dirty="0" smtClean="0"/>
              <a:t>Approximately </a:t>
            </a:r>
            <a:r>
              <a:rPr lang="en-GB" sz="2000" b="1" dirty="0"/>
              <a:t>one third of first year students have experienced doubts sufficiently strong to make them consider withdrawing at some point during the first </a:t>
            </a:r>
            <a:r>
              <a:rPr lang="en-GB" sz="2000" b="1" dirty="0" smtClean="0"/>
              <a:t>year</a:t>
            </a:r>
            <a:r>
              <a:rPr lang="en-GB" sz="2000" b="1" dirty="0"/>
              <a:t/>
            </a:r>
            <a:br>
              <a:rPr lang="en-GB" sz="2000" b="1" dirty="0"/>
            </a:br>
            <a:endParaRPr lang="en-US" sz="2000" dirty="0"/>
          </a:p>
        </p:txBody>
      </p:sp>
      <p:pic>
        <p:nvPicPr>
          <p:cNvPr id="5" name="Picture 4"/>
          <p:cNvPicPr>
            <a:picLocks noChangeAspect="1"/>
          </p:cNvPicPr>
          <p:nvPr/>
        </p:nvPicPr>
        <p:blipFill>
          <a:blip r:embed="rId3" cstate="print"/>
          <a:stretch>
            <a:fillRect/>
          </a:stretch>
        </p:blipFill>
        <p:spPr>
          <a:xfrm>
            <a:off x="71989" y="2480747"/>
            <a:ext cx="4584700" cy="2743200"/>
          </a:xfrm>
          <a:prstGeom prst="rect">
            <a:avLst/>
          </a:prstGeom>
        </p:spPr>
      </p:pic>
      <p:pic>
        <p:nvPicPr>
          <p:cNvPr id="6" name="Picture 5"/>
          <p:cNvPicPr>
            <a:picLocks noChangeAspect="1"/>
          </p:cNvPicPr>
          <p:nvPr/>
        </p:nvPicPr>
        <p:blipFill>
          <a:blip r:embed="rId4" cstate="print"/>
          <a:stretch>
            <a:fillRect/>
          </a:stretch>
        </p:blipFill>
        <p:spPr>
          <a:xfrm>
            <a:off x="4559300" y="4114800"/>
            <a:ext cx="4584700" cy="2743200"/>
          </a:xfrm>
          <a:prstGeom prst="rect">
            <a:avLst/>
          </a:prstGeom>
        </p:spPr>
      </p:pic>
    </p:spTree>
    <p:extLst>
      <p:ext uri="{BB962C8B-B14F-4D97-AF65-F5344CB8AC3E}">
        <p14:creationId xmlns:p14="http://schemas.microsoft.com/office/powerpoint/2010/main" xmlns="" val="1006077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610600" cy="1066800"/>
          </a:xfrm>
        </p:spPr>
        <p:txBody>
          <a:bodyPr/>
          <a:lstStyle/>
          <a:p>
            <a:r>
              <a:rPr lang="en-GB" sz="2400" b="1" dirty="0" smtClean="0"/>
              <a:t>Finding </a:t>
            </a:r>
            <a:r>
              <a:rPr lang="en-GB" sz="2400" b="1" dirty="0"/>
              <a:t>b)</a:t>
            </a:r>
            <a:r>
              <a:rPr lang="en-GB" sz="2400" b="1" dirty="0" smtClean="0"/>
              <a:t> </a:t>
            </a:r>
            <a:br>
              <a:rPr lang="en-GB" sz="2400" b="1" dirty="0" smtClean="0"/>
            </a:br>
            <a:r>
              <a:rPr lang="en-GB" sz="2400" b="1" dirty="0" smtClean="0"/>
              <a:t>Doubters </a:t>
            </a:r>
            <a:r>
              <a:rPr lang="en-GB" sz="2400" b="1" dirty="0"/>
              <a:t>are more likely to leave than non-</a:t>
            </a:r>
            <a:r>
              <a:rPr lang="en-GB" sz="2400" b="1" dirty="0" smtClean="0"/>
              <a:t>doubters</a:t>
            </a:r>
            <a:endParaRPr lang="en-US" sz="2400" dirty="0"/>
          </a:p>
        </p:txBody>
      </p:sp>
      <p:sp>
        <p:nvSpPr>
          <p:cNvPr id="3" name="Content Placeholder 2"/>
          <p:cNvSpPr>
            <a:spLocks noGrp="1"/>
          </p:cNvSpPr>
          <p:nvPr>
            <p:ph idx="1"/>
          </p:nvPr>
        </p:nvSpPr>
        <p:spPr>
          <a:xfrm>
            <a:off x="381000" y="1447800"/>
            <a:ext cx="8305800" cy="3074688"/>
          </a:xfrm>
        </p:spPr>
        <p:txBody>
          <a:bodyPr/>
          <a:lstStyle/>
          <a:p>
            <a:r>
              <a:rPr lang="en-US" dirty="0" smtClean="0"/>
              <a:t>483 students granted us permission to monitor their persistence</a:t>
            </a:r>
          </a:p>
          <a:p>
            <a:pPr lvl="1"/>
            <a:r>
              <a:rPr lang="en-US" dirty="0" smtClean="0"/>
              <a:t>182 doubters</a:t>
            </a:r>
          </a:p>
          <a:p>
            <a:pPr lvl="1"/>
            <a:r>
              <a:rPr lang="en-US" dirty="0" smtClean="0"/>
              <a:t>301 non-doubters</a:t>
            </a:r>
          </a:p>
          <a:p>
            <a:pPr lvl="2"/>
            <a:r>
              <a:rPr lang="en-US" dirty="0" smtClean="0"/>
              <a:t>Tested Dec 2009 - Overall progression better than institutional benchmarks</a:t>
            </a:r>
          </a:p>
          <a:p>
            <a:pPr lvl="2">
              <a:buNone/>
            </a:pPr>
            <a:endParaRPr lang="en-US" dirty="0" smtClean="0"/>
          </a:p>
          <a:p>
            <a:r>
              <a:rPr lang="en-US" dirty="0" smtClean="0"/>
              <a:t>Implications</a:t>
            </a:r>
          </a:p>
          <a:p>
            <a:pPr lvl="1"/>
            <a:r>
              <a:rPr lang="en-US" dirty="0" smtClean="0"/>
              <a:t>Links to other UK research &amp; supports </a:t>
            </a:r>
            <a:r>
              <a:rPr lang="en-US" dirty="0" err="1" smtClean="0"/>
              <a:t>Ozga</a:t>
            </a:r>
            <a:r>
              <a:rPr lang="en-US" dirty="0" smtClean="0"/>
              <a:t> &amp; </a:t>
            </a:r>
            <a:r>
              <a:rPr lang="en-US" dirty="0" err="1" smtClean="0"/>
              <a:t>Sukhnandan’s</a:t>
            </a:r>
            <a:r>
              <a:rPr lang="en-US" dirty="0" smtClean="0"/>
              <a:t> model</a:t>
            </a:r>
          </a:p>
          <a:p>
            <a:pPr lvl="2"/>
            <a:r>
              <a:rPr lang="en-US" dirty="0" smtClean="0"/>
              <a:t>Withdrawal not due to a sudden shock</a:t>
            </a:r>
          </a:p>
          <a:p>
            <a:pPr lvl="2"/>
            <a:endParaRPr lang="en-US" dirty="0" smtClean="0"/>
          </a:p>
          <a:p>
            <a:endParaRPr lang="en-US" dirty="0"/>
          </a:p>
        </p:txBody>
      </p:sp>
      <p:pic>
        <p:nvPicPr>
          <p:cNvPr id="7" name="Picture 6"/>
          <p:cNvPicPr>
            <a:picLocks noChangeAspect="1"/>
          </p:cNvPicPr>
          <p:nvPr/>
        </p:nvPicPr>
        <p:blipFill>
          <a:blip r:embed="rId3" cstate="print"/>
          <a:stretch>
            <a:fillRect/>
          </a:stretch>
        </p:blipFill>
        <p:spPr>
          <a:xfrm>
            <a:off x="-9408" y="4108162"/>
            <a:ext cx="4584700" cy="2743200"/>
          </a:xfrm>
          <a:prstGeom prst="rect">
            <a:avLst/>
          </a:prstGeom>
        </p:spPr>
      </p:pic>
      <p:pic>
        <p:nvPicPr>
          <p:cNvPr id="8" name="Picture 7"/>
          <p:cNvPicPr>
            <a:picLocks noChangeAspect="1"/>
          </p:cNvPicPr>
          <p:nvPr/>
        </p:nvPicPr>
        <p:blipFill>
          <a:blip r:embed="rId4" cstate="print"/>
          <a:stretch>
            <a:fillRect/>
          </a:stretch>
        </p:blipFill>
        <p:spPr>
          <a:xfrm>
            <a:off x="4559300" y="4114800"/>
            <a:ext cx="4584700" cy="2743200"/>
          </a:xfrm>
          <a:prstGeom prst="rect">
            <a:avLst/>
          </a:prstGeom>
        </p:spPr>
      </p:pic>
    </p:spTree>
    <p:extLst>
      <p:ext uri="{BB962C8B-B14F-4D97-AF65-F5344CB8AC3E}">
        <p14:creationId xmlns:p14="http://schemas.microsoft.com/office/powerpoint/2010/main" xmlns="" val="362182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t>Finding c)</a:t>
            </a:r>
            <a:r>
              <a:rPr lang="en-GB" sz="2400" b="1" dirty="0" smtClean="0"/>
              <a:t> </a:t>
            </a:r>
            <a:br>
              <a:rPr lang="en-GB" sz="2400" b="1" dirty="0" smtClean="0"/>
            </a:br>
            <a:r>
              <a:rPr lang="en-GB" sz="2400" b="1" dirty="0" smtClean="0"/>
              <a:t>Doubters </a:t>
            </a:r>
            <a:r>
              <a:rPr lang="en-GB" sz="2400" b="1" dirty="0"/>
              <a:t>reported a poorer quality experience than students who have not </a:t>
            </a:r>
            <a:r>
              <a:rPr lang="en-GB" sz="2400" b="1" dirty="0" smtClean="0"/>
              <a:t>doubted </a:t>
            </a:r>
            <a:r>
              <a:rPr lang="en-GB" sz="2400" b="1" dirty="0"/>
              <a:t/>
            </a:r>
            <a:br>
              <a:rPr lang="en-GB" sz="2400" b="1" dirty="0"/>
            </a:br>
            <a:endParaRPr lang="en-US" sz="2400" dirty="0"/>
          </a:p>
        </p:txBody>
      </p:sp>
      <p:sp>
        <p:nvSpPr>
          <p:cNvPr id="3" name="Content Placeholder 2"/>
          <p:cNvSpPr>
            <a:spLocks noGrp="1"/>
          </p:cNvSpPr>
          <p:nvPr>
            <p:ph idx="1"/>
          </p:nvPr>
        </p:nvSpPr>
        <p:spPr>
          <a:xfrm>
            <a:off x="381000" y="1513649"/>
            <a:ext cx="8305800" cy="5900077"/>
          </a:xfrm>
        </p:spPr>
        <p:txBody>
          <a:bodyPr/>
          <a:lstStyle/>
          <a:p>
            <a:r>
              <a:rPr lang="en-US" dirty="0" smtClean="0"/>
              <a:t>Measured 17 student experience factors</a:t>
            </a:r>
          </a:p>
          <a:p>
            <a:pPr lvl="1"/>
            <a:r>
              <a:rPr lang="en-US" dirty="0" smtClean="0"/>
              <a:t>For example </a:t>
            </a:r>
            <a:r>
              <a:rPr lang="en-US" i="1" dirty="0" smtClean="0"/>
              <a:t>‘my subject is interesting’</a:t>
            </a:r>
          </a:p>
          <a:p>
            <a:pPr lvl="1"/>
            <a:endParaRPr lang="en-US" dirty="0" smtClean="0"/>
          </a:p>
          <a:p>
            <a:pPr lvl="1"/>
            <a:r>
              <a:rPr lang="en-US" dirty="0" smtClean="0"/>
              <a:t>Tested both the importance and actual experience of a factor</a:t>
            </a:r>
          </a:p>
          <a:p>
            <a:pPr lvl="1"/>
            <a:r>
              <a:rPr lang="en-US" dirty="0" smtClean="0"/>
              <a:t>In most instances importance was higher than the actual experience</a:t>
            </a:r>
          </a:p>
          <a:p>
            <a:pPr lvl="2"/>
            <a:r>
              <a:rPr lang="en-US" dirty="0" smtClean="0"/>
              <a:t>Exceptions – social, peer &amp; family support</a:t>
            </a:r>
          </a:p>
          <a:p>
            <a:pPr lvl="1"/>
            <a:r>
              <a:rPr lang="en-US" dirty="0" smtClean="0"/>
              <a:t>Average gap for non-doubters = 12%</a:t>
            </a:r>
          </a:p>
          <a:p>
            <a:pPr lvl="1"/>
            <a:r>
              <a:rPr lang="en-US" dirty="0" smtClean="0"/>
              <a:t>Average gap for doubters = 29%</a:t>
            </a:r>
          </a:p>
          <a:p>
            <a:pPr lvl="1"/>
            <a:r>
              <a:rPr lang="en-US" dirty="0" smtClean="0"/>
              <a:t>Tested seriousness in 2011, more serious doubts = poorer experience reported</a:t>
            </a:r>
          </a:p>
          <a:p>
            <a:pPr lvl="1"/>
            <a:r>
              <a:rPr lang="en-US" dirty="0" smtClean="0"/>
              <a:t>Factor analysis grouped the Student Experience Factors into 3 variables</a:t>
            </a:r>
          </a:p>
          <a:p>
            <a:pPr lvl="2"/>
            <a:r>
              <a:rPr lang="en-GB" dirty="0" smtClean="0"/>
              <a:t>Academic </a:t>
            </a:r>
            <a:r>
              <a:rPr lang="en-GB" dirty="0"/>
              <a:t>Experience </a:t>
            </a:r>
            <a:r>
              <a:rPr lang="en-GB" dirty="0" smtClean="0"/>
              <a:t>Variables</a:t>
            </a:r>
          </a:p>
          <a:p>
            <a:pPr lvl="2"/>
            <a:r>
              <a:rPr lang="en-GB" dirty="0" smtClean="0"/>
              <a:t>Support</a:t>
            </a:r>
            <a:r>
              <a:rPr lang="en-GB" dirty="0"/>
              <a:t>, Resources and Future </a:t>
            </a:r>
            <a:r>
              <a:rPr lang="en-GB" dirty="0" smtClean="0"/>
              <a:t>Goals</a:t>
            </a:r>
            <a:endParaRPr lang="en-GB" sz="1600" dirty="0"/>
          </a:p>
          <a:p>
            <a:pPr lvl="2"/>
            <a:r>
              <a:rPr lang="en-GB" dirty="0" smtClean="0"/>
              <a:t>Student Lifestyle</a:t>
            </a:r>
          </a:p>
          <a:p>
            <a:pPr lvl="1"/>
            <a:r>
              <a:rPr lang="en-GB" sz="1600" dirty="0" smtClean="0"/>
              <a:t>Strongest link between academic experience and likelihood of early withdrawal</a:t>
            </a:r>
            <a:endParaRPr lang="en-GB" sz="1600" dirty="0"/>
          </a:p>
          <a:p>
            <a:pPr lvl="1"/>
            <a:endParaRPr lang="en-US" dirty="0" smtClean="0"/>
          </a:p>
          <a:p>
            <a:pPr lvl="1"/>
            <a:endParaRPr lang="en-US" dirty="0" smtClean="0"/>
          </a:p>
          <a:p>
            <a:pPr lvl="1"/>
            <a:endParaRPr lang="en-US" dirty="0" smtClean="0"/>
          </a:p>
          <a:p>
            <a:endParaRPr lang="en-US" dirty="0" smtClean="0"/>
          </a:p>
          <a:p>
            <a:endParaRPr lang="en-US" dirty="0"/>
          </a:p>
        </p:txBody>
      </p:sp>
      <p:pic>
        <p:nvPicPr>
          <p:cNvPr id="6" name="Picture 5" descr="_MG_28971.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5716203"/>
            <a:ext cx="9144000" cy="1141797"/>
          </a:xfrm>
          <a:prstGeom prst="rect">
            <a:avLst/>
          </a:prstGeom>
        </p:spPr>
      </p:pic>
    </p:spTree>
    <p:extLst>
      <p:ext uri="{BB962C8B-B14F-4D97-AF65-F5344CB8AC3E}">
        <p14:creationId xmlns:p14="http://schemas.microsoft.com/office/powerpoint/2010/main" xmlns="" val="1202911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Poorer quality experience cont.</a:t>
            </a:r>
            <a:endParaRPr lang="en-US" dirty="0"/>
          </a:p>
        </p:txBody>
      </p:sp>
      <p:sp>
        <p:nvSpPr>
          <p:cNvPr id="3" name="Content Placeholder 2"/>
          <p:cNvSpPr>
            <a:spLocks noGrp="1"/>
          </p:cNvSpPr>
          <p:nvPr>
            <p:ph idx="1"/>
          </p:nvPr>
        </p:nvSpPr>
        <p:spPr>
          <a:xfrm>
            <a:off x="381000" y="1447800"/>
            <a:ext cx="8305800" cy="4870564"/>
          </a:xfrm>
        </p:spPr>
        <p:txBody>
          <a:bodyPr/>
          <a:lstStyle/>
          <a:p>
            <a:r>
              <a:rPr lang="en-US" dirty="0" smtClean="0"/>
              <a:t>Doubters reported:</a:t>
            </a:r>
          </a:p>
          <a:p>
            <a:pPr lvl="1"/>
            <a:r>
              <a:rPr lang="en-US" dirty="0" smtClean="0"/>
              <a:t>Less likely to understand differences between FE &amp; HE</a:t>
            </a:r>
          </a:p>
          <a:p>
            <a:pPr lvl="1"/>
            <a:r>
              <a:rPr lang="en-US" dirty="0" smtClean="0"/>
              <a:t>Less likely to have had difference explained</a:t>
            </a:r>
          </a:p>
          <a:p>
            <a:pPr lvl="1"/>
            <a:r>
              <a:rPr lang="en-US" dirty="0" smtClean="0"/>
              <a:t>Less likely to find pre-arrival course accurate</a:t>
            </a:r>
          </a:p>
          <a:p>
            <a:pPr lvl="1"/>
            <a:endParaRPr lang="en-US" dirty="0" smtClean="0"/>
          </a:p>
          <a:p>
            <a:pPr lvl="1"/>
            <a:r>
              <a:rPr lang="en-US" dirty="0" smtClean="0"/>
              <a:t>Finding course less enjoyable</a:t>
            </a:r>
          </a:p>
          <a:p>
            <a:pPr lvl="1"/>
            <a:r>
              <a:rPr lang="en-US" dirty="0" smtClean="0"/>
              <a:t>Fewer friends &amp; less likely to find course ‘friendly’</a:t>
            </a:r>
          </a:p>
          <a:p>
            <a:pPr lvl="1"/>
            <a:r>
              <a:rPr lang="en-US" dirty="0" smtClean="0"/>
              <a:t>Less likely to feel that they belonged</a:t>
            </a:r>
          </a:p>
          <a:p>
            <a:pPr lvl="1"/>
            <a:r>
              <a:rPr lang="en-US" dirty="0" smtClean="0"/>
              <a:t>Studies harder to cope with</a:t>
            </a:r>
            <a:endParaRPr lang="en-US" dirty="0"/>
          </a:p>
          <a:p>
            <a:pPr lvl="2"/>
            <a:r>
              <a:rPr lang="en-US" dirty="0" smtClean="0"/>
              <a:t>At </a:t>
            </a:r>
            <a:r>
              <a:rPr lang="en-US" dirty="0" err="1" smtClean="0"/>
              <a:t>UoB</a:t>
            </a:r>
            <a:r>
              <a:rPr lang="en-US" dirty="0" smtClean="0"/>
              <a:t> actually scored lower grades</a:t>
            </a:r>
          </a:p>
          <a:p>
            <a:pPr lvl="1"/>
            <a:r>
              <a:rPr lang="en-US" dirty="0" smtClean="0"/>
              <a:t>Feeling less confident to ask for help</a:t>
            </a:r>
          </a:p>
          <a:p>
            <a:pPr lvl="1"/>
            <a:endParaRPr lang="en-US" dirty="0" smtClean="0"/>
          </a:p>
          <a:p>
            <a:r>
              <a:rPr lang="en-US" dirty="0" smtClean="0"/>
              <a:t>Overall gave an impression of being far less well engaged with their peers, their course and their university</a:t>
            </a:r>
          </a:p>
          <a:p>
            <a:pPr lvl="1"/>
            <a:endParaRPr lang="en-US" dirty="0"/>
          </a:p>
          <a:p>
            <a:r>
              <a:rPr lang="en-US" dirty="0" smtClean="0"/>
              <a:t>Evidence about UCAS tariff was inconclusive</a:t>
            </a:r>
          </a:p>
        </p:txBody>
      </p:sp>
      <p:sp>
        <p:nvSpPr>
          <p:cNvPr id="5" name="Oval Callout 4"/>
          <p:cNvSpPr/>
          <p:nvPr/>
        </p:nvSpPr>
        <p:spPr bwMode="auto">
          <a:xfrm>
            <a:off x="5070474" y="3188994"/>
            <a:ext cx="4064001" cy="1659232"/>
          </a:xfrm>
          <a:prstGeom prst="wedgeEllipseCallout">
            <a:avLst>
              <a:gd name="adj1" fmla="val -54349"/>
              <a:gd name="adj2" fmla="val 42408"/>
            </a:avLst>
          </a:prstGeom>
          <a:solidFill>
            <a:srgbClr val="800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lvl="1" algn="ctr" defTabSz="457200" eaLnBrk="1" fontAlgn="auto" hangingPunct="1">
              <a:spcBef>
                <a:spcPts val="0"/>
              </a:spcBef>
              <a:spcAft>
                <a:spcPts val="0"/>
              </a:spcAft>
            </a:pPr>
            <a:r>
              <a:rPr lang="en-GB" sz="1600" i="1" dirty="0">
                <a:solidFill>
                  <a:srgbClr val="FFFFFF"/>
                </a:solidFill>
                <a:latin typeface="Verdana"/>
                <a:cs typeface="+mn-cs"/>
              </a:rPr>
              <a:t> </a:t>
            </a:r>
            <a:r>
              <a:rPr lang="en-GB" sz="1400" i="1" dirty="0">
                <a:solidFill>
                  <a:srgbClr val="FFFFFF"/>
                </a:solidFill>
                <a:latin typeface="Verdana"/>
                <a:cs typeface="+mn-cs"/>
              </a:rPr>
              <a:t>“I don’t seem very involved </a:t>
            </a:r>
            <a:endParaRPr lang="en-GB" sz="1400" i="1" dirty="0" smtClean="0">
              <a:solidFill>
                <a:srgbClr val="FFFFFF"/>
              </a:solidFill>
              <a:latin typeface="Verdana"/>
              <a:cs typeface="+mn-cs"/>
            </a:endParaRPr>
          </a:p>
          <a:p>
            <a:pPr lvl="1" algn="ctr" defTabSz="457200" eaLnBrk="1" fontAlgn="auto" hangingPunct="1">
              <a:spcBef>
                <a:spcPts val="0"/>
              </a:spcBef>
              <a:spcAft>
                <a:spcPts val="0"/>
              </a:spcAft>
            </a:pPr>
            <a:r>
              <a:rPr lang="en-GB" sz="1400" i="1" dirty="0" smtClean="0">
                <a:solidFill>
                  <a:srgbClr val="FFFFFF"/>
                </a:solidFill>
                <a:latin typeface="Verdana"/>
                <a:cs typeface="+mn-cs"/>
              </a:rPr>
              <a:t>with </a:t>
            </a:r>
            <a:r>
              <a:rPr lang="en-GB" sz="1400" i="1" dirty="0">
                <a:solidFill>
                  <a:srgbClr val="FFFFFF"/>
                </a:solidFill>
                <a:latin typeface="Verdana"/>
                <a:cs typeface="+mn-cs"/>
              </a:rPr>
              <a:t>the University </a:t>
            </a:r>
            <a:r>
              <a:rPr lang="en-GB" sz="1400" i="1" dirty="0" smtClean="0">
                <a:solidFill>
                  <a:srgbClr val="FFFFFF"/>
                </a:solidFill>
                <a:latin typeface="Verdana"/>
                <a:cs typeface="+mn-cs"/>
              </a:rPr>
              <a:t>to </a:t>
            </a:r>
            <a:r>
              <a:rPr lang="en-GB" sz="1400" i="1" dirty="0">
                <a:solidFill>
                  <a:srgbClr val="FFFFFF"/>
                </a:solidFill>
                <a:latin typeface="Verdana"/>
                <a:cs typeface="+mn-cs"/>
              </a:rPr>
              <a:t>be </a:t>
            </a:r>
            <a:r>
              <a:rPr lang="en-GB" sz="1400" i="1" dirty="0" smtClean="0">
                <a:solidFill>
                  <a:srgbClr val="FFFFFF"/>
                </a:solidFill>
                <a:latin typeface="Verdana"/>
                <a:cs typeface="+mn-cs"/>
              </a:rPr>
              <a:t>honest </a:t>
            </a:r>
            <a:r>
              <a:rPr lang="en-GB" sz="1400" dirty="0" smtClean="0">
                <a:solidFill>
                  <a:srgbClr val="FFFFFF"/>
                </a:solidFill>
                <a:latin typeface="Verdana"/>
                <a:cs typeface="+mn-cs"/>
              </a:rPr>
              <a:t>… </a:t>
            </a:r>
          </a:p>
          <a:p>
            <a:pPr lvl="1" algn="ctr" defTabSz="457200" eaLnBrk="1" fontAlgn="auto" hangingPunct="1">
              <a:spcBef>
                <a:spcPts val="0"/>
              </a:spcBef>
              <a:spcAft>
                <a:spcPts val="0"/>
              </a:spcAft>
            </a:pPr>
            <a:r>
              <a:rPr lang="en-GB" sz="1400" i="1" dirty="0" smtClean="0">
                <a:solidFill>
                  <a:srgbClr val="FFFFFF"/>
                </a:solidFill>
                <a:latin typeface="Verdana"/>
                <a:cs typeface="+mn-cs"/>
              </a:rPr>
              <a:t>probably </a:t>
            </a:r>
            <a:r>
              <a:rPr lang="en-GB" sz="1400" i="1" dirty="0">
                <a:solidFill>
                  <a:srgbClr val="FFFFFF"/>
                </a:solidFill>
                <a:latin typeface="Verdana"/>
                <a:cs typeface="+mn-cs"/>
              </a:rPr>
              <a:t>if I see my tutor on the road, </a:t>
            </a:r>
            <a:endParaRPr lang="en-GB" sz="1400" i="1" dirty="0" smtClean="0">
              <a:solidFill>
                <a:srgbClr val="FFFFFF"/>
              </a:solidFill>
              <a:latin typeface="Verdana"/>
              <a:cs typeface="+mn-cs"/>
            </a:endParaRPr>
          </a:p>
          <a:p>
            <a:pPr lvl="1" algn="ctr" defTabSz="457200" eaLnBrk="1" fontAlgn="auto" hangingPunct="1">
              <a:spcBef>
                <a:spcPts val="0"/>
              </a:spcBef>
              <a:spcAft>
                <a:spcPts val="0"/>
              </a:spcAft>
            </a:pPr>
            <a:r>
              <a:rPr lang="en-GB" sz="1400" i="1" dirty="0" smtClean="0">
                <a:solidFill>
                  <a:srgbClr val="FFFFFF"/>
                </a:solidFill>
                <a:latin typeface="Verdana"/>
                <a:cs typeface="+mn-cs"/>
              </a:rPr>
              <a:t>he </a:t>
            </a:r>
            <a:r>
              <a:rPr lang="en-GB" sz="1400" i="1" dirty="0">
                <a:solidFill>
                  <a:srgbClr val="FFFFFF"/>
                </a:solidFill>
                <a:latin typeface="Verdana"/>
                <a:cs typeface="+mn-cs"/>
              </a:rPr>
              <a:t>wouldn’t recognise me”</a:t>
            </a:r>
            <a:r>
              <a:rPr lang="en-GB" sz="1400" dirty="0">
                <a:solidFill>
                  <a:srgbClr val="FFFFFF"/>
                </a:solidFill>
                <a:latin typeface="Verdana"/>
                <a:cs typeface="+mn-cs"/>
              </a:rPr>
              <a:t>. </a:t>
            </a:r>
          </a:p>
        </p:txBody>
      </p:sp>
    </p:spTree>
    <p:extLst>
      <p:ext uri="{BB962C8B-B14F-4D97-AF65-F5344CB8AC3E}">
        <p14:creationId xmlns:p14="http://schemas.microsoft.com/office/powerpoint/2010/main" xmlns="" val="25091899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t>Finding </a:t>
            </a:r>
            <a:r>
              <a:rPr lang="en-GB" sz="2400" b="1" dirty="0" smtClean="0"/>
              <a:t>d) </a:t>
            </a:r>
            <a:br>
              <a:rPr lang="en-GB" sz="2400" b="1" dirty="0" smtClean="0"/>
            </a:br>
            <a:r>
              <a:rPr lang="en-GB" sz="2400" b="1" dirty="0" smtClean="0"/>
              <a:t>Students </a:t>
            </a:r>
            <a:r>
              <a:rPr lang="en-GB" sz="2400" b="1" dirty="0"/>
              <a:t>usually report more than one reason for </a:t>
            </a:r>
            <a:r>
              <a:rPr lang="en-GB" sz="2400" b="1" dirty="0" smtClean="0"/>
              <a:t>doubting</a:t>
            </a:r>
            <a:endParaRPr lang="en-US" sz="2400" dirty="0"/>
          </a:p>
        </p:txBody>
      </p:sp>
      <p:sp>
        <p:nvSpPr>
          <p:cNvPr id="3" name="Content Placeholder 2"/>
          <p:cNvSpPr>
            <a:spLocks noGrp="1"/>
          </p:cNvSpPr>
          <p:nvPr>
            <p:ph idx="1"/>
          </p:nvPr>
        </p:nvSpPr>
        <p:spPr>
          <a:xfrm>
            <a:off x="381000" y="1939231"/>
            <a:ext cx="8305800" cy="2031325"/>
          </a:xfrm>
        </p:spPr>
        <p:txBody>
          <a:bodyPr/>
          <a:lstStyle/>
          <a:p>
            <a:r>
              <a:rPr lang="en-US" dirty="0" smtClean="0"/>
              <a:t>Doubting appears to become a state of mind</a:t>
            </a:r>
          </a:p>
          <a:p>
            <a:r>
              <a:rPr lang="en-US" dirty="0" smtClean="0"/>
              <a:t>Looked for differences between doubters who stayed &amp; doubters who left</a:t>
            </a:r>
          </a:p>
          <a:p>
            <a:r>
              <a:rPr lang="en-US" dirty="0" smtClean="0"/>
              <a:t>Doubters who left reported a more negative experience overall</a:t>
            </a:r>
          </a:p>
          <a:p>
            <a:endParaRPr lang="en-US" dirty="0"/>
          </a:p>
        </p:txBody>
      </p:sp>
      <p:pic>
        <p:nvPicPr>
          <p:cNvPr id="4" name="Picture 3" descr="_MG_29011-1.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4825301"/>
            <a:ext cx="9144000" cy="2032699"/>
          </a:xfrm>
          <a:prstGeom prst="rect">
            <a:avLst/>
          </a:prstGeom>
        </p:spPr>
      </p:pic>
    </p:spTree>
    <p:extLst>
      <p:ext uri="{BB962C8B-B14F-4D97-AF65-F5344CB8AC3E}">
        <p14:creationId xmlns:p14="http://schemas.microsoft.com/office/powerpoint/2010/main" xmlns="" val="8649288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t>F</a:t>
            </a:r>
            <a:r>
              <a:rPr lang="en-GB" sz="2400" b="1" dirty="0" smtClean="0"/>
              <a:t>inding </a:t>
            </a:r>
            <a:r>
              <a:rPr lang="en-GB" sz="2400" b="1" dirty="0"/>
              <a:t>e</a:t>
            </a:r>
            <a:r>
              <a:rPr lang="en-GB" sz="2400" b="1" dirty="0" smtClean="0"/>
              <a:t>) </a:t>
            </a:r>
            <a:br>
              <a:rPr lang="en-GB" sz="2400" b="1" dirty="0" smtClean="0"/>
            </a:br>
            <a:r>
              <a:rPr lang="en-GB" sz="2400" b="1" dirty="0" smtClean="0"/>
              <a:t>The </a:t>
            </a:r>
            <a:r>
              <a:rPr lang="en-GB" sz="2400" b="1" dirty="0"/>
              <a:t>primary reasons for doubting are associated with student perceptions of the </a:t>
            </a:r>
            <a:r>
              <a:rPr lang="en-GB" sz="2400" b="1" dirty="0" smtClean="0"/>
              <a:t>course</a:t>
            </a:r>
            <a:endParaRPr lang="en-US" sz="2400" dirty="0"/>
          </a:p>
        </p:txBody>
      </p:sp>
      <p:sp>
        <p:nvSpPr>
          <p:cNvPr id="3" name="Content Placeholder 2"/>
          <p:cNvSpPr>
            <a:spLocks noGrp="1"/>
          </p:cNvSpPr>
          <p:nvPr>
            <p:ph idx="1"/>
          </p:nvPr>
        </p:nvSpPr>
        <p:spPr>
          <a:xfrm>
            <a:off x="381000" y="2199921"/>
            <a:ext cx="3048000" cy="2442207"/>
          </a:xfrm>
        </p:spPr>
        <p:txBody>
          <a:bodyPr/>
          <a:lstStyle/>
          <a:p>
            <a:r>
              <a:rPr lang="en-US" dirty="0" smtClean="0"/>
              <a:t>Similar to other studies</a:t>
            </a:r>
          </a:p>
          <a:p>
            <a:pPr lvl="1"/>
            <a:r>
              <a:rPr lang="en-US" dirty="0" smtClean="0"/>
              <a:t>for example </a:t>
            </a:r>
            <a:r>
              <a:rPr lang="en-US" dirty="0" err="1" smtClean="0"/>
              <a:t>Yorke</a:t>
            </a:r>
            <a:r>
              <a:rPr lang="en-US" dirty="0" smtClean="0"/>
              <a:t> &amp; Longden 2008</a:t>
            </a:r>
          </a:p>
          <a:p>
            <a:r>
              <a:rPr lang="en-US" dirty="0" smtClean="0"/>
              <a:t>Course was the main focus for most students</a:t>
            </a:r>
          </a:p>
          <a:p>
            <a:r>
              <a:rPr lang="en-US" dirty="0" smtClean="0"/>
              <a:t>Most important academic reason was ‘doubts about coping’</a:t>
            </a:r>
          </a:p>
          <a:p>
            <a:endParaRPr lang="en-US" dirty="0" smtClean="0"/>
          </a:p>
          <a:p>
            <a:endParaRPr lang="en-US" dirty="0"/>
          </a:p>
        </p:txBody>
      </p:sp>
      <p:pic>
        <p:nvPicPr>
          <p:cNvPr id="6" name="Picture 5"/>
          <p:cNvPicPr>
            <a:picLocks noChangeAspect="1"/>
          </p:cNvPicPr>
          <p:nvPr/>
        </p:nvPicPr>
        <p:blipFill>
          <a:blip r:embed="rId2" cstate="print"/>
          <a:stretch>
            <a:fillRect/>
          </a:stretch>
        </p:blipFill>
        <p:spPr>
          <a:xfrm>
            <a:off x="3179704" y="3190997"/>
            <a:ext cx="5996046" cy="3667003"/>
          </a:xfrm>
          <a:prstGeom prst="rect">
            <a:avLst/>
          </a:prstGeom>
        </p:spPr>
      </p:pic>
      <p:sp>
        <p:nvSpPr>
          <p:cNvPr id="7" name="TextBox 6"/>
          <p:cNvSpPr txBox="1"/>
          <p:nvPr/>
        </p:nvSpPr>
        <p:spPr>
          <a:xfrm>
            <a:off x="310444" y="6182553"/>
            <a:ext cx="2636434" cy="276999"/>
          </a:xfrm>
          <a:prstGeom prst="rect">
            <a:avLst/>
          </a:prstGeom>
          <a:noFill/>
        </p:spPr>
        <p:txBody>
          <a:bodyPr wrap="none" rtlCol="0">
            <a:spAutoFit/>
          </a:bodyPr>
          <a:lstStyle/>
          <a:p>
            <a:pPr defTabSz="457200" eaLnBrk="1" fontAlgn="auto" hangingPunct="1">
              <a:spcBef>
                <a:spcPts val="0"/>
              </a:spcBef>
              <a:spcAft>
                <a:spcPts val="0"/>
              </a:spcAft>
            </a:pPr>
            <a:r>
              <a:rPr lang="en-US" sz="1200" dirty="0" smtClean="0">
                <a:solidFill>
                  <a:srgbClr val="000000"/>
                </a:solidFill>
                <a:latin typeface="Verdana"/>
                <a:cs typeface="+mn-cs"/>
              </a:rPr>
              <a:t>2009 Student Transition Survey</a:t>
            </a:r>
            <a:endParaRPr lang="en-US" sz="1200" dirty="0">
              <a:solidFill>
                <a:srgbClr val="000000"/>
              </a:solidFill>
              <a:latin typeface="Verdana"/>
              <a:cs typeface="+mn-cs"/>
            </a:endParaRPr>
          </a:p>
        </p:txBody>
      </p:sp>
    </p:spTree>
    <p:extLst>
      <p:ext uri="{BB962C8B-B14F-4D97-AF65-F5344CB8AC3E}">
        <p14:creationId xmlns:p14="http://schemas.microsoft.com/office/powerpoint/2010/main" xmlns="" val="10674689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3474" name="Slide Number Placeholder 4"/>
          <p:cNvSpPr txBox="1">
            <a:spLocks noGrp="1"/>
          </p:cNvSpPr>
          <p:nvPr/>
        </p:nvSpPr>
        <p:spPr bwMode="auto">
          <a:xfrm>
            <a:off x="5940425" y="6205538"/>
            <a:ext cx="2133600" cy="476250"/>
          </a:xfrm>
          <a:prstGeom prst="rect">
            <a:avLst/>
          </a:prstGeom>
          <a:noFill/>
          <a:ln w="9525">
            <a:noFill/>
            <a:miter lim="800000"/>
            <a:headEnd/>
            <a:tailEnd/>
          </a:ln>
          <a:effectLst/>
        </p:spPr>
        <p:txBody>
          <a:bodyPr>
            <a:prstTxWarp prst="textNoShape">
              <a:avLst/>
            </a:prstTxWarp>
          </a:bodyPr>
          <a:lstStyle/>
          <a:p>
            <a:pPr algn="r" defTabSz="457200" eaLnBrk="1" fontAlgn="auto" hangingPunct="1">
              <a:spcBef>
                <a:spcPts val="0"/>
              </a:spcBef>
              <a:spcAft>
                <a:spcPts val="0"/>
              </a:spcAft>
            </a:pPr>
            <a:fld id="{64CB70E1-91CA-7B40-8F9B-C260B300EB54}" type="slidenum">
              <a:rPr lang="en-GB" sz="1200">
                <a:solidFill>
                  <a:srgbClr val="000000"/>
                </a:solidFill>
                <a:latin typeface="Verdana"/>
                <a:cs typeface="+mn-cs"/>
              </a:rPr>
              <a:pPr algn="r" defTabSz="457200" eaLnBrk="1" fontAlgn="auto" hangingPunct="1">
                <a:spcBef>
                  <a:spcPts val="0"/>
                </a:spcBef>
                <a:spcAft>
                  <a:spcPts val="0"/>
                </a:spcAft>
              </a:pPr>
              <a:t>14</a:t>
            </a:fld>
            <a:endParaRPr lang="en-GB" sz="1200">
              <a:solidFill>
                <a:srgbClr val="000000"/>
              </a:solidFill>
              <a:latin typeface="Verdana"/>
              <a:cs typeface="+mn-cs"/>
            </a:endParaRPr>
          </a:p>
        </p:txBody>
      </p:sp>
      <p:sp>
        <p:nvSpPr>
          <p:cNvPr id="233475" name="Rectangle 2"/>
          <p:cNvSpPr>
            <a:spLocks noGrp="1" noChangeArrowheads="1"/>
          </p:cNvSpPr>
          <p:nvPr>
            <p:ph type="title" idx="4294967295"/>
          </p:nvPr>
        </p:nvSpPr>
        <p:spPr>
          <a:xfrm>
            <a:off x="381000" y="381000"/>
            <a:ext cx="8305800" cy="600075"/>
          </a:xfrm>
        </p:spPr>
        <p:txBody>
          <a:bodyPr/>
          <a:lstStyle/>
          <a:p>
            <a:pPr eaLnBrk="1" hangingPunct="1"/>
            <a:r>
              <a:rPr lang="en-GB"/>
              <a:t>Confidence</a:t>
            </a:r>
          </a:p>
        </p:txBody>
      </p:sp>
      <p:sp>
        <p:nvSpPr>
          <p:cNvPr id="233476" name="Rectangle 3"/>
          <p:cNvSpPr>
            <a:spLocks noGrp="1" noChangeArrowheads="1"/>
          </p:cNvSpPr>
          <p:nvPr>
            <p:ph type="body" idx="4294967295"/>
          </p:nvPr>
        </p:nvSpPr>
        <p:spPr>
          <a:xfrm>
            <a:off x="381000" y="981075"/>
            <a:ext cx="8305800" cy="697114"/>
          </a:xfrm>
        </p:spPr>
        <p:txBody>
          <a:bodyPr/>
          <a:lstStyle/>
          <a:p>
            <a:pPr eaLnBrk="1" hangingPunct="1"/>
            <a:r>
              <a:rPr lang="en-GB" dirty="0" err="1"/>
              <a:t>Cramers</a:t>
            </a:r>
            <a:r>
              <a:rPr lang="en-GB" dirty="0"/>
              <a:t> V </a:t>
            </a:r>
            <a:r>
              <a:rPr lang="en-GB" dirty="0" smtClean="0"/>
              <a:t>test: </a:t>
            </a:r>
            <a:r>
              <a:rPr lang="en-GB" dirty="0"/>
              <a:t>strongest association with </a:t>
            </a:r>
            <a:r>
              <a:rPr lang="en-GB" i="1" dirty="0"/>
              <a:t>doubting</a:t>
            </a:r>
            <a:r>
              <a:rPr lang="en-GB" dirty="0"/>
              <a:t> was ‘I feel confident that I can cope with my coursework’.</a:t>
            </a:r>
          </a:p>
        </p:txBody>
      </p:sp>
      <p:pic>
        <p:nvPicPr>
          <p:cNvPr id="233477" name="Picture 4"/>
          <p:cNvPicPr>
            <a:picLocks noChangeAspect="1" noChangeArrowheads="1"/>
          </p:cNvPicPr>
          <p:nvPr/>
        </p:nvPicPr>
        <p:blipFill>
          <a:blip r:embed="rId4" cstate="print"/>
          <a:srcRect/>
          <a:stretch>
            <a:fillRect/>
          </a:stretch>
        </p:blipFill>
        <p:spPr bwMode="auto">
          <a:xfrm>
            <a:off x="1331913" y="1738313"/>
            <a:ext cx="5761037" cy="4614862"/>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1974"/>
            <a:ext cx="8305800" cy="1066800"/>
          </a:xfrm>
        </p:spPr>
        <p:txBody>
          <a:bodyPr/>
          <a:lstStyle/>
          <a:p>
            <a:r>
              <a:rPr lang="en-GB" sz="2400" b="1" dirty="0" smtClean="0"/>
              <a:t>Finding </a:t>
            </a:r>
            <a:r>
              <a:rPr lang="en-GB" sz="2400" b="1" dirty="0"/>
              <a:t>f)</a:t>
            </a:r>
            <a:r>
              <a:rPr lang="en-GB" sz="2400" b="1" dirty="0" smtClean="0"/>
              <a:t> </a:t>
            </a:r>
            <a:br>
              <a:rPr lang="en-GB" sz="2400" b="1" dirty="0" smtClean="0"/>
            </a:br>
            <a:r>
              <a:rPr lang="en-GB" sz="2400" b="1" dirty="0" smtClean="0"/>
              <a:t>There </a:t>
            </a:r>
            <a:r>
              <a:rPr lang="en-GB" sz="2400" b="1" dirty="0"/>
              <a:t>were four main reasons cited by doubters for </a:t>
            </a:r>
            <a:r>
              <a:rPr lang="en-GB" sz="2400" b="1" dirty="0" smtClean="0"/>
              <a:t>staying</a:t>
            </a:r>
            <a:endParaRPr lang="en-US" sz="2400" dirty="0"/>
          </a:p>
        </p:txBody>
      </p:sp>
      <p:sp>
        <p:nvSpPr>
          <p:cNvPr id="3" name="Content Placeholder 2"/>
          <p:cNvSpPr>
            <a:spLocks noGrp="1"/>
          </p:cNvSpPr>
          <p:nvPr>
            <p:ph idx="1"/>
          </p:nvPr>
        </p:nvSpPr>
        <p:spPr>
          <a:xfrm>
            <a:off x="381000" y="1529521"/>
            <a:ext cx="8382000" cy="5166030"/>
          </a:xfrm>
        </p:spPr>
        <p:txBody>
          <a:bodyPr/>
          <a:lstStyle/>
          <a:p>
            <a:pPr lvl="0"/>
            <a:r>
              <a:rPr lang="en-GB" dirty="0"/>
              <a:t>‘Support from friends and family’</a:t>
            </a:r>
          </a:p>
          <a:p>
            <a:pPr lvl="0"/>
            <a:r>
              <a:rPr lang="en-GB" dirty="0"/>
              <a:t>‘Adapting to course/ university’</a:t>
            </a:r>
          </a:p>
          <a:p>
            <a:pPr lvl="0"/>
            <a:r>
              <a:rPr lang="en-GB" dirty="0"/>
              <a:t>‘Determination/ internal factors’</a:t>
            </a:r>
          </a:p>
          <a:p>
            <a:pPr lvl="0"/>
            <a:r>
              <a:rPr lang="en-GB" dirty="0"/>
              <a:t>‘Future goals/ employment</a:t>
            </a:r>
            <a:r>
              <a:rPr lang="en-GB" dirty="0" smtClean="0"/>
              <a:t>’</a:t>
            </a:r>
          </a:p>
          <a:p>
            <a:pPr lvl="1"/>
            <a:endParaRPr lang="en-GB" dirty="0" smtClean="0"/>
          </a:p>
          <a:p>
            <a:pPr lvl="0"/>
            <a:r>
              <a:rPr lang="en-GB" dirty="0" smtClean="0"/>
              <a:t>Impact of friends &amp; family undervalued by students</a:t>
            </a:r>
          </a:p>
          <a:p>
            <a:pPr lvl="1"/>
            <a:r>
              <a:rPr lang="en-GB" dirty="0" smtClean="0"/>
              <a:t>Importance 13</a:t>
            </a:r>
            <a:r>
              <a:rPr lang="en-GB" baseline="30000" dirty="0" smtClean="0"/>
              <a:t>th</a:t>
            </a:r>
            <a:r>
              <a:rPr lang="en-GB" dirty="0" smtClean="0"/>
              <a:t> of 17 Student Experience Factors</a:t>
            </a:r>
          </a:p>
          <a:p>
            <a:pPr lvl="1"/>
            <a:r>
              <a:rPr lang="en-GB" dirty="0" smtClean="0"/>
              <a:t>More likely to experience supportive friends</a:t>
            </a:r>
            <a:br>
              <a:rPr lang="en-GB" dirty="0" smtClean="0"/>
            </a:br>
            <a:endParaRPr lang="en-GB" dirty="0" smtClean="0"/>
          </a:p>
          <a:p>
            <a:pPr lvl="1"/>
            <a:r>
              <a:rPr lang="en-GB" dirty="0" smtClean="0"/>
              <a:t>In 2009, open question </a:t>
            </a:r>
          </a:p>
          <a:p>
            <a:pPr lvl="2"/>
            <a:r>
              <a:rPr lang="en-GB" dirty="0" smtClean="0"/>
              <a:t>Friends &amp; family most important (friends at university)</a:t>
            </a:r>
            <a:br>
              <a:rPr lang="en-GB" dirty="0" smtClean="0"/>
            </a:br>
            <a:endParaRPr lang="en-GB" dirty="0" smtClean="0"/>
          </a:p>
          <a:p>
            <a:pPr lvl="1"/>
            <a:r>
              <a:rPr lang="en-GB" dirty="0" smtClean="0"/>
              <a:t>In 2011, when asked to choose from options, most important reason</a:t>
            </a:r>
          </a:p>
          <a:p>
            <a:pPr lvl="2"/>
            <a:r>
              <a:rPr lang="en-GB" dirty="0" smtClean="0"/>
              <a:t>Friendship features scarcely at all</a:t>
            </a:r>
          </a:p>
          <a:p>
            <a:pPr lvl="1"/>
            <a:endParaRPr lang="en-GB" dirty="0"/>
          </a:p>
          <a:p>
            <a:endParaRPr lang="en-US" dirty="0"/>
          </a:p>
        </p:txBody>
      </p:sp>
    </p:spTree>
    <p:extLst>
      <p:ext uri="{BB962C8B-B14F-4D97-AF65-F5344CB8AC3E}">
        <p14:creationId xmlns:p14="http://schemas.microsoft.com/office/powerpoint/2010/main" xmlns="" val="17638185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Finding </a:t>
            </a:r>
            <a:r>
              <a:rPr lang="en-GB" sz="2400" b="1" dirty="0"/>
              <a:t>g)</a:t>
            </a:r>
            <a:r>
              <a:rPr lang="en-GB" sz="2400" b="1" dirty="0" smtClean="0"/>
              <a:t> </a:t>
            </a:r>
            <a:br>
              <a:rPr lang="en-GB" sz="2400" b="1" dirty="0" smtClean="0"/>
            </a:br>
            <a:r>
              <a:rPr lang="en-GB" sz="2400" b="1" dirty="0" smtClean="0"/>
              <a:t>The </a:t>
            </a:r>
            <a:r>
              <a:rPr lang="en-GB" sz="2400" b="1" dirty="0"/>
              <a:t>primary times for considering leaving are immediately before and after </a:t>
            </a:r>
            <a:r>
              <a:rPr lang="en-GB" sz="2400" b="1" dirty="0" smtClean="0"/>
              <a:t>Christmas</a:t>
            </a:r>
            <a:r>
              <a:rPr lang="en-GB" sz="2400" b="1" dirty="0"/>
              <a:t/>
            </a:r>
            <a:br>
              <a:rPr lang="en-GB" sz="2400" b="1" dirty="0"/>
            </a:br>
            <a:endParaRPr lang="en-US" sz="2400" dirty="0"/>
          </a:p>
        </p:txBody>
      </p:sp>
      <p:sp>
        <p:nvSpPr>
          <p:cNvPr id="3" name="Content Placeholder 2"/>
          <p:cNvSpPr>
            <a:spLocks noGrp="1"/>
          </p:cNvSpPr>
          <p:nvPr>
            <p:ph idx="1"/>
          </p:nvPr>
        </p:nvSpPr>
        <p:spPr>
          <a:xfrm>
            <a:off x="381000" y="1905158"/>
            <a:ext cx="8305800" cy="3194721"/>
          </a:xfrm>
        </p:spPr>
        <p:txBody>
          <a:bodyPr/>
          <a:lstStyle/>
          <a:p>
            <a:r>
              <a:rPr lang="en-US" dirty="0" smtClean="0"/>
              <a:t>Weather, tiredness &amp; January blues will play a factor, but</a:t>
            </a:r>
          </a:p>
          <a:p>
            <a:endParaRPr lang="en-US" dirty="0"/>
          </a:p>
          <a:p>
            <a:r>
              <a:rPr lang="en-US" dirty="0" smtClean="0"/>
              <a:t>Also key times for first assessments &amp; feedback</a:t>
            </a:r>
          </a:p>
          <a:p>
            <a:endParaRPr lang="en-US" dirty="0" smtClean="0"/>
          </a:p>
          <a:p>
            <a:r>
              <a:rPr lang="en-US" dirty="0" smtClean="0"/>
              <a:t>Relatively few of our respondents stated that they had doubts before arriving at University</a:t>
            </a:r>
          </a:p>
          <a:p>
            <a:pPr lvl="1"/>
            <a:r>
              <a:rPr lang="en-US" dirty="0" smtClean="0"/>
              <a:t>Perhaps had already withdrawn, or had forgotten early stresses</a:t>
            </a:r>
          </a:p>
          <a:p>
            <a:endParaRPr lang="en-US" dirty="0"/>
          </a:p>
        </p:txBody>
      </p:sp>
      <p:pic>
        <p:nvPicPr>
          <p:cNvPr id="4" name="Picture 3" descr="4978667079_68a318d84d_z.jpg"/>
          <p:cNvPicPr>
            <a:picLocks noChangeAspect="1"/>
          </p:cNvPicPr>
          <p:nvPr/>
        </p:nvPicPr>
        <p:blipFill>
          <a:blip r:embed="rId2" cstate="print"/>
          <a:stretch>
            <a:fillRect/>
          </a:stretch>
        </p:blipFill>
        <p:spPr>
          <a:xfrm>
            <a:off x="0" y="5689600"/>
            <a:ext cx="9347200" cy="1168400"/>
          </a:xfrm>
          <a:prstGeom prst="rect">
            <a:avLst/>
          </a:prstGeom>
        </p:spPr>
      </p:pic>
    </p:spTree>
    <p:extLst>
      <p:ext uri="{BB962C8B-B14F-4D97-AF65-F5344CB8AC3E}">
        <p14:creationId xmlns:p14="http://schemas.microsoft.com/office/powerpoint/2010/main" xmlns="" val="1070255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t>Finding h)</a:t>
            </a:r>
            <a:r>
              <a:rPr lang="en-GB" sz="2400" b="1" dirty="0" smtClean="0"/>
              <a:t> </a:t>
            </a:r>
            <a:br>
              <a:rPr lang="en-GB" sz="2400" b="1" dirty="0" smtClean="0"/>
            </a:br>
            <a:r>
              <a:rPr lang="en-GB" sz="2400" b="1" dirty="0" smtClean="0"/>
              <a:t>Students </a:t>
            </a:r>
            <a:r>
              <a:rPr lang="en-GB" sz="2400" b="1" dirty="0"/>
              <a:t>reported different degrees of doubting </a:t>
            </a:r>
            <a:endParaRPr lang="en-US" sz="2400" b="1" dirty="0"/>
          </a:p>
        </p:txBody>
      </p:sp>
      <p:pic>
        <p:nvPicPr>
          <p:cNvPr id="4" name="Picture 3"/>
          <p:cNvPicPr>
            <a:picLocks noChangeAspect="1"/>
          </p:cNvPicPr>
          <p:nvPr/>
        </p:nvPicPr>
        <p:blipFill>
          <a:blip r:embed="rId2" cstate="print"/>
          <a:stretch>
            <a:fillRect/>
          </a:stretch>
        </p:blipFill>
        <p:spPr>
          <a:xfrm>
            <a:off x="312025" y="1689100"/>
            <a:ext cx="6884894" cy="4876800"/>
          </a:xfrm>
          <a:prstGeom prst="rect">
            <a:avLst/>
          </a:prstGeom>
        </p:spPr>
      </p:pic>
    </p:spTree>
    <p:extLst>
      <p:ext uri="{BB962C8B-B14F-4D97-AF65-F5344CB8AC3E}">
        <p14:creationId xmlns:p14="http://schemas.microsoft.com/office/powerpoint/2010/main" xmlns="" val="14458314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t>Finding </a:t>
            </a:r>
            <a:r>
              <a:rPr lang="en-GB" sz="2400" b="1" dirty="0" err="1"/>
              <a:t>i</a:t>
            </a:r>
            <a:r>
              <a:rPr lang="en-GB" sz="2400" b="1" dirty="0"/>
              <a:t>)</a:t>
            </a:r>
            <a:r>
              <a:rPr lang="en-GB" sz="2400" b="1" dirty="0" smtClean="0"/>
              <a:t> </a:t>
            </a:r>
            <a:br>
              <a:rPr lang="en-GB" sz="2400" b="1" dirty="0" smtClean="0"/>
            </a:br>
            <a:r>
              <a:rPr lang="en-GB" sz="2400" b="1" dirty="0" smtClean="0"/>
              <a:t>Some </a:t>
            </a:r>
            <a:r>
              <a:rPr lang="en-GB" sz="2400" b="1" dirty="0"/>
              <a:t>student groups appear more likely to doubt than others </a:t>
            </a:r>
            <a:endParaRPr lang="en-US" sz="2400" b="1" dirty="0"/>
          </a:p>
        </p:txBody>
      </p:sp>
      <p:sp>
        <p:nvSpPr>
          <p:cNvPr id="3" name="Content Placeholder 2"/>
          <p:cNvSpPr>
            <a:spLocks noGrp="1"/>
          </p:cNvSpPr>
          <p:nvPr>
            <p:ph idx="1"/>
          </p:nvPr>
        </p:nvSpPr>
        <p:spPr>
          <a:xfrm>
            <a:off x="381000" y="1796497"/>
            <a:ext cx="8305800" cy="3998018"/>
          </a:xfrm>
        </p:spPr>
        <p:txBody>
          <a:bodyPr/>
          <a:lstStyle/>
          <a:p>
            <a:r>
              <a:rPr lang="en-GB" dirty="0"/>
              <a:t>Students are more likely to be doubters if they are in the following </a:t>
            </a:r>
            <a:r>
              <a:rPr lang="en-GB" dirty="0" smtClean="0"/>
              <a:t>groups</a:t>
            </a:r>
          </a:p>
          <a:p>
            <a:endParaRPr lang="en-GB" dirty="0"/>
          </a:p>
          <a:p>
            <a:pPr lvl="1"/>
            <a:r>
              <a:rPr lang="en-GB" dirty="0" smtClean="0"/>
              <a:t>Female – but less likely to actually leave</a:t>
            </a:r>
            <a:endParaRPr lang="en-GB" dirty="0"/>
          </a:p>
          <a:p>
            <a:pPr lvl="2"/>
            <a:r>
              <a:rPr lang="en-GB" dirty="0" smtClean="0"/>
              <a:t>Prior US studies suggest that female students suffer a dip in confidence during the first year not recovered until the second</a:t>
            </a:r>
          </a:p>
          <a:p>
            <a:pPr lvl="2"/>
            <a:r>
              <a:rPr lang="en-GB" dirty="0" smtClean="0"/>
              <a:t>Male doubters were far more likely to leave</a:t>
            </a:r>
          </a:p>
          <a:p>
            <a:pPr lvl="2"/>
            <a:endParaRPr lang="en-GB" dirty="0"/>
          </a:p>
          <a:p>
            <a:pPr lvl="1"/>
            <a:r>
              <a:rPr lang="en-GB" dirty="0"/>
              <a:t>Student with </a:t>
            </a:r>
            <a:r>
              <a:rPr lang="en-GB" dirty="0" smtClean="0"/>
              <a:t>disabilities – also more likely to leave</a:t>
            </a:r>
            <a:br>
              <a:rPr lang="en-GB" dirty="0" smtClean="0"/>
            </a:br>
            <a:endParaRPr lang="en-GB" dirty="0"/>
          </a:p>
          <a:p>
            <a:pPr lvl="1"/>
            <a:r>
              <a:rPr lang="en-GB" dirty="0" smtClean="0"/>
              <a:t>Part-time </a:t>
            </a:r>
            <a:r>
              <a:rPr lang="en-GB" dirty="0"/>
              <a:t>students </a:t>
            </a:r>
            <a:r>
              <a:rPr lang="en-GB" dirty="0" smtClean="0"/>
              <a:t>– more likely to leave</a:t>
            </a:r>
            <a:br>
              <a:rPr lang="en-GB" dirty="0" smtClean="0"/>
            </a:br>
            <a:endParaRPr lang="en-GB" dirty="0"/>
          </a:p>
          <a:p>
            <a:pPr lvl="1"/>
            <a:r>
              <a:rPr lang="en-GB" dirty="0"/>
              <a:t>Accommodation (living in private halls more likely to doubt) </a:t>
            </a:r>
            <a:endParaRPr lang="en-US" dirty="0"/>
          </a:p>
          <a:p>
            <a:endParaRPr lang="en-US" dirty="0"/>
          </a:p>
        </p:txBody>
      </p:sp>
    </p:spTree>
    <p:extLst>
      <p:ext uri="{BB962C8B-B14F-4D97-AF65-F5344CB8AC3E}">
        <p14:creationId xmlns:p14="http://schemas.microsoft.com/office/powerpoint/2010/main" xmlns="" val="20309289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What do we do with this knowledge?</a:t>
            </a:r>
            <a:endParaRPr lang="en-GB" dirty="0"/>
          </a:p>
        </p:txBody>
      </p:sp>
      <p:sp>
        <p:nvSpPr>
          <p:cNvPr id="5" name="Subtitle 4"/>
          <p:cNvSpPr>
            <a:spLocks noGrp="1"/>
          </p:cNvSpPr>
          <p:nvPr>
            <p:ph type="subTitle" idx="1"/>
          </p:nvPr>
        </p:nvSpPr>
        <p:spPr/>
        <p:txBody>
          <a:bodyPr/>
          <a:lstStyle/>
          <a:p>
            <a:endParaRPr lang="en-GB"/>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b="12605"/>
          <a:stretch/>
        </p:blipFill>
        <p:spPr>
          <a:xfrm>
            <a:off x="0" y="0"/>
            <a:ext cx="9144000" cy="5311739"/>
          </a:xfrm>
          <a:prstGeom prst="rect">
            <a:avLst/>
          </a:prstGeom>
        </p:spPr>
      </p:pic>
    </p:spTree>
    <p:extLst>
      <p:ext uri="{BB962C8B-B14F-4D97-AF65-F5344CB8AC3E}">
        <p14:creationId xmlns:p14="http://schemas.microsoft.com/office/powerpoint/2010/main" xmlns="" val="3860373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mn-lt"/>
              </a:rPr>
              <a:t>How do we respond to this data?</a:t>
            </a:r>
            <a:endParaRPr lang="en-GB" dirty="0">
              <a:latin typeface="+mn-lt"/>
            </a:endParaRPr>
          </a:p>
        </p:txBody>
      </p:sp>
      <p:sp>
        <p:nvSpPr>
          <p:cNvPr id="15" name="Text Box 18"/>
          <p:cNvSpPr txBox="1">
            <a:spLocks noChangeArrowheads="1"/>
          </p:cNvSpPr>
          <p:nvPr/>
        </p:nvSpPr>
        <p:spPr bwMode="auto">
          <a:xfrm>
            <a:off x="755576" y="4530346"/>
            <a:ext cx="1376362" cy="910323"/>
          </a:xfrm>
          <a:prstGeom prst="rect">
            <a:avLst/>
          </a:prstGeom>
          <a:solidFill>
            <a:srgbClr val="B9CDE5"/>
          </a:solidFill>
          <a:ln w="9525" algn="in">
            <a:solidFill>
              <a:srgbClr val="602826"/>
            </a:solidFill>
            <a:miter lim="800000"/>
            <a:headEnd/>
            <a:tailEnd/>
          </a:ln>
          <a:effectLst/>
          <a:extLs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mn-lt"/>
                <a:cs typeface="Arial" pitchFamily="34" charset="0"/>
              </a:rPr>
              <a:t>Student engagement &amp; belonging</a:t>
            </a:r>
            <a:endParaRPr kumimoji="0" lang="en-US" sz="3200" b="0" i="0" u="none" strike="noStrike" cap="none" normalizeH="0" baseline="0" dirty="0" smtClean="0">
              <a:ln>
                <a:noFill/>
              </a:ln>
              <a:solidFill>
                <a:schemeClr val="tx1"/>
              </a:solidFill>
              <a:effectLst/>
              <a:latin typeface="+mn-lt"/>
              <a:cs typeface="Arial" pitchFamily="34" charset="0"/>
            </a:endParaRPr>
          </a:p>
        </p:txBody>
      </p:sp>
      <p:sp>
        <p:nvSpPr>
          <p:cNvPr id="17" name="Oval 21"/>
          <p:cNvSpPr>
            <a:spLocks noChangeArrowheads="1"/>
          </p:cNvSpPr>
          <p:nvPr/>
        </p:nvSpPr>
        <p:spPr bwMode="auto">
          <a:xfrm>
            <a:off x="1474121" y="1762219"/>
            <a:ext cx="2839759" cy="2840158"/>
          </a:xfrm>
          <a:prstGeom prst="ellipse">
            <a:avLst/>
          </a:prstGeom>
          <a:solidFill>
            <a:srgbClr val="1F497D"/>
          </a:solidFill>
          <a:ln w="12700" algn="in">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GB" sz="4400">
              <a:latin typeface="+mn-lt"/>
            </a:endParaRPr>
          </a:p>
        </p:txBody>
      </p:sp>
      <p:sp>
        <p:nvSpPr>
          <p:cNvPr id="18" name="Oval 22"/>
          <p:cNvSpPr>
            <a:spLocks noChangeArrowheads="1"/>
          </p:cNvSpPr>
          <p:nvPr/>
        </p:nvSpPr>
        <p:spPr bwMode="auto">
          <a:xfrm>
            <a:off x="1704572" y="1985267"/>
            <a:ext cx="2386290" cy="2386625"/>
          </a:xfrm>
          <a:prstGeom prst="ellipse">
            <a:avLst/>
          </a:prstGeom>
          <a:solidFill>
            <a:srgbClr val="B9CDE5"/>
          </a:solidFill>
          <a:ln w="12700" algn="in">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GB" sz="4400">
              <a:latin typeface="+mn-lt"/>
            </a:endParaRPr>
          </a:p>
        </p:txBody>
      </p:sp>
      <p:sp>
        <p:nvSpPr>
          <p:cNvPr id="19" name="Oval 23"/>
          <p:cNvSpPr>
            <a:spLocks noChangeArrowheads="1"/>
          </p:cNvSpPr>
          <p:nvPr/>
        </p:nvSpPr>
        <p:spPr bwMode="auto">
          <a:xfrm>
            <a:off x="1908076" y="2203670"/>
            <a:ext cx="1992291" cy="1992572"/>
          </a:xfrm>
          <a:prstGeom prst="ellipse">
            <a:avLst/>
          </a:prstGeom>
          <a:solidFill>
            <a:srgbClr val="FFFFFF"/>
          </a:solidFill>
          <a:ln w="12700" algn="in">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GB" sz="4400">
              <a:latin typeface="+mn-lt"/>
            </a:endParaRPr>
          </a:p>
        </p:txBody>
      </p:sp>
      <p:sp>
        <p:nvSpPr>
          <p:cNvPr id="20" name="Oval 24"/>
          <p:cNvSpPr>
            <a:spLocks noChangeArrowheads="1"/>
          </p:cNvSpPr>
          <p:nvPr/>
        </p:nvSpPr>
        <p:spPr bwMode="auto">
          <a:xfrm>
            <a:off x="2381060" y="2208317"/>
            <a:ext cx="1040749" cy="1040895"/>
          </a:xfrm>
          <a:prstGeom prst="ellipse">
            <a:avLst/>
          </a:prstGeom>
          <a:solidFill>
            <a:srgbClr val="FFFFCC"/>
          </a:solidFill>
          <a:ln w="9525" algn="in">
            <a:solidFill>
              <a:srgbClr val="000000"/>
            </a:solidFill>
            <a:round/>
            <a:headEnd/>
            <a:tailEnd/>
          </a:ln>
          <a:effectLst/>
        </p:spPr>
        <p:txBody>
          <a:bodyPr vert="horz" wrap="square" lIns="36576" tIns="36576" rIns="36576" bIns="3657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err="1" smtClean="0">
                <a:ln>
                  <a:noFill/>
                </a:ln>
                <a:solidFill>
                  <a:srgbClr val="000000"/>
                </a:solidFill>
                <a:effectLst/>
                <a:latin typeface="+mn-lt"/>
                <a:cs typeface="Arial" pitchFamily="34" charset="0"/>
              </a:rPr>
              <a:t>Acad</a:t>
            </a:r>
            <a:r>
              <a:rPr kumimoji="0" lang="en-GB" sz="1100" b="1" i="0" u="none" strike="noStrike" cap="none" normalizeH="0" baseline="0" dirty="0" smtClean="0">
                <a:ln>
                  <a:noFill/>
                </a:ln>
                <a:solidFill>
                  <a:srgbClr val="000000"/>
                </a:solidFill>
                <a:effectLst/>
                <a:latin typeface="+mn-lt"/>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rgbClr val="000000"/>
                </a:solidFill>
                <a:effectLst/>
                <a:latin typeface="+mn-lt"/>
                <a:cs typeface="Arial" pitchFamily="34" charset="0"/>
              </a:rPr>
              <a:t>emic</a:t>
            </a:r>
            <a:endParaRPr kumimoji="0" lang="en-US" sz="1800" b="0" i="0" u="none" strike="noStrike" cap="none" normalizeH="0" baseline="0" dirty="0" smtClean="0">
              <a:ln>
                <a:noFill/>
              </a:ln>
              <a:solidFill>
                <a:schemeClr val="tx1"/>
              </a:solidFill>
              <a:effectLst/>
              <a:latin typeface="+mn-lt"/>
              <a:cs typeface="Arial" pitchFamily="34" charset="0"/>
            </a:endParaRPr>
          </a:p>
        </p:txBody>
      </p:sp>
      <p:sp>
        <p:nvSpPr>
          <p:cNvPr id="21" name="Oval 25"/>
          <p:cNvSpPr>
            <a:spLocks noChangeArrowheads="1"/>
          </p:cNvSpPr>
          <p:nvPr/>
        </p:nvSpPr>
        <p:spPr bwMode="auto">
          <a:xfrm>
            <a:off x="1995668" y="2930281"/>
            <a:ext cx="1040749" cy="1040895"/>
          </a:xfrm>
          <a:prstGeom prst="ellipse">
            <a:avLst/>
          </a:prstGeom>
          <a:noFill/>
          <a:ln w="9525" algn="in">
            <a:solidFill>
              <a:srgbClr val="000000"/>
            </a:solidFill>
            <a:round/>
            <a:headEnd/>
            <a:tailEnd/>
          </a:ln>
          <a:effectLst/>
          <a:extLst>
            <a:ext uri="{909E8E84-426E-40DD-AFC4-6F175D3DCCD1}">
              <a14:hiddenFill xmlns:a14="http://schemas.microsoft.com/office/drawing/2010/main" xmlns="">
                <a:solidFill>
                  <a:srgbClr val="E6CCE6">
                    <a:alpha val="50000"/>
                  </a:srgbClr>
                </a:solidFill>
              </a14:hiddenFill>
            </a:ex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0000"/>
                </a:solidFill>
                <a:effectLst/>
                <a:latin typeface="+mn-lt"/>
                <a:cs typeface="Arial" pitchFamily="34" charset="0"/>
              </a:rPr>
              <a:t>Social</a:t>
            </a:r>
            <a:endParaRPr kumimoji="0" lang="en-US" sz="3200" b="0" i="0" u="none" strike="noStrike" cap="none" normalizeH="0" baseline="0" dirty="0" smtClean="0">
              <a:ln>
                <a:noFill/>
              </a:ln>
              <a:solidFill>
                <a:schemeClr val="tx1"/>
              </a:solidFill>
              <a:effectLst/>
              <a:latin typeface="+mn-lt"/>
              <a:cs typeface="Arial" pitchFamily="34" charset="0"/>
            </a:endParaRPr>
          </a:p>
        </p:txBody>
      </p:sp>
      <p:sp>
        <p:nvSpPr>
          <p:cNvPr id="22" name="Oval 26"/>
          <p:cNvSpPr>
            <a:spLocks noChangeArrowheads="1"/>
          </p:cNvSpPr>
          <p:nvPr/>
        </p:nvSpPr>
        <p:spPr bwMode="auto">
          <a:xfrm>
            <a:off x="2779017" y="2933069"/>
            <a:ext cx="1040749" cy="1040895"/>
          </a:xfrm>
          <a:prstGeom prst="ellipse">
            <a:avLst/>
          </a:prstGeom>
          <a:noFill/>
          <a:ln w="9525" algn="in">
            <a:solidFill>
              <a:srgbClr val="000000"/>
            </a:solidFill>
            <a:round/>
            <a:headEnd/>
            <a:tailEnd/>
          </a:ln>
          <a:effectLst/>
          <a:extLst>
            <a:ext uri="{909E8E84-426E-40DD-AFC4-6F175D3DCCD1}">
              <a14:hiddenFill xmlns:a14="http://schemas.microsoft.com/office/drawing/2010/main" xmlns="">
                <a:solidFill>
                  <a:srgbClr val="E6CCE6">
                    <a:alpha val="50000"/>
                  </a:srgbClr>
                </a:solidFill>
              </a14:hiddenFill>
            </a:ex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rgbClr val="000000"/>
                </a:solidFill>
                <a:effectLst/>
                <a:latin typeface="+mn-lt"/>
                <a:cs typeface="Arial" pitchFamily="34" charset="0"/>
              </a:rPr>
              <a:t>Services</a:t>
            </a:r>
            <a:endParaRPr kumimoji="0" lang="en-US" b="0" i="0" u="none" strike="noStrike" cap="none" normalizeH="0" baseline="0" dirty="0" smtClean="0">
              <a:ln>
                <a:noFill/>
              </a:ln>
              <a:solidFill>
                <a:schemeClr val="tx1"/>
              </a:solidFill>
              <a:effectLst/>
              <a:latin typeface="+mn-lt"/>
              <a:cs typeface="Arial" pitchFamily="34" charset="0"/>
            </a:endParaRPr>
          </a:p>
        </p:txBody>
      </p:sp>
      <p:sp>
        <p:nvSpPr>
          <p:cNvPr id="23" name="AutoShape 27"/>
          <p:cNvSpPr>
            <a:spLocks noChangeArrowheads="1"/>
          </p:cNvSpPr>
          <p:nvPr/>
        </p:nvSpPr>
        <p:spPr bwMode="auto">
          <a:xfrm>
            <a:off x="611561" y="5591222"/>
            <a:ext cx="4339778" cy="438663"/>
          </a:xfrm>
          <a:prstGeom prst="leftRightArrow">
            <a:avLst>
              <a:gd name="adj1" fmla="val 66944"/>
              <a:gd name="adj2" fmla="val 64410"/>
            </a:avLst>
          </a:prstGeom>
          <a:solidFill>
            <a:srgbClr val="1F497D"/>
          </a:solidFill>
          <a:ln w="9525" algn="in">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FFFF"/>
                </a:solidFill>
                <a:effectLst/>
                <a:latin typeface="+mn-lt"/>
                <a:cs typeface="Arial" pitchFamily="34" charset="0"/>
              </a:rPr>
              <a:t>Pre-entry		in HE	Beyond HE</a:t>
            </a:r>
            <a:endParaRPr kumimoji="0" lang="en-US" sz="3200" b="0" i="0" u="none" strike="noStrike" cap="none" normalizeH="0" baseline="0" dirty="0" smtClean="0">
              <a:ln>
                <a:noFill/>
              </a:ln>
              <a:solidFill>
                <a:schemeClr val="tx1"/>
              </a:solidFill>
              <a:effectLst/>
              <a:latin typeface="+mn-lt"/>
              <a:cs typeface="Arial" pitchFamily="34" charset="0"/>
            </a:endParaRPr>
          </a:p>
        </p:txBody>
      </p:sp>
      <p:cxnSp>
        <p:nvCxnSpPr>
          <p:cNvPr id="2076" name="AutoShape 28"/>
          <p:cNvCxnSpPr>
            <a:cxnSpLocks noChangeShapeType="1"/>
          </p:cNvCxnSpPr>
          <p:nvPr/>
        </p:nvCxnSpPr>
        <p:spPr bwMode="auto">
          <a:xfrm flipV="1">
            <a:off x="1466687" y="3189733"/>
            <a:ext cx="1434747" cy="1345730"/>
          </a:xfrm>
          <a:prstGeom prst="straightConnector1">
            <a:avLst/>
          </a:prstGeom>
          <a:noFill/>
          <a:ln w="9525" algn="ctr">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EEECE1"/>
                  </a:outerShdw>
                </a:effectLst>
              </a14:hiddenEffects>
            </a:ext>
          </a:extLst>
        </p:spPr>
      </p:cxnSp>
      <p:cxnSp>
        <p:nvCxnSpPr>
          <p:cNvPr id="2077" name="AutoShape 29"/>
          <p:cNvCxnSpPr>
            <a:cxnSpLocks noChangeShapeType="1"/>
          </p:cNvCxnSpPr>
          <p:nvPr/>
        </p:nvCxnSpPr>
        <p:spPr bwMode="auto">
          <a:xfrm flipH="1">
            <a:off x="3615091" y="1628389"/>
            <a:ext cx="438602" cy="869891"/>
          </a:xfrm>
          <a:prstGeom prst="straightConnector1">
            <a:avLst/>
          </a:prstGeom>
          <a:noFill/>
          <a:ln w="9525" algn="ctr">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EEECE1"/>
                  </a:outerShdw>
                </a:effectLst>
              </a14:hiddenEffects>
            </a:ext>
          </a:extLst>
        </p:spPr>
      </p:cxnSp>
      <p:cxnSp>
        <p:nvCxnSpPr>
          <p:cNvPr id="2078" name="AutoShape 30"/>
          <p:cNvCxnSpPr>
            <a:cxnSpLocks noChangeShapeType="1"/>
          </p:cNvCxnSpPr>
          <p:nvPr/>
        </p:nvCxnSpPr>
        <p:spPr bwMode="auto">
          <a:xfrm>
            <a:off x="1578196" y="1650694"/>
            <a:ext cx="453469" cy="691452"/>
          </a:xfrm>
          <a:prstGeom prst="straightConnector1">
            <a:avLst/>
          </a:prstGeom>
          <a:noFill/>
          <a:ln w="9525" algn="ctr">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EEECE1"/>
                  </a:outerShdw>
                </a:effectLst>
              </a14:hiddenEffects>
            </a:ext>
          </a:extLst>
        </p:spPr>
      </p:cxnSp>
      <p:cxnSp>
        <p:nvCxnSpPr>
          <p:cNvPr id="2079" name="AutoShape 31"/>
          <p:cNvCxnSpPr>
            <a:cxnSpLocks noChangeShapeType="1"/>
          </p:cNvCxnSpPr>
          <p:nvPr/>
        </p:nvCxnSpPr>
        <p:spPr bwMode="auto">
          <a:xfrm flipH="1" flipV="1">
            <a:off x="3905014" y="4186018"/>
            <a:ext cx="349395" cy="334574"/>
          </a:xfrm>
          <a:prstGeom prst="straightConnector1">
            <a:avLst/>
          </a:prstGeom>
          <a:noFill/>
          <a:ln w="9525" algn="ctr">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EEECE1"/>
                  </a:outerShdw>
                </a:effectLst>
              </a14:hiddenEffects>
            </a:ext>
          </a:extLst>
        </p:spPr>
      </p:cxnSp>
      <p:sp>
        <p:nvSpPr>
          <p:cNvPr id="24" name="Text Box 32"/>
          <p:cNvSpPr txBox="1">
            <a:spLocks noChangeArrowheads="1"/>
          </p:cNvSpPr>
          <p:nvPr/>
        </p:nvSpPr>
        <p:spPr bwMode="auto">
          <a:xfrm>
            <a:off x="871973" y="1412776"/>
            <a:ext cx="1375276" cy="497285"/>
          </a:xfrm>
          <a:prstGeom prst="rect">
            <a:avLst/>
          </a:prstGeom>
          <a:solidFill>
            <a:srgbClr val="B9CDE5"/>
          </a:solidFill>
          <a:ln w="9525" algn="in">
            <a:solidFill>
              <a:srgbClr val="602826"/>
            </a:solidFill>
            <a:miter lim="800000"/>
            <a:headEnd/>
            <a:tailEnd/>
          </a:ln>
          <a:effectLst/>
          <a:extLs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mn-lt"/>
                <a:cs typeface="Arial" pitchFamily="34" charset="0"/>
              </a:rPr>
              <a:t>Staff capacity building</a:t>
            </a:r>
            <a:endParaRPr kumimoji="0" lang="en-US" sz="3200" b="0" i="0" u="none" strike="noStrike" cap="none" normalizeH="0" baseline="0" dirty="0" smtClean="0">
              <a:ln>
                <a:noFill/>
              </a:ln>
              <a:solidFill>
                <a:schemeClr val="tx1"/>
              </a:solidFill>
              <a:effectLst/>
              <a:latin typeface="+mn-lt"/>
              <a:cs typeface="Arial" pitchFamily="34" charset="0"/>
            </a:endParaRPr>
          </a:p>
        </p:txBody>
      </p:sp>
      <p:sp>
        <p:nvSpPr>
          <p:cNvPr id="25" name="Text Box 33"/>
          <p:cNvSpPr txBox="1">
            <a:spLocks noChangeArrowheads="1"/>
          </p:cNvSpPr>
          <p:nvPr/>
        </p:nvSpPr>
        <p:spPr bwMode="auto">
          <a:xfrm>
            <a:off x="3246183" y="1422998"/>
            <a:ext cx="1613161" cy="487064"/>
          </a:xfrm>
          <a:prstGeom prst="rect">
            <a:avLst/>
          </a:prstGeom>
          <a:solidFill>
            <a:srgbClr val="DCE6F2"/>
          </a:solidFill>
          <a:ln w="9525" algn="in">
            <a:solidFill>
              <a:srgbClr val="602826"/>
            </a:solidFill>
            <a:miter lim="800000"/>
            <a:headEnd/>
            <a:tailEnd/>
          </a:ln>
          <a:effectLst/>
          <a:extLs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mn-lt"/>
                <a:cs typeface="Arial" pitchFamily="34" charset="0"/>
              </a:rPr>
              <a:t>Student capacity building</a:t>
            </a:r>
            <a:endParaRPr kumimoji="0" lang="en-US" sz="3200" b="0" i="0" u="none" strike="noStrike" cap="none" normalizeH="0" baseline="0" dirty="0" smtClean="0">
              <a:ln>
                <a:noFill/>
              </a:ln>
              <a:solidFill>
                <a:schemeClr val="tx1"/>
              </a:solidFill>
              <a:effectLst/>
              <a:latin typeface="+mn-lt"/>
              <a:cs typeface="Arial" pitchFamily="34" charset="0"/>
            </a:endParaRPr>
          </a:p>
        </p:txBody>
      </p:sp>
      <p:sp>
        <p:nvSpPr>
          <p:cNvPr id="26" name="Text Box 34"/>
          <p:cNvSpPr txBox="1">
            <a:spLocks noChangeArrowheads="1"/>
          </p:cNvSpPr>
          <p:nvPr/>
        </p:nvSpPr>
        <p:spPr bwMode="auto">
          <a:xfrm>
            <a:off x="3576063" y="4533604"/>
            <a:ext cx="1375276" cy="907065"/>
          </a:xfrm>
          <a:prstGeom prst="rect">
            <a:avLst/>
          </a:prstGeom>
          <a:solidFill>
            <a:srgbClr val="B9CDE5"/>
          </a:solidFill>
          <a:ln w="9525" algn="in">
            <a:solidFill>
              <a:srgbClr val="602826"/>
            </a:solidFill>
            <a:miter lim="800000"/>
            <a:headEnd/>
            <a:tailEnd/>
          </a:ln>
          <a:effectLst/>
          <a:extLst>
            <a:ext uri="{AF507438-7753-43E0-B8FC-AC1667EBCBE1}">
              <a14:hiddenEffects xmlns:a14="http://schemas.microsoft.com/office/drawing/2010/main" xmlns="">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mn-lt"/>
                <a:cs typeface="Arial" pitchFamily="34" charset="0"/>
              </a:rPr>
              <a:t>Institutional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mn-lt"/>
                <a:cs typeface="Arial" pitchFamily="34" charset="0"/>
              </a:rPr>
              <a:t>management &amp;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mn-lt"/>
                <a:cs typeface="Arial" pitchFamily="34" charset="0"/>
              </a:rPr>
              <a:t>co-ordination</a:t>
            </a:r>
            <a:endParaRPr kumimoji="0" lang="en-US" sz="3200" b="0" i="0" u="none" strike="noStrike" cap="none" normalizeH="0" baseline="0" dirty="0" smtClean="0">
              <a:ln>
                <a:noFill/>
              </a:ln>
              <a:solidFill>
                <a:schemeClr val="tx1"/>
              </a:solidFill>
              <a:effectLst/>
              <a:latin typeface="+mn-lt"/>
              <a:cs typeface="Arial" pitchFamily="34" charset="0"/>
            </a:endParaRPr>
          </a:p>
        </p:txBody>
      </p:sp>
      <p:sp>
        <p:nvSpPr>
          <p:cNvPr id="27" name="TextBox 26"/>
          <p:cNvSpPr txBox="1"/>
          <p:nvPr/>
        </p:nvSpPr>
        <p:spPr>
          <a:xfrm>
            <a:off x="5364088" y="1391868"/>
            <a:ext cx="3600400" cy="2862322"/>
          </a:xfrm>
          <a:prstGeom prst="rect">
            <a:avLst/>
          </a:prstGeom>
          <a:noFill/>
        </p:spPr>
        <p:txBody>
          <a:bodyPr wrap="square" rtlCol="0">
            <a:spAutoFit/>
          </a:bodyPr>
          <a:lstStyle/>
          <a:p>
            <a:pPr marL="457200" indent="-457200">
              <a:buFont typeface="Arial" pitchFamily="34" charset="0"/>
              <a:buChar char="•"/>
            </a:pPr>
            <a:r>
              <a:rPr lang="en-GB" sz="2000" dirty="0" smtClean="0"/>
              <a:t>What needs to change?</a:t>
            </a:r>
            <a:br>
              <a:rPr lang="en-GB" sz="2000" dirty="0" smtClean="0"/>
            </a:br>
            <a:endParaRPr lang="en-GB" sz="2000" dirty="0" smtClean="0"/>
          </a:p>
          <a:p>
            <a:pPr marL="457200" indent="-457200">
              <a:buFont typeface="Arial" pitchFamily="34" charset="0"/>
              <a:buChar char="•"/>
            </a:pPr>
            <a:r>
              <a:rPr lang="en-GB" sz="2000" dirty="0" smtClean="0"/>
              <a:t>Who needs to change?</a:t>
            </a:r>
            <a:br>
              <a:rPr lang="en-GB" sz="2000" dirty="0" smtClean="0"/>
            </a:br>
            <a:endParaRPr lang="en-GB" sz="2000" dirty="0" smtClean="0"/>
          </a:p>
          <a:p>
            <a:pPr marL="457200" indent="-457200">
              <a:buFont typeface="Arial" pitchFamily="34" charset="0"/>
              <a:buChar char="•"/>
            </a:pPr>
            <a:r>
              <a:rPr lang="en-GB" sz="2000" dirty="0" smtClean="0"/>
              <a:t>How do we change?</a:t>
            </a:r>
          </a:p>
          <a:p>
            <a:pPr marL="457200" indent="-457200">
              <a:buFont typeface="Arial" pitchFamily="34" charset="0"/>
              <a:buChar char="•"/>
            </a:pPr>
            <a:endParaRPr lang="en-GB" sz="2000" dirty="0"/>
          </a:p>
          <a:p>
            <a:pPr marL="457200" indent="-457200">
              <a:buFont typeface="Arial" pitchFamily="34" charset="0"/>
              <a:buChar char="•"/>
            </a:pPr>
            <a:r>
              <a:rPr lang="en-GB" sz="2000" dirty="0" smtClean="0"/>
              <a:t>Who checks change took place?</a:t>
            </a:r>
            <a:endParaRPr lang="en-GB" sz="2000" dirty="0"/>
          </a:p>
        </p:txBody>
      </p:sp>
      <p:sp>
        <p:nvSpPr>
          <p:cNvPr id="28" name="TextBox 27"/>
          <p:cNvSpPr txBox="1"/>
          <p:nvPr/>
        </p:nvSpPr>
        <p:spPr>
          <a:xfrm>
            <a:off x="467544" y="6165304"/>
            <a:ext cx="5076839" cy="584775"/>
          </a:xfrm>
          <a:prstGeom prst="rect">
            <a:avLst/>
          </a:prstGeom>
          <a:noFill/>
        </p:spPr>
        <p:txBody>
          <a:bodyPr wrap="none" rtlCol="0">
            <a:spAutoFit/>
          </a:bodyPr>
          <a:lstStyle/>
          <a:p>
            <a:r>
              <a:rPr lang="en-GB" sz="1600" dirty="0" smtClean="0"/>
              <a:t>What Works </a:t>
            </a:r>
          </a:p>
          <a:p>
            <a:r>
              <a:rPr lang="en-GB" sz="1600" dirty="0" smtClean="0"/>
              <a:t>Institutional Retention &amp; Success model (2012)</a:t>
            </a:r>
            <a:endParaRPr lang="en-GB" sz="1600" dirty="0"/>
          </a:p>
        </p:txBody>
      </p:sp>
    </p:spTree>
    <p:extLst>
      <p:ext uri="{BB962C8B-B14F-4D97-AF65-F5344CB8AC3E}">
        <p14:creationId xmlns:p14="http://schemas.microsoft.com/office/powerpoint/2010/main" xmlns="" val="3984853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First Year Experience Models (Wilson 2009)</a:t>
            </a:r>
            <a:endParaRPr lang="en-GB" dirty="0"/>
          </a:p>
        </p:txBody>
      </p:sp>
      <p:sp>
        <p:nvSpPr>
          <p:cNvPr id="3" name="Content Placeholder 2"/>
          <p:cNvSpPr>
            <a:spLocks noGrp="1"/>
          </p:cNvSpPr>
          <p:nvPr>
            <p:ph idx="1"/>
          </p:nvPr>
        </p:nvSpPr>
        <p:spPr>
          <a:xfrm>
            <a:off x="381000" y="1447800"/>
            <a:ext cx="8305800" cy="2769989"/>
          </a:xfrm>
        </p:spPr>
        <p:txBody>
          <a:bodyPr/>
          <a:lstStyle/>
          <a:p>
            <a:r>
              <a:rPr lang="en-GB" dirty="0" smtClean="0"/>
              <a:t>1</a:t>
            </a:r>
            <a:r>
              <a:rPr lang="en-GB" baseline="30000" dirty="0" smtClean="0"/>
              <a:t>st</a:t>
            </a:r>
            <a:r>
              <a:rPr lang="en-GB" dirty="0" smtClean="0"/>
              <a:t> Generation</a:t>
            </a:r>
          </a:p>
          <a:p>
            <a:pPr lvl="1"/>
            <a:r>
              <a:rPr lang="en-GB" dirty="0" smtClean="0"/>
              <a:t>Co-curricular change, Student Support Services, SU, specialist advice </a:t>
            </a:r>
            <a:r>
              <a:rPr lang="en-GB" dirty="0" err="1" smtClean="0"/>
              <a:t>etc</a:t>
            </a:r>
            <a:r>
              <a:rPr lang="en-GB" dirty="0" smtClean="0"/>
              <a:t/>
            </a:r>
            <a:br>
              <a:rPr lang="en-GB" dirty="0" smtClean="0"/>
            </a:br>
            <a:endParaRPr lang="en-GB" dirty="0" smtClean="0"/>
          </a:p>
          <a:p>
            <a:r>
              <a:rPr lang="en-GB" dirty="0" smtClean="0"/>
              <a:t>2</a:t>
            </a:r>
            <a:r>
              <a:rPr lang="en-GB" baseline="30000" dirty="0" smtClean="0"/>
              <a:t>nd</a:t>
            </a:r>
            <a:r>
              <a:rPr lang="en-GB" dirty="0" smtClean="0"/>
              <a:t> Generation</a:t>
            </a:r>
          </a:p>
          <a:p>
            <a:pPr lvl="1"/>
            <a:r>
              <a:rPr lang="en-GB" dirty="0" smtClean="0"/>
              <a:t>Curriculum changes, transition modules</a:t>
            </a:r>
            <a:br>
              <a:rPr lang="en-GB" dirty="0" smtClean="0"/>
            </a:br>
            <a:endParaRPr lang="en-GB" dirty="0" smtClean="0"/>
          </a:p>
          <a:p>
            <a:r>
              <a:rPr lang="en-GB" dirty="0" smtClean="0"/>
              <a:t>3</a:t>
            </a:r>
            <a:r>
              <a:rPr lang="en-GB" baseline="30000" dirty="0" smtClean="0"/>
              <a:t>rd</a:t>
            </a:r>
            <a:r>
              <a:rPr lang="en-GB" dirty="0" smtClean="0"/>
              <a:t> Generation</a:t>
            </a:r>
          </a:p>
          <a:p>
            <a:pPr lvl="1"/>
            <a:r>
              <a:rPr lang="en-GB" dirty="0" smtClean="0"/>
              <a:t>Whole institutional change, policy, interconnectedness, links between services and the academic environment</a:t>
            </a:r>
          </a:p>
        </p:txBody>
      </p:sp>
    </p:spTree>
    <p:extLst>
      <p:ext uri="{BB962C8B-B14F-4D97-AF65-F5344CB8AC3E}">
        <p14:creationId xmlns:p14="http://schemas.microsoft.com/office/powerpoint/2010/main" xmlns="" val="13518674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Discussion</a:t>
            </a:r>
            <a:endParaRPr lang="en-GB" dirty="0"/>
          </a:p>
        </p:txBody>
      </p:sp>
      <p:sp>
        <p:nvSpPr>
          <p:cNvPr id="3" name="Content Placeholder 2"/>
          <p:cNvSpPr>
            <a:spLocks noGrp="1"/>
          </p:cNvSpPr>
          <p:nvPr>
            <p:ph idx="1"/>
          </p:nvPr>
        </p:nvSpPr>
        <p:spPr>
          <a:xfrm>
            <a:off x="381000" y="1447800"/>
            <a:ext cx="8305800" cy="2474524"/>
          </a:xfrm>
        </p:spPr>
        <p:txBody>
          <a:bodyPr/>
          <a:lstStyle/>
          <a:p>
            <a:r>
              <a:rPr lang="en-GB" dirty="0" smtClean="0"/>
              <a:t>With regards to retention &amp; engagement, what is your institution good at (or at least your part of the institution)?</a:t>
            </a:r>
          </a:p>
          <a:p>
            <a:endParaRPr lang="en-GB" dirty="0"/>
          </a:p>
          <a:p>
            <a:r>
              <a:rPr lang="en-GB" dirty="0" smtClean="0"/>
              <a:t>If you wanted to bring about change, where would you go first?</a:t>
            </a:r>
          </a:p>
          <a:p>
            <a:endParaRPr lang="en-GB" dirty="0" smtClean="0"/>
          </a:p>
          <a:p>
            <a:r>
              <a:rPr lang="en-GB" dirty="0" smtClean="0"/>
              <a:t>Who is the biggest lever you have access to?</a:t>
            </a:r>
          </a:p>
        </p:txBody>
      </p:sp>
    </p:spTree>
    <p:extLst>
      <p:ext uri="{BB962C8B-B14F-4D97-AF65-F5344CB8AC3E}">
        <p14:creationId xmlns:p14="http://schemas.microsoft.com/office/powerpoint/2010/main" xmlns="" val="16103569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The HERE Project toolkit</a:t>
            </a:r>
            <a:endParaRPr lang="en-US" dirty="0"/>
          </a:p>
        </p:txBody>
      </p:sp>
      <p:sp>
        <p:nvSpPr>
          <p:cNvPr id="5" name="Subtitle 4"/>
          <p:cNvSpPr>
            <a:spLocks noGrp="1"/>
          </p:cNvSpPr>
          <p:nvPr>
            <p:ph type="subTitle" idx="1"/>
          </p:nvPr>
        </p:nvSpPr>
        <p:spPr>
          <a:xfrm>
            <a:off x="611188" y="6086475"/>
            <a:ext cx="7772400" cy="368691"/>
          </a:xfrm>
        </p:spPr>
        <p:txBody>
          <a:bodyPr/>
          <a:lstStyle/>
          <a:p>
            <a:r>
              <a:rPr lang="en-US" dirty="0" smtClean="0"/>
              <a:t>One approach to change</a:t>
            </a:r>
            <a:endParaRPr lang="en-US" dirty="0"/>
          </a:p>
        </p:txBody>
      </p:sp>
      <p:pic>
        <p:nvPicPr>
          <p:cNvPr id="6" name="Picture 5" descr="_MG_2869(2).jpg"/>
          <p:cNvPicPr>
            <a:picLocks noChangeAspect="1"/>
          </p:cNvPicPr>
          <p:nvPr/>
        </p:nvPicPr>
        <p:blipFill>
          <a:blip r:embed="rId2" cstate="print"/>
          <a:srcRect t="9929" b="7475"/>
          <a:stretch>
            <a:fillRect/>
          </a:stretch>
        </p:blipFill>
        <p:spPr>
          <a:xfrm>
            <a:off x="0" y="0"/>
            <a:ext cx="9144000" cy="5016500"/>
          </a:xfrm>
          <a:prstGeom prst="rect">
            <a:avLst/>
          </a:prstGeom>
        </p:spPr>
      </p:pic>
    </p:spTree>
    <p:extLst>
      <p:ext uri="{BB962C8B-B14F-4D97-AF65-F5344CB8AC3E}">
        <p14:creationId xmlns:p14="http://schemas.microsoft.com/office/powerpoint/2010/main" xmlns="" val="1068184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HERE Project toolkit</a:t>
            </a:r>
            <a:endParaRPr lang="en-GB" dirty="0"/>
          </a:p>
        </p:txBody>
      </p:sp>
      <p:sp>
        <p:nvSpPr>
          <p:cNvPr id="3" name="Content Placeholder 2"/>
          <p:cNvSpPr>
            <a:spLocks noGrp="1"/>
          </p:cNvSpPr>
          <p:nvPr>
            <p:ph idx="1"/>
          </p:nvPr>
        </p:nvSpPr>
        <p:spPr>
          <a:xfrm>
            <a:off x="380999" y="1447800"/>
            <a:ext cx="8191501" cy="4902881"/>
          </a:xfrm>
        </p:spPr>
        <p:txBody>
          <a:bodyPr/>
          <a:lstStyle/>
          <a:p>
            <a:r>
              <a:rPr lang="en-GB" dirty="0" smtClean="0"/>
              <a:t>Based on </a:t>
            </a:r>
          </a:p>
          <a:p>
            <a:pPr lvl="1"/>
            <a:r>
              <a:rPr lang="en-GB" dirty="0" smtClean="0"/>
              <a:t>Feedback from doubters</a:t>
            </a:r>
          </a:p>
          <a:p>
            <a:pPr lvl="1"/>
            <a:r>
              <a:rPr lang="en-GB" dirty="0" smtClean="0"/>
              <a:t>Interviews and feedback from programme teams</a:t>
            </a:r>
            <a:br>
              <a:rPr lang="en-GB" dirty="0" smtClean="0"/>
            </a:br>
            <a:endParaRPr lang="en-GB" dirty="0" smtClean="0"/>
          </a:p>
          <a:p>
            <a:r>
              <a:rPr lang="en-GB" dirty="0" smtClean="0"/>
              <a:t>Contains 9 recommendations for programme teams to improve retention</a:t>
            </a:r>
          </a:p>
          <a:p>
            <a:pPr lvl="1"/>
            <a:r>
              <a:rPr lang="en-GB" dirty="0" smtClean="0"/>
              <a:t>Each with suggested actions</a:t>
            </a:r>
          </a:p>
          <a:p>
            <a:pPr lvl="1"/>
            <a:r>
              <a:rPr lang="en-GB" dirty="0" smtClean="0"/>
              <a:t>Diagnosis comes as part of the first theme</a:t>
            </a:r>
          </a:p>
          <a:p>
            <a:pPr lvl="1"/>
            <a:endParaRPr lang="en-GB" dirty="0" smtClean="0"/>
          </a:p>
          <a:p>
            <a:r>
              <a:rPr lang="en-GB" dirty="0" smtClean="0"/>
              <a:t>Broadly around two themes</a:t>
            </a:r>
          </a:p>
          <a:p>
            <a:pPr lvl="1"/>
            <a:r>
              <a:rPr lang="en-GB" dirty="0" smtClean="0"/>
              <a:t>Reducing doubting in the first place</a:t>
            </a:r>
          </a:p>
          <a:p>
            <a:pPr lvl="1"/>
            <a:r>
              <a:rPr lang="en-GB" dirty="0" smtClean="0"/>
              <a:t>Supporting doubters</a:t>
            </a:r>
            <a:br>
              <a:rPr lang="en-GB" dirty="0" smtClean="0"/>
            </a:br>
            <a:endParaRPr lang="en-GB" dirty="0" smtClean="0"/>
          </a:p>
          <a:p>
            <a:r>
              <a:rPr lang="en-GB" dirty="0" smtClean="0"/>
              <a:t>Designed as a resource for discussion and staff development</a:t>
            </a:r>
          </a:p>
          <a:p>
            <a:pPr lvl="1"/>
            <a:r>
              <a:rPr lang="en-GB" dirty="0" smtClean="0"/>
              <a:t>Suggest teams implement strategies that work for them</a:t>
            </a:r>
            <a:br>
              <a:rPr lang="en-GB" dirty="0" smtClean="0"/>
            </a:br>
            <a:endParaRPr lang="en-GB" dirty="0" smtClean="0"/>
          </a:p>
        </p:txBody>
      </p:sp>
    </p:spTree>
    <p:extLst>
      <p:ext uri="{BB962C8B-B14F-4D97-AF65-F5344CB8AC3E}">
        <p14:creationId xmlns:p14="http://schemas.microsoft.com/office/powerpoint/2010/main" xmlns="" val="7127021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the toolkit</a:t>
            </a:r>
            <a:endParaRPr lang="en-GB" dirty="0"/>
          </a:p>
        </p:txBody>
      </p:sp>
      <p:sp>
        <p:nvSpPr>
          <p:cNvPr id="3" name="Content Placeholder 2"/>
          <p:cNvSpPr>
            <a:spLocks noGrp="1"/>
          </p:cNvSpPr>
          <p:nvPr>
            <p:ph idx="1"/>
          </p:nvPr>
        </p:nvSpPr>
        <p:spPr>
          <a:xfrm>
            <a:off x="381000" y="1447800"/>
            <a:ext cx="8305800" cy="4750531"/>
          </a:xfrm>
        </p:spPr>
        <p:txBody>
          <a:bodyPr/>
          <a:lstStyle/>
          <a:p>
            <a:r>
              <a:rPr lang="en-GB" dirty="0" smtClean="0"/>
              <a:t>Aimed at programme teams</a:t>
            </a:r>
          </a:p>
          <a:p>
            <a:pPr lvl="1"/>
            <a:r>
              <a:rPr lang="en-GB" dirty="0" smtClean="0"/>
              <a:t>Tool for discussion</a:t>
            </a:r>
          </a:p>
          <a:p>
            <a:pPr lvl="1"/>
            <a:r>
              <a:rPr lang="en-GB" dirty="0" smtClean="0"/>
              <a:t>Team meetings</a:t>
            </a:r>
          </a:p>
          <a:p>
            <a:pPr lvl="1"/>
            <a:r>
              <a:rPr lang="en-GB" dirty="0" smtClean="0"/>
              <a:t>Away days</a:t>
            </a:r>
          </a:p>
          <a:p>
            <a:pPr lvl="1"/>
            <a:r>
              <a:rPr lang="en-GB" dirty="0" smtClean="0"/>
              <a:t>Staff development events</a:t>
            </a:r>
          </a:p>
          <a:p>
            <a:pPr lvl="1"/>
            <a:endParaRPr lang="en-GB" dirty="0"/>
          </a:p>
          <a:p>
            <a:pPr lvl="1"/>
            <a:r>
              <a:rPr lang="en-GB" dirty="0" smtClean="0"/>
              <a:t>In a perfect world, would be facilitated</a:t>
            </a:r>
          </a:p>
          <a:p>
            <a:pPr lvl="1"/>
            <a:endParaRPr lang="en-GB" dirty="0"/>
          </a:p>
          <a:p>
            <a:pPr lvl="1"/>
            <a:r>
              <a:rPr lang="en-GB" dirty="0" smtClean="0"/>
              <a:t>Has been used to bring about change at institutional level</a:t>
            </a:r>
          </a:p>
          <a:p>
            <a:pPr lvl="2"/>
            <a:r>
              <a:rPr lang="en-GB" dirty="0" smtClean="0"/>
              <a:t>E.g. NTU enhanced academic tutorials programme</a:t>
            </a:r>
          </a:p>
          <a:p>
            <a:pPr lvl="1"/>
            <a:endParaRPr lang="en-GB" dirty="0"/>
          </a:p>
          <a:p>
            <a:r>
              <a:rPr lang="en-GB" dirty="0" smtClean="0"/>
              <a:t>Experiences so far</a:t>
            </a:r>
          </a:p>
          <a:p>
            <a:pPr lvl="1"/>
            <a:r>
              <a:rPr lang="en-GB" dirty="0" smtClean="0"/>
              <a:t>Staff just grateful for the opportunity to discuss</a:t>
            </a:r>
          </a:p>
          <a:p>
            <a:pPr lvl="1"/>
            <a:r>
              <a:rPr lang="en-GB" dirty="0" smtClean="0"/>
              <a:t>Interesting that communication across programmes weaker than we expected</a:t>
            </a:r>
          </a:p>
          <a:p>
            <a:pPr lvl="1"/>
            <a:r>
              <a:rPr lang="en-GB" dirty="0" smtClean="0"/>
              <a:t>Staff tend to just ‘leap in’ </a:t>
            </a:r>
          </a:p>
          <a:p>
            <a:pPr lvl="1"/>
            <a:endParaRPr lang="en-GB" dirty="0"/>
          </a:p>
        </p:txBody>
      </p:sp>
    </p:spTree>
    <p:extLst>
      <p:ext uri="{BB962C8B-B14F-4D97-AF65-F5344CB8AC3E}">
        <p14:creationId xmlns:p14="http://schemas.microsoft.com/office/powerpoint/2010/main" xmlns="" val="33952327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Stages</a:t>
            </a:r>
            <a:endParaRPr lang="en-GB" dirty="0"/>
          </a:p>
        </p:txBody>
      </p:sp>
      <p:sp>
        <p:nvSpPr>
          <p:cNvPr id="5" name="TextBox 4"/>
          <p:cNvSpPr txBox="1"/>
          <p:nvPr/>
        </p:nvSpPr>
        <p:spPr>
          <a:xfrm>
            <a:off x="248478" y="1540562"/>
            <a:ext cx="2514600" cy="3693319"/>
          </a:xfrm>
          <a:prstGeom prst="rect">
            <a:avLst/>
          </a:prstGeom>
          <a:solidFill>
            <a:srgbClr val="A35D71"/>
          </a:solidFill>
        </p:spPr>
        <p:txBody>
          <a:bodyPr wrap="square" rtlCol="0">
            <a:spAutoFit/>
          </a:bodyPr>
          <a:lstStyle/>
          <a:p>
            <a:pPr defTabSz="457200" eaLnBrk="1" fontAlgn="auto" hangingPunct="1">
              <a:spcBef>
                <a:spcPts val="0"/>
              </a:spcBef>
              <a:spcAft>
                <a:spcPts val="0"/>
              </a:spcAft>
            </a:pPr>
            <a:r>
              <a:rPr lang="en-GB" sz="1800" b="1" dirty="0" smtClean="0">
                <a:solidFill>
                  <a:srgbClr val="FFFFFF"/>
                </a:solidFill>
                <a:latin typeface="Verdana"/>
                <a:cs typeface="+mn-cs"/>
              </a:rPr>
              <a:t>Stage 1</a:t>
            </a:r>
          </a:p>
          <a:p>
            <a:pPr defTabSz="457200" eaLnBrk="1" fontAlgn="auto" hangingPunct="1">
              <a:spcBef>
                <a:spcPts val="0"/>
              </a:spcBef>
              <a:spcAft>
                <a:spcPts val="0"/>
              </a:spcAft>
            </a:pPr>
            <a:r>
              <a:rPr lang="en-GB" sz="1800" dirty="0" smtClean="0">
                <a:solidFill>
                  <a:srgbClr val="FFFFFF"/>
                </a:solidFill>
                <a:latin typeface="Verdana"/>
                <a:cs typeface="+mn-cs"/>
              </a:rPr>
              <a:t>Take Stock</a:t>
            </a:r>
          </a:p>
          <a:p>
            <a:pPr defTabSz="457200" eaLnBrk="1" fontAlgn="auto" hangingPunct="1">
              <a:spcBef>
                <a:spcPts val="0"/>
              </a:spcBef>
              <a:spcAft>
                <a:spcPts val="0"/>
              </a:spcAft>
            </a:pPr>
            <a:r>
              <a:rPr lang="en-GB" sz="1800" dirty="0" smtClean="0">
                <a:solidFill>
                  <a:srgbClr val="FFFFFF"/>
                </a:solidFill>
                <a:latin typeface="Verdana"/>
                <a:cs typeface="+mn-cs"/>
              </a:rPr>
              <a:t>‘Identify students at risk’</a:t>
            </a:r>
          </a:p>
          <a:p>
            <a:pPr defTabSz="457200" eaLnBrk="1" fontAlgn="auto" hangingPunct="1">
              <a:spcBef>
                <a:spcPts val="0"/>
              </a:spcBef>
              <a:spcAft>
                <a:spcPts val="0"/>
              </a:spcAft>
            </a:pPr>
            <a:endParaRPr lang="en-GB" sz="1800" dirty="0" smtClean="0">
              <a:solidFill>
                <a:srgbClr val="FFFFFF"/>
              </a:solidFill>
              <a:latin typeface="Verdana"/>
              <a:cs typeface="+mn-cs"/>
            </a:endParaRPr>
          </a:p>
          <a:p>
            <a:pPr defTabSz="457200" eaLnBrk="1" fontAlgn="auto" hangingPunct="1">
              <a:spcBef>
                <a:spcPts val="0"/>
              </a:spcBef>
              <a:spcAft>
                <a:spcPts val="0"/>
              </a:spcAft>
            </a:pPr>
            <a:r>
              <a:rPr lang="en-GB" sz="1800" b="1" dirty="0" smtClean="0">
                <a:solidFill>
                  <a:srgbClr val="FFFFFF"/>
                </a:solidFill>
                <a:latin typeface="Verdana"/>
                <a:cs typeface="+mn-cs"/>
              </a:rPr>
              <a:t>Programme leader</a:t>
            </a:r>
            <a:r>
              <a:rPr lang="en-GB" sz="1800" dirty="0" smtClean="0">
                <a:solidFill>
                  <a:srgbClr val="FFFFFF"/>
                </a:solidFill>
                <a:latin typeface="Verdana"/>
                <a:cs typeface="+mn-cs"/>
              </a:rPr>
              <a:t/>
            </a:r>
            <a:br>
              <a:rPr lang="en-GB" sz="1800" dirty="0" smtClean="0">
                <a:solidFill>
                  <a:srgbClr val="FFFFFF"/>
                </a:solidFill>
                <a:latin typeface="Verdana"/>
                <a:cs typeface="+mn-cs"/>
              </a:rPr>
            </a:br>
            <a:endParaRPr lang="en-GB" sz="1800" dirty="0">
              <a:solidFill>
                <a:srgbClr val="FFFFFF"/>
              </a:solidFill>
              <a:latin typeface="Verdana"/>
              <a:cs typeface="+mn-cs"/>
            </a:endParaRPr>
          </a:p>
          <a:p>
            <a:pPr defTabSz="457200" eaLnBrk="1" fontAlgn="auto" hangingPunct="1">
              <a:spcBef>
                <a:spcPts val="0"/>
              </a:spcBef>
              <a:spcAft>
                <a:spcPts val="0"/>
              </a:spcAft>
            </a:pPr>
            <a:r>
              <a:rPr lang="en-GB" sz="1800" dirty="0" smtClean="0">
                <a:solidFill>
                  <a:srgbClr val="FFFFFF"/>
                </a:solidFill>
                <a:latin typeface="Verdana"/>
                <a:cs typeface="+mn-cs"/>
              </a:rPr>
              <a:t>Look at formal &amp; informal data</a:t>
            </a:r>
          </a:p>
          <a:p>
            <a:pPr defTabSz="457200" eaLnBrk="1" fontAlgn="auto" hangingPunct="1">
              <a:spcBef>
                <a:spcPts val="0"/>
              </a:spcBef>
              <a:spcAft>
                <a:spcPts val="0"/>
              </a:spcAft>
            </a:pPr>
            <a:r>
              <a:rPr lang="en-GB" sz="1800" dirty="0" smtClean="0">
                <a:solidFill>
                  <a:srgbClr val="FFFFFF"/>
                </a:solidFill>
                <a:latin typeface="Verdana"/>
                <a:cs typeface="+mn-cs"/>
              </a:rPr>
              <a:t>Ask questions </a:t>
            </a:r>
          </a:p>
          <a:p>
            <a:pPr marL="285750" indent="-285750" defTabSz="457200" eaLnBrk="1" fontAlgn="auto" hangingPunct="1">
              <a:spcBef>
                <a:spcPts val="0"/>
              </a:spcBef>
              <a:spcAft>
                <a:spcPts val="0"/>
              </a:spcAft>
              <a:buFontTx/>
              <a:buChar char="-"/>
            </a:pPr>
            <a:r>
              <a:rPr lang="en-GB" sz="1800" dirty="0" smtClean="0">
                <a:solidFill>
                  <a:srgbClr val="FFFFFF"/>
                </a:solidFill>
                <a:latin typeface="Verdana"/>
                <a:cs typeface="+mn-cs"/>
              </a:rPr>
              <a:t>What do you already know?</a:t>
            </a:r>
          </a:p>
        </p:txBody>
      </p:sp>
      <p:sp>
        <p:nvSpPr>
          <p:cNvPr id="6" name="TextBox 5"/>
          <p:cNvSpPr txBox="1"/>
          <p:nvPr/>
        </p:nvSpPr>
        <p:spPr>
          <a:xfrm>
            <a:off x="3160642" y="1540562"/>
            <a:ext cx="2514600" cy="3693319"/>
          </a:xfrm>
          <a:prstGeom prst="rect">
            <a:avLst/>
          </a:prstGeom>
          <a:solidFill>
            <a:srgbClr val="A25EA4"/>
          </a:solidFill>
        </p:spPr>
        <p:txBody>
          <a:bodyPr wrap="square" rtlCol="0">
            <a:spAutoFit/>
          </a:bodyPr>
          <a:lstStyle/>
          <a:p>
            <a:pPr defTabSz="457200" eaLnBrk="1" fontAlgn="auto" hangingPunct="1">
              <a:spcBef>
                <a:spcPts val="0"/>
              </a:spcBef>
              <a:spcAft>
                <a:spcPts val="0"/>
              </a:spcAft>
            </a:pPr>
            <a:r>
              <a:rPr lang="en-GB" sz="1800" b="1" dirty="0" smtClean="0">
                <a:solidFill>
                  <a:srgbClr val="FFFFFF"/>
                </a:solidFill>
                <a:latin typeface="Verdana"/>
                <a:cs typeface="+mn-cs"/>
              </a:rPr>
              <a:t>Stage 2</a:t>
            </a:r>
          </a:p>
          <a:p>
            <a:pPr defTabSz="457200" eaLnBrk="1" fontAlgn="auto" hangingPunct="1">
              <a:spcBef>
                <a:spcPts val="0"/>
              </a:spcBef>
              <a:spcAft>
                <a:spcPts val="0"/>
              </a:spcAft>
            </a:pPr>
            <a:r>
              <a:rPr lang="en-GB" sz="1800" dirty="0" smtClean="0">
                <a:solidFill>
                  <a:srgbClr val="FFFFFF"/>
                </a:solidFill>
                <a:latin typeface="Verdana"/>
                <a:cs typeface="+mn-cs"/>
              </a:rPr>
              <a:t>Consider ‘student transition’ &amp; ‘social integration’</a:t>
            </a:r>
          </a:p>
          <a:p>
            <a:pPr defTabSz="457200" eaLnBrk="1" fontAlgn="auto" hangingPunct="1">
              <a:spcBef>
                <a:spcPts val="0"/>
              </a:spcBef>
              <a:spcAft>
                <a:spcPts val="0"/>
              </a:spcAft>
            </a:pPr>
            <a:endParaRPr lang="en-GB" sz="1800" dirty="0" smtClean="0">
              <a:solidFill>
                <a:srgbClr val="FFFFFF"/>
              </a:solidFill>
              <a:latin typeface="Verdana"/>
              <a:cs typeface="+mn-cs"/>
            </a:endParaRPr>
          </a:p>
          <a:p>
            <a:pPr defTabSz="457200" eaLnBrk="1" fontAlgn="auto" hangingPunct="1">
              <a:spcBef>
                <a:spcPts val="0"/>
              </a:spcBef>
              <a:spcAft>
                <a:spcPts val="0"/>
              </a:spcAft>
            </a:pPr>
            <a:r>
              <a:rPr lang="en-GB" sz="1800" b="1" dirty="0" smtClean="0">
                <a:solidFill>
                  <a:srgbClr val="FFFFFF"/>
                </a:solidFill>
                <a:latin typeface="Verdana"/>
                <a:cs typeface="+mn-cs"/>
              </a:rPr>
              <a:t>Team meeting/ away day</a:t>
            </a:r>
          </a:p>
          <a:p>
            <a:pPr defTabSz="457200" eaLnBrk="1" fontAlgn="auto" hangingPunct="1">
              <a:spcBef>
                <a:spcPts val="0"/>
              </a:spcBef>
              <a:spcAft>
                <a:spcPts val="0"/>
              </a:spcAft>
            </a:pPr>
            <a:endParaRPr lang="en-GB" sz="1800" dirty="0" smtClean="0">
              <a:solidFill>
                <a:srgbClr val="FFFFFF"/>
              </a:solidFill>
              <a:latin typeface="Verdana"/>
              <a:cs typeface="+mn-cs"/>
            </a:endParaRPr>
          </a:p>
          <a:p>
            <a:pPr defTabSz="457200" eaLnBrk="1" fontAlgn="auto" hangingPunct="1">
              <a:spcBef>
                <a:spcPts val="0"/>
              </a:spcBef>
              <a:spcAft>
                <a:spcPts val="0"/>
              </a:spcAft>
            </a:pPr>
            <a:r>
              <a:rPr lang="en-GB" sz="1800" dirty="0" smtClean="0">
                <a:solidFill>
                  <a:srgbClr val="FFFFFF"/>
                </a:solidFill>
                <a:latin typeface="Verdana"/>
                <a:cs typeface="+mn-cs"/>
              </a:rPr>
              <a:t>Reflect on own practices, discuss recommendations &amp; make plans </a:t>
            </a:r>
          </a:p>
          <a:p>
            <a:pPr defTabSz="457200" eaLnBrk="1" fontAlgn="auto" hangingPunct="1">
              <a:spcBef>
                <a:spcPts val="0"/>
              </a:spcBef>
              <a:spcAft>
                <a:spcPts val="0"/>
              </a:spcAft>
            </a:pPr>
            <a:endParaRPr lang="en-GB" sz="1800" dirty="0">
              <a:solidFill>
                <a:srgbClr val="FFFFFF"/>
              </a:solidFill>
              <a:latin typeface="Verdana"/>
              <a:cs typeface="+mn-cs"/>
            </a:endParaRPr>
          </a:p>
        </p:txBody>
      </p:sp>
      <p:sp>
        <p:nvSpPr>
          <p:cNvPr id="7" name="TextBox 6"/>
          <p:cNvSpPr txBox="1"/>
          <p:nvPr/>
        </p:nvSpPr>
        <p:spPr>
          <a:xfrm>
            <a:off x="6185452" y="1540562"/>
            <a:ext cx="2514600" cy="3693319"/>
          </a:xfrm>
          <a:prstGeom prst="rect">
            <a:avLst/>
          </a:prstGeom>
          <a:solidFill>
            <a:srgbClr val="6068A0"/>
          </a:solidFill>
        </p:spPr>
        <p:txBody>
          <a:bodyPr wrap="square" rtlCol="0">
            <a:spAutoFit/>
          </a:bodyPr>
          <a:lstStyle/>
          <a:p>
            <a:pPr defTabSz="457200" eaLnBrk="1" fontAlgn="auto" hangingPunct="1">
              <a:spcBef>
                <a:spcPts val="0"/>
              </a:spcBef>
              <a:spcAft>
                <a:spcPts val="0"/>
              </a:spcAft>
            </a:pPr>
            <a:r>
              <a:rPr lang="en-GB" sz="1800" b="1" dirty="0" smtClean="0">
                <a:solidFill>
                  <a:srgbClr val="FFFFFF"/>
                </a:solidFill>
                <a:latin typeface="Verdana"/>
                <a:cs typeface="+mn-cs"/>
              </a:rPr>
              <a:t>Stage 1</a:t>
            </a:r>
          </a:p>
          <a:p>
            <a:pPr defTabSz="457200" eaLnBrk="1" fontAlgn="auto" hangingPunct="1">
              <a:spcBef>
                <a:spcPts val="0"/>
              </a:spcBef>
              <a:spcAft>
                <a:spcPts val="0"/>
              </a:spcAft>
            </a:pPr>
            <a:r>
              <a:rPr lang="en-GB" sz="1800" dirty="0" smtClean="0">
                <a:solidFill>
                  <a:srgbClr val="FFFFFF"/>
                </a:solidFill>
                <a:latin typeface="Verdana"/>
                <a:cs typeface="+mn-cs"/>
              </a:rPr>
              <a:t>Review </a:t>
            </a:r>
          </a:p>
          <a:p>
            <a:pPr defTabSz="457200" eaLnBrk="1" fontAlgn="auto" hangingPunct="1">
              <a:spcBef>
                <a:spcPts val="0"/>
              </a:spcBef>
              <a:spcAft>
                <a:spcPts val="0"/>
              </a:spcAft>
            </a:pPr>
            <a:endParaRPr lang="en-GB" sz="1800" dirty="0">
              <a:solidFill>
                <a:srgbClr val="FFFFFF"/>
              </a:solidFill>
              <a:latin typeface="Verdana"/>
              <a:cs typeface="+mn-cs"/>
            </a:endParaRPr>
          </a:p>
          <a:p>
            <a:pPr defTabSz="457200" eaLnBrk="1" fontAlgn="auto" hangingPunct="1">
              <a:spcBef>
                <a:spcPts val="0"/>
              </a:spcBef>
              <a:spcAft>
                <a:spcPts val="0"/>
              </a:spcAft>
            </a:pPr>
            <a:endParaRPr lang="en-GB" sz="1800" b="1" dirty="0" smtClean="0">
              <a:solidFill>
                <a:srgbClr val="FFFFFF"/>
              </a:solidFill>
              <a:latin typeface="Verdana"/>
              <a:cs typeface="+mn-cs"/>
            </a:endParaRPr>
          </a:p>
          <a:p>
            <a:pPr defTabSz="457200" eaLnBrk="1" fontAlgn="auto" hangingPunct="1">
              <a:spcBef>
                <a:spcPts val="0"/>
              </a:spcBef>
              <a:spcAft>
                <a:spcPts val="0"/>
              </a:spcAft>
            </a:pPr>
            <a:endParaRPr lang="en-GB" sz="1800" b="1" dirty="0">
              <a:solidFill>
                <a:srgbClr val="FFFFFF"/>
              </a:solidFill>
              <a:latin typeface="Verdana"/>
              <a:cs typeface="+mn-cs"/>
            </a:endParaRPr>
          </a:p>
          <a:p>
            <a:pPr defTabSz="457200" eaLnBrk="1" fontAlgn="auto" hangingPunct="1">
              <a:spcBef>
                <a:spcPts val="0"/>
              </a:spcBef>
              <a:spcAft>
                <a:spcPts val="0"/>
              </a:spcAft>
            </a:pPr>
            <a:r>
              <a:rPr lang="en-GB" sz="1800" b="1" dirty="0" smtClean="0">
                <a:solidFill>
                  <a:srgbClr val="FFFFFF"/>
                </a:solidFill>
                <a:latin typeface="Verdana"/>
                <a:cs typeface="+mn-cs"/>
              </a:rPr>
              <a:t>Subsequent team meetings</a:t>
            </a:r>
          </a:p>
          <a:p>
            <a:pPr defTabSz="457200" eaLnBrk="1" fontAlgn="auto" hangingPunct="1">
              <a:spcBef>
                <a:spcPts val="0"/>
              </a:spcBef>
              <a:spcAft>
                <a:spcPts val="0"/>
              </a:spcAft>
            </a:pPr>
            <a:endParaRPr lang="en-GB" sz="1800" dirty="0">
              <a:solidFill>
                <a:srgbClr val="FFFFFF"/>
              </a:solidFill>
              <a:latin typeface="Verdana"/>
              <a:cs typeface="+mn-cs"/>
            </a:endParaRPr>
          </a:p>
          <a:p>
            <a:pPr defTabSz="457200" eaLnBrk="1" fontAlgn="auto" hangingPunct="1">
              <a:spcBef>
                <a:spcPts val="0"/>
              </a:spcBef>
              <a:spcAft>
                <a:spcPts val="0"/>
              </a:spcAft>
            </a:pPr>
            <a:r>
              <a:rPr lang="en-GB" sz="1800" dirty="0" smtClean="0">
                <a:solidFill>
                  <a:srgbClr val="FFFFFF"/>
                </a:solidFill>
                <a:latin typeface="Verdana"/>
                <a:cs typeface="+mn-cs"/>
              </a:rPr>
              <a:t>Review progress, reflect and consider other themes</a:t>
            </a:r>
          </a:p>
          <a:p>
            <a:pPr defTabSz="457200" eaLnBrk="1" fontAlgn="auto" hangingPunct="1">
              <a:spcBef>
                <a:spcPts val="0"/>
              </a:spcBef>
              <a:spcAft>
                <a:spcPts val="0"/>
              </a:spcAft>
            </a:pPr>
            <a:endParaRPr lang="en-GB" sz="1800" dirty="0">
              <a:solidFill>
                <a:srgbClr val="FFFFFF"/>
              </a:solidFill>
              <a:latin typeface="Verdana"/>
              <a:cs typeface="+mn-cs"/>
            </a:endParaRPr>
          </a:p>
          <a:p>
            <a:pPr defTabSz="457200" eaLnBrk="1" fontAlgn="auto" hangingPunct="1">
              <a:spcBef>
                <a:spcPts val="0"/>
              </a:spcBef>
              <a:spcAft>
                <a:spcPts val="0"/>
              </a:spcAft>
            </a:pPr>
            <a:endParaRPr lang="en-GB" sz="1800" dirty="0">
              <a:solidFill>
                <a:srgbClr val="FFFFFF"/>
              </a:solidFill>
              <a:latin typeface="Verdana"/>
              <a:cs typeface="+mn-cs"/>
            </a:endParaRPr>
          </a:p>
        </p:txBody>
      </p:sp>
    </p:spTree>
    <p:extLst>
      <p:ext uri="{BB962C8B-B14F-4D97-AF65-F5344CB8AC3E}">
        <p14:creationId xmlns:p14="http://schemas.microsoft.com/office/powerpoint/2010/main" xmlns="" val="39026167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9 Recommendations</a:t>
            </a:r>
            <a:endParaRPr lang="en-GB" dirty="0"/>
          </a:p>
        </p:txBody>
      </p:sp>
      <p:sp>
        <p:nvSpPr>
          <p:cNvPr id="3" name="Content Placeholder 2"/>
          <p:cNvSpPr>
            <a:spLocks noGrp="1"/>
          </p:cNvSpPr>
          <p:nvPr>
            <p:ph idx="1"/>
          </p:nvPr>
        </p:nvSpPr>
        <p:spPr>
          <a:xfrm>
            <a:off x="381000" y="1447800"/>
            <a:ext cx="8305800" cy="5027530"/>
          </a:xfrm>
        </p:spPr>
        <p:txBody>
          <a:bodyPr/>
          <a:lstStyle/>
          <a:p>
            <a:r>
              <a:rPr lang="en-GB" dirty="0" smtClean="0"/>
              <a:t>Reducing doubting</a:t>
            </a:r>
          </a:p>
          <a:p>
            <a:pPr lvl="1"/>
            <a:endParaRPr lang="en-GB" dirty="0"/>
          </a:p>
          <a:p>
            <a:pPr marL="342900" indent="-342900">
              <a:buFont typeface="+mj-lt"/>
              <a:buAutoNum type="arabicPeriod"/>
            </a:pPr>
            <a:r>
              <a:rPr lang="en-GB" dirty="0" smtClean="0"/>
              <a:t>Identify and respond to students at risk</a:t>
            </a:r>
          </a:p>
          <a:p>
            <a:pPr lvl="1"/>
            <a:r>
              <a:rPr lang="en-GB" dirty="0" smtClean="0"/>
              <a:t>Formal &amp; informal, individuals, groups, times, assessments</a:t>
            </a:r>
          </a:p>
          <a:p>
            <a:pPr lvl="1"/>
            <a:endParaRPr lang="en-GB" dirty="0" smtClean="0"/>
          </a:p>
          <a:p>
            <a:pPr marL="342900" indent="-342900">
              <a:buFont typeface="+mj-lt"/>
              <a:buAutoNum type="arabicPeriod"/>
            </a:pPr>
            <a:r>
              <a:rPr lang="en-GB" dirty="0" smtClean="0"/>
              <a:t>Help students to make the transition to being effective learners at university </a:t>
            </a:r>
          </a:p>
          <a:p>
            <a:pPr lvl="1"/>
            <a:r>
              <a:rPr lang="en-GB" dirty="0" smtClean="0"/>
              <a:t>Understand differences between FE &amp; HE, assessment &amp; feedback</a:t>
            </a:r>
          </a:p>
          <a:p>
            <a:pPr lvl="1"/>
            <a:endParaRPr lang="en-GB" dirty="0" smtClean="0"/>
          </a:p>
          <a:p>
            <a:pPr marL="342900" indent="-342900">
              <a:buFont typeface="+mj-lt"/>
              <a:buAutoNum type="arabicPeriod"/>
            </a:pPr>
            <a:r>
              <a:rPr lang="en-GB" dirty="0" smtClean="0"/>
              <a:t>Relationship and communication with staff</a:t>
            </a:r>
          </a:p>
          <a:p>
            <a:pPr lvl="1"/>
            <a:r>
              <a:rPr lang="en-GB" dirty="0" smtClean="0"/>
              <a:t>Village in the city, communication across the programme</a:t>
            </a:r>
          </a:p>
          <a:p>
            <a:pPr lvl="1"/>
            <a:endParaRPr lang="en-GB" dirty="0" smtClean="0"/>
          </a:p>
          <a:p>
            <a:pPr marL="342900" indent="-342900">
              <a:buFont typeface="+mj-lt"/>
              <a:buAutoNum type="arabicPeriod"/>
            </a:pPr>
            <a:r>
              <a:rPr lang="en-GB" dirty="0" smtClean="0"/>
              <a:t>Help students to make more informed decisions about choosing the right course in the first place</a:t>
            </a:r>
          </a:p>
          <a:p>
            <a:pPr lvl="1"/>
            <a:r>
              <a:rPr lang="en-GB" dirty="0" smtClean="0"/>
              <a:t>Open days, pre-arrival communication</a:t>
            </a:r>
          </a:p>
        </p:txBody>
      </p:sp>
    </p:spTree>
    <p:extLst>
      <p:ext uri="{BB962C8B-B14F-4D97-AF65-F5344CB8AC3E}">
        <p14:creationId xmlns:p14="http://schemas.microsoft.com/office/powerpoint/2010/main" xmlns="" val="22107285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Recommendations </a:t>
            </a:r>
            <a:endParaRPr lang="en-GB" dirty="0"/>
          </a:p>
        </p:txBody>
      </p:sp>
      <p:sp>
        <p:nvSpPr>
          <p:cNvPr id="3" name="Content Placeholder 2"/>
          <p:cNvSpPr>
            <a:spLocks noGrp="1"/>
          </p:cNvSpPr>
          <p:nvPr>
            <p:ph idx="1"/>
          </p:nvPr>
        </p:nvSpPr>
        <p:spPr>
          <a:xfrm>
            <a:off x="381000" y="942976"/>
            <a:ext cx="8305800" cy="5913927"/>
          </a:xfrm>
          <a:solidFill>
            <a:srgbClr val="FFFFFF">
              <a:alpha val="16863"/>
            </a:srgbClr>
          </a:solidFill>
        </p:spPr>
        <p:txBody>
          <a:bodyPr/>
          <a:lstStyle/>
          <a:p>
            <a:r>
              <a:rPr lang="en-GB" dirty="0" smtClean="0"/>
              <a:t>Supporting doubters</a:t>
            </a:r>
          </a:p>
          <a:p>
            <a:pPr lvl="1"/>
            <a:endParaRPr lang="en-GB" dirty="0"/>
          </a:p>
          <a:p>
            <a:pPr marL="342900" indent="-342900">
              <a:buFont typeface="+mj-lt"/>
              <a:buAutoNum type="arabicPeriod" startAt="5"/>
            </a:pPr>
            <a:r>
              <a:rPr lang="en-GB" dirty="0" smtClean="0"/>
              <a:t>Improve social integration</a:t>
            </a:r>
          </a:p>
          <a:p>
            <a:pPr lvl="1"/>
            <a:r>
              <a:rPr lang="en-GB" dirty="0" smtClean="0"/>
              <a:t>Pre-arrival activity induction, group work &amp; field trips</a:t>
            </a:r>
          </a:p>
          <a:p>
            <a:pPr lvl="2"/>
            <a:endParaRPr lang="en-GB" dirty="0" smtClean="0"/>
          </a:p>
          <a:p>
            <a:pPr marL="342900" indent="-342900">
              <a:buFont typeface="+mj-lt"/>
              <a:buAutoNum type="arabicPeriod" startAt="5"/>
            </a:pPr>
            <a:r>
              <a:rPr lang="en-GB" dirty="0" smtClean="0"/>
              <a:t>Improve a sense of belonging to the programme</a:t>
            </a:r>
          </a:p>
          <a:p>
            <a:pPr lvl="1"/>
            <a:r>
              <a:rPr lang="en-GB" dirty="0" smtClean="0"/>
              <a:t>Peers, community building within and beyond the programme</a:t>
            </a:r>
          </a:p>
          <a:p>
            <a:pPr lvl="2"/>
            <a:endParaRPr lang="en-GB" dirty="0" smtClean="0"/>
          </a:p>
          <a:p>
            <a:pPr marL="342900" indent="-342900">
              <a:buFont typeface="+mj-lt"/>
              <a:buAutoNum type="arabicPeriod" startAt="5"/>
            </a:pPr>
            <a:r>
              <a:rPr lang="en-GB" dirty="0" smtClean="0"/>
              <a:t>Foster motivation and help students understand how the programme can help them achieve their future goals</a:t>
            </a:r>
          </a:p>
          <a:p>
            <a:pPr lvl="1"/>
            <a:r>
              <a:rPr lang="en-GB" dirty="0" smtClean="0"/>
              <a:t>See future selves, relate learning to goals, work experiences	</a:t>
            </a:r>
          </a:p>
          <a:p>
            <a:pPr lvl="2"/>
            <a:endParaRPr lang="en-GB" dirty="0" smtClean="0"/>
          </a:p>
          <a:p>
            <a:pPr marL="342900" indent="-342900">
              <a:buFont typeface="+mj-lt"/>
              <a:buAutoNum type="arabicPeriod" startAt="5"/>
            </a:pPr>
            <a:r>
              <a:rPr lang="en-GB" dirty="0" smtClean="0"/>
              <a:t>Encourage students’ active engagement with the curriculum</a:t>
            </a:r>
          </a:p>
          <a:p>
            <a:pPr lvl="1"/>
            <a:r>
              <a:rPr lang="en-GB" dirty="0" smtClean="0"/>
              <a:t>Active learning, formative feedback</a:t>
            </a:r>
          </a:p>
          <a:p>
            <a:pPr lvl="2"/>
            <a:endParaRPr lang="en-GB" dirty="0" smtClean="0"/>
          </a:p>
          <a:p>
            <a:pPr marL="342900" indent="-342900">
              <a:buFont typeface="+mj-lt"/>
              <a:buAutoNum type="arabicPeriod" startAt="5"/>
            </a:pPr>
            <a:r>
              <a:rPr lang="en-GB" dirty="0" smtClean="0"/>
              <a:t>Ensure that there is good communication about and access to additional student support</a:t>
            </a:r>
          </a:p>
          <a:p>
            <a:pPr lvl="1"/>
            <a:r>
              <a:rPr lang="en-GB" dirty="0" smtClean="0"/>
              <a:t>Keep team aware of support &amp; communicate to students</a:t>
            </a:r>
            <a:endParaRPr lang="en-GB" dirty="0"/>
          </a:p>
        </p:txBody>
      </p:sp>
    </p:spTree>
    <p:extLst>
      <p:ext uri="{BB962C8B-B14F-4D97-AF65-F5344CB8AC3E}">
        <p14:creationId xmlns:p14="http://schemas.microsoft.com/office/powerpoint/2010/main" xmlns="" val="7752833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Conclusion</a:t>
            </a:r>
            <a:endParaRPr lang="en-GB" dirty="0"/>
          </a:p>
        </p:txBody>
      </p:sp>
      <p:sp>
        <p:nvSpPr>
          <p:cNvPr id="5" name="Subtitle 4"/>
          <p:cNvSpPr>
            <a:spLocks noGrp="1"/>
          </p:cNvSpPr>
          <p:nvPr>
            <p:ph type="subTitle" idx="1"/>
          </p:nvPr>
        </p:nvSpPr>
        <p:spPr/>
        <p:txBody>
          <a:bodyPr/>
          <a:lstStyle/>
          <a:p>
            <a:endParaRPr lang="en-GB"/>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4956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603085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a:xfrm>
            <a:off x="381000" y="1447800"/>
            <a:ext cx="8305800" cy="2031325"/>
          </a:xfrm>
        </p:spPr>
        <p:txBody>
          <a:bodyPr/>
          <a:lstStyle/>
          <a:p>
            <a:r>
              <a:rPr lang="en-GB" dirty="0" smtClean="0"/>
              <a:t>We know why students leave</a:t>
            </a:r>
          </a:p>
          <a:p>
            <a:r>
              <a:rPr lang="en-GB" dirty="0" smtClean="0"/>
              <a:t>We have a pretty good idea why they stay</a:t>
            </a:r>
          </a:p>
          <a:p>
            <a:endParaRPr lang="en-GB" dirty="0"/>
          </a:p>
          <a:p>
            <a:r>
              <a:rPr lang="en-GB" dirty="0" smtClean="0"/>
              <a:t>But do our systems and processes maximise the chances of students staying &amp; succeeding?</a:t>
            </a:r>
          </a:p>
        </p:txBody>
      </p:sp>
    </p:spTree>
    <p:extLst>
      <p:ext uri="{BB962C8B-B14F-4D97-AF65-F5344CB8AC3E}">
        <p14:creationId xmlns:p14="http://schemas.microsoft.com/office/powerpoint/2010/main" xmlns="" val="339523273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8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2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3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4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5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6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7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8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9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20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21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22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3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4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6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7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8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9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30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2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5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7_Welcome week good">
  <a:themeElements>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elcome week goo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Welcome week goo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lcome week goo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lcome week goo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lcome week goo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lcome week goo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lcome week goo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lcome week goo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lcome week goo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lcome week goo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lcome week goo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lcome week goo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lcome week goo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100</TotalTime>
  <Words>1378</Words>
  <Application>Microsoft Office PowerPoint</Application>
  <PresentationFormat>On-screen Show (4:3)</PresentationFormat>
  <Paragraphs>300</Paragraphs>
  <Slides>30</Slides>
  <Notes>8</Notes>
  <HiddenSlides>1</HiddenSlides>
  <MMClips>0</MMClips>
  <ScaleCrop>false</ScaleCrop>
  <HeadingPairs>
    <vt:vector size="4" baseType="variant">
      <vt:variant>
        <vt:lpstr>Theme</vt:lpstr>
      </vt:variant>
      <vt:variant>
        <vt:i4>26</vt:i4>
      </vt:variant>
      <vt:variant>
        <vt:lpstr>Slide Titles</vt:lpstr>
      </vt:variant>
      <vt:variant>
        <vt:i4>30</vt:i4>
      </vt:variant>
    </vt:vector>
  </HeadingPairs>
  <TitlesOfParts>
    <vt:vector size="56" baseType="lpstr">
      <vt:lpstr>blank</vt:lpstr>
      <vt:lpstr>6_Welcome week good</vt:lpstr>
      <vt:lpstr>8_Welcome week good</vt:lpstr>
      <vt:lpstr>9_Welcome week good</vt:lpstr>
      <vt:lpstr>10_Welcome week good</vt:lpstr>
      <vt:lpstr>12_Welcome week good</vt:lpstr>
      <vt:lpstr>13_Welcome week good</vt:lpstr>
      <vt:lpstr>14_Welcome week good</vt:lpstr>
      <vt:lpstr>15_Welcome week good</vt:lpstr>
      <vt:lpstr>16_Welcome week good</vt:lpstr>
      <vt:lpstr>17_Welcome week good</vt:lpstr>
      <vt:lpstr>18_Welcome week good</vt:lpstr>
      <vt:lpstr>19_Welcome week good</vt:lpstr>
      <vt:lpstr>20_Welcome week good</vt:lpstr>
      <vt:lpstr>21_Welcome week good</vt:lpstr>
      <vt:lpstr>22_Welcome week good</vt:lpstr>
      <vt:lpstr>23_Welcome week good</vt:lpstr>
      <vt:lpstr>24_Welcome week good</vt:lpstr>
      <vt:lpstr>26_Welcome week good</vt:lpstr>
      <vt:lpstr>27_Welcome week good</vt:lpstr>
      <vt:lpstr>28_Welcome week good</vt:lpstr>
      <vt:lpstr>29_Welcome week good</vt:lpstr>
      <vt:lpstr>30_Welcome week good</vt:lpstr>
      <vt:lpstr>32_Welcome week good</vt:lpstr>
      <vt:lpstr>5_Welcome week good</vt:lpstr>
      <vt:lpstr>7_Welcome week good</vt:lpstr>
      <vt:lpstr>Slide 1</vt:lpstr>
      <vt:lpstr>Session goals</vt:lpstr>
      <vt:lpstr>HERE Project Higher Education: Retention &amp; Engagement</vt:lpstr>
      <vt:lpstr>Doubting</vt:lpstr>
      <vt:lpstr>Engagement</vt:lpstr>
      <vt:lpstr>Methodology</vt:lpstr>
      <vt:lpstr>Key Findings</vt:lpstr>
      <vt:lpstr>Finding a)  Approximately one third of first year students have experienced doubts sufficiently strong to make them consider withdrawing at some point during the first year </vt:lpstr>
      <vt:lpstr>Finding b)  Doubters are more likely to leave than non-doubters</vt:lpstr>
      <vt:lpstr>Finding c)  Doubters reported a poorer quality experience than students who have not doubted  </vt:lpstr>
      <vt:lpstr>Poorer quality experience cont.</vt:lpstr>
      <vt:lpstr>Finding d)  Students usually report more than one reason for doubting</vt:lpstr>
      <vt:lpstr>Finding e)  The primary reasons for doubting are associated with student perceptions of the course</vt:lpstr>
      <vt:lpstr>Confidence</vt:lpstr>
      <vt:lpstr>Finding f)  There were four main reasons cited by doubters for staying</vt:lpstr>
      <vt:lpstr>Finding g)  The primary times for considering leaving are immediately before and after Christmas </vt:lpstr>
      <vt:lpstr>Finding h)  Students reported different degrees of doubting </vt:lpstr>
      <vt:lpstr>Finding i)  Some student groups appear more likely to doubt than others </vt:lpstr>
      <vt:lpstr>What do we do with this knowledge?</vt:lpstr>
      <vt:lpstr>How do we respond to this data?</vt:lpstr>
      <vt:lpstr>First Year Experience Models (Wilson 2009)</vt:lpstr>
      <vt:lpstr>Discussion</vt:lpstr>
      <vt:lpstr>The HERE Project toolkit</vt:lpstr>
      <vt:lpstr>The HERE Project toolkit</vt:lpstr>
      <vt:lpstr>Using the toolkit</vt:lpstr>
      <vt:lpstr>Stages</vt:lpstr>
      <vt:lpstr>9 Recommendations</vt:lpstr>
      <vt:lpstr>Recommendations </vt:lpstr>
      <vt:lpstr>Conclusion</vt:lpstr>
      <vt:lpstr>Conclusion</vt:lpstr>
    </vt:vector>
  </TitlesOfParts>
  <Company>Nottingham Trent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 Foster: Nottingham Trent University  </dc:title>
  <dc:creator>Foster, Ed</dc:creator>
  <cp:lastModifiedBy>pmitchell</cp:lastModifiedBy>
  <cp:revision>9</cp:revision>
  <dcterms:created xsi:type="dcterms:W3CDTF">2012-05-21T09:43:19Z</dcterms:created>
  <dcterms:modified xsi:type="dcterms:W3CDTF">2012-06-12T14:22:56Z</dcterms:modified>
</cp:coreProperties>
</file>