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2" r:id="rId2"/>
    <p:sldId id="268" r:id="rId3"/>
    <p:sldId id="273" r:id="rId4"/>
    <p:sldId id="267" r:id="rId5"/>
    <p:sldId id="263" r:id="rId6"/>
    <p:sldId id="280" r:id="rId7"/>
    <p:sldId id="272" r:id="rId8"/>
    <p:sldId id="281" r:id="rId9"/>
    <p:sldId id="274" r:id="rId10"/>
    <p:sldId id="278" r:id="rId11"/>
    <p:sldId id="264" r:id="rId12"/>
    <p:sldId id="265" r:id="rId13"/>
    <p:sldId id="279" r:id="rId14"/>
    <p:sldId id="275" r:id="rId15"/>
    <p:sldId id="276" r:id="rId16"/>
    <p:sldId id="282" r:id="rId17"/>
    <p:sldId id="283" r:id="rId18"/>
    <p:sldId id="284" r:id="rId19"/>
    <p:sldId id="285" r:id="rId20"/>
    <p:sldId id="286" r:id="rId21"/>
    <p:sldId id="287" r:id="rId22"/>
    <p:sldId id="288" r:id="rId23"/>
    <p:sldId id="289" r:id="rId24"/>
    <p:sldId id="29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5FE838-8785-48B0-B5DD-720D8445BF0E}" type="datetimeFigureOut">
              <a:rPr lang="en-US" smtClean="0"/>
              <a:pPr/>
              <a:t>6/14/2012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C99E1B-96A3-491B-8378-32C6BBB03ED9}" type="slidenum">
              <a:rPr lang="en-US" smtClean="0"/>
              <a:pPr/>
              <a:t>‹#›</a:t>
            </a:fld>
            <a:endParaRPr lang="en-US"/>
          </a:p>
        </p:txBody>
      </p:sp>
    </p:spTree>
    <p:extLst>
      <p:ext uri="{BB962C8B-B14F-4D97-AF65-F5344CB8AC3E}">
        <p14:creationId xmlns:p14="http://schemas.microsoft.com/office/powerpoint/2010/main" val="3727191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mathematicians amongst you will enjoy this.  There are 2 kinds of waves produced by an Earthquake.</a:t>
            </a:r>
            <a:r>
              <a:rPr lang="en-GB" baseline="0" dirty="0" smtClean="0"/>
              <a:t>  These are P waves (longitudinal) and S waves (transverse).  Using </a:t>
            </a:r>
            <a:r>
              <a:rPr lang="en-GB" baseline="0" dirty="0" err="1" smtClean="0"/>
              <a:t>Slinkies</a:t>
            </a:r>
            <a:r>
              <a:rPr lang="en-GB" baseline="0" dirty="0" smtClean="0"/>
              <a:t> we can make these different waves- use volunteers to demonstrate.</a:t>
            </a:r>
          </a:p>
          <a:p>
            <a:r>
              <a:rPr lang="en-GB" baseline="0" dirty="0" smtClean="0"/>
              <a:t>P waves travel faster than S waves so they reach the seismometers first.</a:t>
            </a:r>
          </a:p>
          <a:p>
            <a:r>
              <a:rPr lang="en-GB" baseline="0" dirty="0" smtClean="0"/>
              <a:t>In this example 3 seismometers have recorded the shockwaves from an Earthquake.  The shockwaves take different times to reach each seismometer according to the distance the waves have had to travel.</a:t>
            </a:r>
            <a:endParaRPr lang="en-US" dirty="0"/>
          </a:p>
        </p:txBody>
      </p:sp>
      <p:sp>
        <p:nvSpPr>
          <p:cNvPr id="4" name="Slide Number Placeholder 3"/>
          <p:cNvSpPr>
            <a:spLocks noGrp="1"/>
          </p:cNvSpPr>
          <p:nvPr>
            <p:ph type="sldNum" sz="quarter" idx="10"/>
          </p:nvPr>
        </p:nvSpPr>
        <p:spPr/>
        <p:txBody>
          <a:bodyPr/>
          <a:lstStyle/>
          <a:p>
            <a:fld id="{03C99E1B-96A3-491B-8378-32C6BBB03ED9}"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6442BF-0E64-4C74-B10D-A1096115AAE0}" type="datetimeFigureOut">
              <a:rPr lang="en-US" smtClean="0"/>
              <a:pPr/>
              <a:t>6/14/2012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54B10-97E3-4292-8C11-5E60F0085A8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442BF-0E64-4C74-B10D-A1096115AAE0}" type="datetimeFigureOut">
              <a:rPr lang="en-US" smtClean="0"/>
              <a:pPr/>
              <a:t>6/14/2012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54B10-97E3-4292-8C11-5E60F0085A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442BF-0E64-4C74-B10D-A1096115AAE0}" type="datetimeFigureOut">
              <a:rPr lang="en-US" smtClean="0"/>
              <a:pPr/>
              <a:t>6/14/2012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54B10-97E3-4292-8C11-5E60F0085A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442BF-0E64-4C74-B10D-A1096115AAE0}" type="datetimeFigureOut">
              <a:rPr lang="en-US" smtClean="0"/>
              <a:pPr/>
              <a:t>6/14/2012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54B10-97E3-4292-8C11-5E60F0085A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6442BF-0E64-4C74-B10D-A1096115AAE0}" type="datetimeFigureOut">
              <a:rPr lang="en-US" smtClean="0"/>
              <a:pPr/>
              <a:t>6/14/2012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54B10-97E3-4292-8C11-5E60F0085A8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6442BF-0E64-4C74-B10D-A1096115AAE0}" type="datetimeFigureOut">
              <a:rPr lang="en-US" smtClean="0"/>
              <a:pPr/>
              <a:t>6/14/2012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54B10-97E3-4292-8C11-5E60F0085A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6442BF-0E64-4C74-B10D-A1096115AAE0}" type="datetimeFigureOut">
              <a:rPr lang="en-US" smtClean="0"/>
              <a:pPr/>
              <a:t>6/14/2012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B54B10-97E3-4292-8C11-5E60F0085A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6442BF-0E64-4C74-B10D-A1096115AAE0}" type="datetimeFigureOut">
              <a:rPr lang="en-US" smtClean="0"/>
              <a:pPr/>
              <a:t>6/14/2012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B54B10-97E3-4292-8C11-5E60F0085A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6442BF-0E64-4C74-B10D-A1096115AAE0}" type="datetimeFigureOut">
              <a:rPr lang="en-US" smtClean="0"/>
              <a:pPr/>
              <a:t>6/14/2012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B54B10-97E3-4292-8C11-5E60F0085A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6442BF-0E64-4C74-B10D-A1096115AAE0}" type="datetimeFigureOut">
              <a:rPr lang="en-US" smtClean="0"/>
              <a:pPr/>
              <a:t>6/14/2012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54B10-97E3-4292-8C11-5E60F0085A8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6442BF-0E64-4C74-B10D-A1096115AAE0}" type="datetimeFigureOut">
              <a:rPr lang="en-US" smtClean="0"/>
              <a:pPr/>
              <a:t>6/14/2012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54B10-97E3-4292-8C11-5E60F0085A8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6442BF-0E64-4C74-B10D-A1096115AAE0}" type="datetimeFigureOut">
              <a:rPr lang="en-US" smtClean="0"/>
              <a:pPr/>
              <a:t>6/14/2012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54B10-97E3-4292-8C11-5E60F0085A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C:\Documents and Settings\NicolaS\My Documents\My Pictures\Earthquake picture 3.jpg"/>
          <p:cNvPicPr>
            <a:picLocks noChangeAspect="1" noChangeArrowheads="1"/>
          </p:cNvPicPr>
          <p:nvPr/>
        </p:nvPicPr>
        <p:blipFill>
          <a:blip r:embed="rId2" cstate="print"/>
          <a:srcRect l="9014"/>
          <a:stretch>
            <a:fillRect/>
          </a:stretch>
        </p:blipFill>
        <p:spPr bwMode="auto">
          <a:xfrm>
            <a:off x="5220072" y="-131441"/>
            <a:ext cx="3923928" cy="3488433"/>
          </a:xfrm>
          <a:prstGeom prst="rect">
            <a:avLst/>
          </a:prstGeom>
          <a:noFill/>
        </p:spPr>
      </p:pic>
      <p:pic>
        <p:nvPicPr>
          <p:cNvPr id="11265" name="Picture 1" descr="C:\Documents and Settings\NicolaS\My Documents\My Pictures\Earthquake picture for power point.bmp"/>
          <p:cNvPicPr>
            <a:picLocks noChangeAspect="1" noChangeArrowheads="1"/>
          </p:cNvPicPr>
          <p:nvPr/>
        </p:nvPicPr>
        <p:blipFill>
          <a:blip r:embed="rId3" cstate="print"/>
          <a:srcRect l="16595" r="11108"/>
          <a:stretch>
            <a:fillRect/>
          </a:stretch>
        </p:blipFill>
        <p:spPr bwMode="auto">
          <a:xfrm>
            <a:off x="0" y="0"/>
            <a:ext cx="3179516" cy="2924944"/>
          </a:xfrm>
          <a:prstGeom prst="rect">
            <a:avLst/>
          </a:prstGeom>
          <a:noFill/>
        </p:spPr>
      </p:pic>
      <p:sp>
        <p:nvSpPr>
          <p:cNvPr id="2" name="TextBox 1"/>
          <p:cNvSpPr txBox="1"/>
          <p:nvPr/>
        </p:nvSpPr>
        <p:spPr>
          <a:xfrm>
            <a:off x="2267744" y="188640"/>
            <a:ext cx="3600400" cy="769441"/>
          </a:xfrm>
          <a:prstGeom prst="rect">
            <a:avLst/>
          </a:prstGeom>
          <a:noFill/>
        </p:spPr>
        <p:txBody>
          <a:bodyPr wrap="square" rtlCol="0">
            <a:spAutoFit/>
          </a:bodyPr>
          <a:lstStyle/>
          <a:p>
            <a:pPr algn="ctr"/>
            <a:r>
              <a:rPr lang="en-GB" sz="4400" b="1" dirty="0" smtClean="0">
                <a:solidFill>
                  <a:srgbClr val="FF0000"/>
                </a:solidFill>
                <a:latin typeface="Matisse ITC" pitchFamily="82" charset="0"/>
              </a:rPr>
              <a:t>Earthquakes</a:t>
            </a:r>
            <a:endParaRPr lang="en-US" sz="4400" b="1" dirty="0">
              <a:solidFill>
                <a:srgbClr val="FF0000"/>
              </a:solidFill>
              <a:latin typeface="Matisse ITC" pitchFamily="82" charset="0"/>
            </a:endParaRPr>
          </a:p>
        </p:txBody>
      </p:sp>
      <p:pic>
        <p:nvPicPr>
          <p:cNvPr id="11266" name="Picture 2" descr="C:\Documents and Settings\NicolaS\My Documents\My Pictures\earthquake picture for power point 3.jpg"/>
          <p:cNvPicPr>
            <a:picLocks noChangeAspect="1" noChangeArrowheads="1"/>
          </p:cNvPicPr>
          <p:nvPr/>
        </p:nvPicPr>
        <p:blipFill>
          <a:blip r:embed="rId4" cstate="print"/>
          <a:srcRect/>
          <a:stretch>
            <a:fillRect/>
          </a:stretch>
        </p:blipFill>
        <p:spPr bwMode="auto">
          <a:xfrm>
            <a:off x="5015542" y="3501008"/>
            <a:ext cx="4128458" cy="3096344"/>
          </a:xfrm>
          <a:prstGeom prst="rect">
            <a:avLst/>
          </a:prstGeom>
          <a:noFill/>
        </p:spPr>
      </p:pic>
      <p:pic>
        <p:nvPicPr>
          <p:cNvPr id="11267" name="Picture 3" descr="C:\Documents and Settings\NicolaS\My Documents\My Pictures\Earthquake picture for power point2.jpg"/>
          <p:cNvPicPr>
            <a:picLocks noChangeAspect="1" noChangeArrowheads="1"/>
          </p:cNvPicPr>
          <p:nvPr/>
        </p:nvPicPr>
        <p:blipFill>
          <a:blip r:embed="rId5" cstate="print"/>
          <a:srcRect l="14706" t="3922" r="5882"/>
          <a:stretch>
            <a:fillRect/>
          </a:stretch>
        </p:blipFill>
        <p:spPr bwMode="auto">
          <a:xfrm>
            <a:off x="3203848" y="980728"/>
            <a:ext cx="2088232" cy="5877272"/>
          </a:xfrm>
          <a:prstGeom prst="rect">
            <a:avLst/>
          </a:prstGeom>
          <a:noFill/>
        </p:spPr>
      </p:pic>
      <p:pic>
        <p:nvPicPr>
          <p:cNvPr id="11268" name="Picture 4" descr="C:\Documents and Settings\NicolaS\My Documents\My Pictures\Earthquake picture 2.jpg"/>
          <p:cNvPicPr>
            <a:picLocks noChangeAspect="1" noChangeArrowheads="1"/>
          </p:cNvPicPr>
          <p:nvPr/>
        </p:nvPicPr>
        <p:blipFill>
          <a:blip r:embed="rId6" cstate="print"/>
          <a:srcRect/>
          <a:stretch>
            <a:fillRect/>
          </a:stretch>
        </p:blipFill>
        <p:spPr bwMode="auto">
          <a:xfrm>
            <a:off x="169608" y="2996952"/>
            <a:ext cx="2968716" cy="386104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pPr algn="l"/>
            <a:r>
              <a:rPr lang="en-GB" sz="2000" dirty="0" smtClean="0"/>
              <a:t>The Seismogram is then placed on the Travel-time curve.  Looking down to the x axis gives the distance between the Earthquake and the Station. What is the distance for this seismogram?</a:t>
            </a:r>
            <a:endParaRPr lang="en-US" sz="2000" dirty="0"/>
          </a:p>
        </p:txBody>
      </p:sp>
      <p:pic>
        <p:nvPicPr>
          <p:cNvPr id="3" name="Picture 2" descr="seismic travel time curves Yosemite.jpg"/>
          <p:cNvPicPr>
            <a:picLocks noChangeAspect="1"/>
          </p:cNvPicPr>
          <p:nvPr/>
        </p:nvPicPr>
        <p:blipFill>
          <a:blip r:embed="rId2" cstate="print"/>
          <a:srcRect l="11043" t="8001" r="9420" b="11150"/>
          <a:stretch>
            <a:fillRect/>
          </a:stretch>
        </p:blipFill>
        <p:spPr>
          <a:xfrm>
            <a:off x="395536" y="1124744"/>
            <a:ext cx="7056784" cy="554461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8460" y="5922600"/>
            <a:ext cx="1965960" cy="7467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56678" t="34020" r="8567" b="34309"/>
          <a:stretch>
            <a:fillRect/>
          </a:stretch>
        </p:blipFill>
        <p:spPr bwMode="auto">
          <a:xfrm>
            <a:off x="755576" y="1097361"/>
            <a:ext cx="7560840" cy="5139951"/>
          </a:xfrm>
          <a:prstGeom prst="rect">
            <a:avLst/>
          </a:prstGeom>
          <a:noFill/>
          <a:ln w="9525">
            <a:noFill/>
            <a:miter lim="800000"/>
            <a:headEnd/>
            <a:tailEnd/>
          </a:ln>
        </p:spPr>
      </p:pic>
      <p:sp>
        <p:nvSpPr>
          <p:cNvPr id="3" name="TextBox 2"/>
          <p:cNvSpPr txBox="1"/>
          <p:nvPr/>
        </p:nvSpPr>
        <p:spPr>
          <a:xfrm>
            <a:off x="179512" y="0"/>
            <a:ext cx="8964488" cy="1015663"/>
          </a:xfrm>
          <a:prstGeom prst="rect">
            <a:avLst/>
          </a:prstGeom>
          <a:noFill/>
        </p:spPr>
        <p:txBody>
          <a:bodyPr wrap="square" rtlCol="0">
            <a:spAutoFit/>
          </a:bodyPr>
          <a:lstStyle/>
          <a:p>
            <a:r>
              <a:rPr lang="en-GB" sz="2400" b="1" dirty="0" smtClean="0">
                <a:solidFill>
                  <a:srgbClr val="FF0000"/>
                </a:solidFill>
                <a:latin typeface="Matisse ITC" pitchFamily="82" charset="0"/>
              </a:rPr>
              <a:t>Locating an Earthquake</a:t>
            </a:r>
          </a:p>
          <a:p>
            <a:r>
              <a:rPr lang="en-GB" dirty="0" smtClean="0"/>
              <a:t>The time interval between P and S wave needs to be measured at 3 or more different stations</a:t>
            </a:r>
          </a:p>
          <a:p>
            <a:endParaRPr lang="en-US" dirty="0"/>
          </a:p>
        </p:txBody>
      </p:sp>
      <p:sp>
        <p:nvSpPr>
          <p:cNvPr id="4" name="TextBox 3"/>
          <p:cNvSpPr txBox="1"/>
          <p:nvPr/>
        </p:nvSpPr>
        <p:spPr>
          <a:xfrm>
            <a:off x="755576" y="836712"/>
            <a:ext cx="1584176" cy="1754326"/>
          </a:xfrm>
          <a:prstGeom prst="rect">
            <a:avLst/>
          </a:prstGeom>
          <a:solidFill>
            <a:schemeClr val="bg1"/>
          </a:solidFill>
        </p:spPr>
        <p:txBody>
          <a:bodyPr wrap="square" rtlCol="0">
            <a:spAutoFit/>
          </a:bodyPr>
          <a:lstStyle/>
          <a:p>
            <a:endParaRPr lang="en-GB" dirty="0" smtClean="0"/>
          </a:p>
          <a:p>
            <a:r>
              <a:rPr lang="en-GB" dirty="0" smtClean="0"/>
              <a:t>Station 1</a:t>
            </a:r>
          </a:p>
          <a:p>
            <a:endParaRPr lang="en-GB" dirty="0" smtClean="0"/>
          </a:p>
          <a:p>
            <a:endParaRPr lang="en-GB" dirty="0" smtClean="0"/>
          </a:p>
          <a:p>
            <a:endParaRPr lang="en-GB" dirty="0" smtClean="0"/>
          </a:p>
          <a:p>
            <a:endParaRPr lang="en-US" dirty="0"/>
          </a:p>
        </p:txBody>
      </p:sp>
      <p:sp>
        <p:nvSpPr>
          <p:cNvPr id="5" name="TextBox 4"/>
          <p:cNvSpPr txBox="1"/>
          <p:nvPr/>
        </p:nvSpPr>
        <p:spPr>
          <a:xfrm>
            <a:off x="755576" y="2348880"/>
            <a:ext cx="1512168" cy="2031325"/>
          </a:xfrm>
          <a:prstGeom prst="rect">
            <a:avLst/>
          </a:prstGeom>
          <a:solidFill>
            <a:schemeClr val="bg1"/>
          </a:solidFill>
        </p:spPr>
        <p:txBody>
          <a:bodyPr wrap="square" rtlCol="0">
            <a:spAutoFit/>
          </a:bodyPr>
          <a:lstStyle/>
          <a:p>
            <a:endParaRPr lang="en-GB" dirty="0" smtClean="0"/>
          </a:p>
          <a:p>
            <a:r>
              <a:rPr lang="en-GB" dirty="0" smtClean="0"/>
              <a:t>Station 2</a:t>
            </a:r>
          </a:p>
          <a:p>
            <a:endParaRPr lang="en-GB" dirty="0" smtClean="0"/>
          </a:p>
          <a:p>
            <a:endParaRPr lang="en-GB" dirty="0" smtClean="0"/>
          </a:p>
          <a:p>
            <a:endParaRPr lang="en-GB" dirty="0" smtClean="0"/>
          </a:p>
          <a:p>
            <a:endParaRPr lang="en-GB" dirty="0" smtClean="0"/>
          </a:p>
          <a:p>
            <a:endParaRPr lang="en-US" dirty="0"/>
          </a:p>
        </p:txBody>
      </p:sp>
      <p:sp>
        <p:nvSpPr>
          <p:cNvPr id="6" name="TextBox 5"/>
          <p:cNvSpPr txBox="1"/>
          <p:nvPr/>
        </p:nvSpPr>
        <p:spPr>
          <a:xfrm>
            <a:off x="755576" y="4221088"/>
            <a:ext cx="1584176" cy="2031325"/>
          </a:xfrm>
          <a:prstGeom prst="rect">
            <a:avLst/>
          </a:prstGeom>
          <a:solidFill>
            <a:schemeClr val="bg1"/>
          </a:solidFill>
        </p:spPr>
        <p:txBody>
          <a:bodyPr wrap="square" rtlCol="0">
            <a:spAutoFit/>
          </a:bodyPr>
          <a:lstStyle/>
          <a:p>
            <a:endParaRPr lang="en-GB" dirty="0" smtClean="0"/>
          </a:p>
          <a:p>
            <a:r>
              <a:rPr lang="en-GB" dirty="0" smtClean="0"/>
              <a:t>Station 3</a:t>
            </a:r>
          </a:p>
          <a:p>
            <a:endParaRPr lang="en-GB" dirty="0" smtClean="0"/>
          </a:p>
          <a:p>
            <a:endParaRPr lang="en-GB" dirty="0" smtClean="0"/>
          </a:p>
          <a:p>
            <a:endParaRPr lang="en-GB" dirty="0" smtClean="0"/>
          </a:p>
          <a:p>
            <a:endParaRPr lang="en-GB" dirty="0" smtClean="0"/>
          </a:p>
          <a:p>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318" y="5879033"/>
            <a:ext cx="1965960" cy="7467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22512" t="32110" r="8090" b="14735"/>
          <a:stretch>
            <a:fillRect/>
          </a:stretch>
        </p:blipFill>
        <p:spPr bwMode="auto">
          <a:xfrm>
            <a:off x="359024" y="1196752"/>
            <a:ext cx="8784976" cy="5046688"/>
          </a:xfrm>
          <a:prstGeom prst="rect">
            <a:avLst/>
          </a:prstGeom>
          <a:noFill/>
          <a:ln w="9525">
            <a:noFill/>
            <a:miter lim="800000"/>
            <a:headEnd/>
            <a:tailEnd/>
          </a:ln>
        </p:spPr>
      </p:pic>
      <p:sp>
        <p:nvSpPr>
          <p:cNvPr id="3" name="TextBox 2"/>
          <p:cNvSpPr txBox="1"/>
          <p:nvPr/>
        </p:nvSpPr>
        <p:spPr>
          <a:xfrm>
            <a:off x="6084168" y="1556793"/>
            <a:ext cx="936104" cy="369332"/>
          </a:xfrm>
          <a:prstGeom prst="rect">
            <a:avLst/>
          </a:prstGeom>
          <a:solidFill>
            <a:schemeClr val="bg1"/>
          </a:solidFill>
        </p:spPr>
        <p:txBody>
          <a:bodyPr wrap="square" rtlCol="0">
            <a:spAutoFit/>
          </a:bodyPr>
          <a:lstStyle/>
          <a:p>
            <a:r>
              <a:rPr lang="en-GB" dirty="0" smtClean="0"/>
              <a:t> </a:t>
            </a:r>
            <a:r>
              <a:rPr lang="en-GB" sz="1600" dirty="0" smtClean="0"/>
              <a:t>station3</a:t>
            </a:r>
            <a:endParaRPr lang="en-US" sz="1600" dirty="0"/>
          </a:p>
        </p:txBody>
      </p:sp>
      <p:sp>
        <p:nvSpPr>
          <p:cNvPr id="4" name="TextBox 3"/>
          <p:cNvSpPr txBox="1"/>
          <p:nvPr/>
        </p:nvSpPr>
        <p:spPr>
          <a:xfrm>
            <a:off x="4716016" y="3645024"/>
            <a:ext cx="864096" cy="584775"/>
          </a:xfrm>
          <a:prstGeom prst="rect">
            <a:avLst/>
          </a:prstGeom>
          <a:solidFill>
            <a:schemeClr val="bg1"/>
          </a:solidFill>
        </p:spPr>
        <p:txBody>
          <a:bodyPr wrap="square" rtlCol="0">
            <a:spAutoFit/>
          </a:bodyPr>
          <a:lstStyle/>
          <a:p>
            <a:pPr algn="ctr"/>
            <a:r>
              <a:rPr lang="en-GB" sz="1600" dirty="0" smtClean="0"/>
              <a:t>Station 1</a:t>
            </a:r>
            <a:endParaRPr lang="en-US" sz="1600" dirty="0"/>
          </a:p>
        </p:txBody>
      </p:sp>
      <p:sp>
        <p:nvSpPr>
          <p:cNvPr id="5" name="TextBox 4"/>
          <p:cNvSpPr txBox="1"/>
          <p:nvPr/>
        </p:nvSpPr>
        <p:spPr>
          <a:xfrm>
            <a:off x="2699792" y="4005064"/>
            <a:ext cx="792088" cy="584775"/>
          </a:xfrm>
          <a:prstGeom prst="rect">
            <a:avLst/>
          </a:prstGeom>
          <a:solidFill>
            <a:schemeClr val="bg1"/>
          </a:solidFill>
        </p:spPr>
        <p:txBody>
          <a:bodyPr wrap="square" rtlCol="0">
            <a:spAutoFit/>
          </a:bodyPr>
          <a:lstStyle/>
          <a:p>
            <a:r>
              <a:rPr lang="en-GB" sz="1600" dirty="0" smtClean="0"/>
              <a:t>Station 2</a:t>
            </a:r>
            <a:endParaRPr lang="en-US" sz="1600" dirty="0"/>
          </a:p>
        </p:txBody>
      </p:sp>
      <p:sp>
        <p:nvSpPr>
          <p:cNvPr id="6" name="Rectangle 5"/>
          <p:cNvSpPr/>
          <p:nvPr/>
        </p:nvSpPr>
        <p:spPr>
          <a:xfrm>
            <a:off x="323528" y="260648"/>
            <a:ext cx="8568951" cy="923330"/>
          </a:xfrm>
          <a:prstGeom prst="rect">
            <a:avLst/>
          </a:prstGeom>
        </p:spPr>
        <p:txBody>
          <a:bodyPr wrap="square">
            <a:spAutoFit/>
          </a:bodyPr>
          <a:lstStyle/>
          <a:p>
            <a:r>
              <a:rPr lang="en-GB" b="1" dirty="0" smtClean="0">
                <a:solidFill>
                  <a:srgbClr val="FF0000"/>
                </a:solidFill>
                <a:latin typeface="Matisse ITC" pitchFamily="82" charset="0"/>
              </a:rPr>
              <a:t>Locating an Earthquake</a:t>
            </a:r>
          </a:p>
          <a:p>
            <a:r>
              <a:rPr lang="en-GB" dirty="0" smtClean="0"/>
              <a:t>Second thing to do: Make circles of radius distance from shock wave</a:t>
            </a:r>
          </a:p>
          <a:p>
            <a:r>
              <a:rPr lang="en-GB" dirty="0" smtClean="0"/>
              <a:t>Where they intersect is the centre of the Earthquake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332656"/>
            <a:ext cx="1965960" cy="7467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latin typeface="Matisse ITC" pitchFamily="82" charset="0"/>
              </a:rPr>
              <a:t>Activity</a:t>
            </a:r>
            <a:endParaRPr lang="en-US" dirty="0"/>
          </a:p>
        </p:txBody>
      </p:sp>
      <p:sp>
        <p:nvSpPr>
          <p:cNvPr id="3" name="TextBox 2"/>
          <p:cNvSpPr txBox="1"/>
          <p:nvPr/>
        </p:nvSpPr>
        <p:spPr>
          <a:xfrm>
            <a:off x="755576" y="1844824"/>
            <a:ext cx="7084825" cy="1200329"/>
          </a:xfrm>
          <a:prstGeom prst="rect">
            <a:avLst/>
          </a:prstGeom>
          <a:noFill/>
        </p:spPr>
        <p:txBody>
          <a:bodyPr wrap="none" rtlCol="0">
            <a:spAutoFit/>
          </a:bodyPr>
          <a:lstStyle/>
          <a:p>
            <a:r>
              <a:rPr lang="en-GB" dirty="0" smtClean="0"/>
              <a:t>Working in groups of 4.</a:t>
            </a:r>
          </a:p>
          <a:p>
            <a:r>
              <a:rPr lang="en-GB" dirty="0" smtClean="0"/>
              <a:t>We would like you to use some seismograms to work out how far away</a:t>
            </a:r>
          </a:p>
          <a:p>
            <a:r>
              <a:rPr lang="en-GB" dirty="0" smtClean="0"/>
              <a:t> the Earthquake epicentre is from your Station.</a:t>
            </a:r>
          </a:p>
          <a:p>
            <a:r>
              <a:rPr lang="en-GB" dirty="0" smtClean="0"/>
              <a:t>We will then combine this information to work out where the epicentre is.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332656"/>
            <a:ext cx="1965960" cy="7467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08720"/>
            <a:ext cx="9144000" cy="6186309"/>
          </a:xfrm>
          <a:prstGeom prst="rect">
            <a:avLst/>
          </a:prstGeom>
        </p:spPr>
        <p:txBody>
          <a:bodyPr wrap="square">
            <a:spAutoFit/>
          </a:bodyPr>
          <a:lstStyle/>
          <a:p>
            <a:pPr algn="ctr"/>
            <a:endParaRPr lang="en-GB" b="1" dirty="0" smtClean="0">
              <a:solidFill>
                <a:srgbClr val="FF0000"/>
              </a:solidFill>
              <a:latin typeface="Times New Roman" pitchFamily="18" charset="0"/>
              <a:cs typeface="Times New Roman" pitchFamily="18" charset="0"/>
            </a:endParaRPr>
          </a:p>
          <a:p>
            <a:r>
              <a:rPr lang="en-GB" dirty="0" smtClean="0">
                <a:latin typeface="Times New Roman" pitchFamily="18" charset="0"/>
                <a:cs typeface="Times New Roman" pitchFamily="18" charset="0"/>
              </a:rPr>
              <a:t>Using the box and </a:t>
            </a:r>
            <a:r>
              <a:rPr lang="en-GB" dirty="0" err="1" smtClean="0">
                <a:latin typeface="Times New Roman" pitchFamily="18" charset="0"/>
                <a:cs typeface="Times New Roman" pitchFamily="18" charset="0"/>
              </a:rPr>
              <a:t>slinkies</a:t>
            </a:r>
            <a:r>
              <a:rPr lang="en-GB" dirty="0" smtClean="0">
                <a:latin typeface="Times New Roman" pitchFamily="18" charset="0"/>
                <a:cs typeface="Times New Roman" pitchFamily="18" charset="0"/>
              </a:rPr>
              <a:t> I’d like you to do an investigation.</a:t>
            </a:r>
          </a:p>
          <a:p>
            <a:r>
              <a:rPr lang="en-GB" dirty="0" smtClean="0">
                <a:latin typeface="Times New Roman" pitchFamily="18" charset="0"/>
                <a:cs typeface="Times New Roman" pitchFamily="18" charset="0"/>
              </a:rPr>
              <a:t>The box represents a Tectonic Plate and the </a:t>
            </a:r>
            <a:r>
              <a:rPr lang="en-GB" dirty="0" err="1" smtClean="0">
                <a:latin typeface="Times New Roman" pitchFamily="18" charset="0"/>
                <a:cs typeface="Times New Roman" pitchFamily="18" charset="0"/>
              </a:rPr>
              <a:t>slinkies</a:t>
            </a:r>
            <a:r>
              <a:rPr lang="en-GB" dirty="0" smtClean="0">
                <a:latin typeface="Times New Roman" pitchFamily="18" charset="0"/>
                <a:cs typeface="Times New Roman" pitchFamily="18" charset="0"/>
              </a:rPr>
              <a:t> represent the seismic waves.</a:t>
            </a:r>
          </a:p>
          <a:p>
            <a:endParaRPr lang="en-GB"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Make sure you hold the </a:t>
            </a:r>
            <a:r>
              <a:rPr lang="en-GB" dirty="0" err="1" smtClean="0">
                <a:latin typeface="Times New Roman" pitchFamily="18" charset="0"/>
                <a:cs typeface="Times New Roman" pitchFamily="18" charset="0"/>
              </a:rPr>
              <a:t>slinkies</a:t>
            </a:r>
            <a:r>
              <a:rPr lang="en-GB" dirty="0" smtClean="0">
                <a:latin typeface="Times New Roman" pitchFamily="18" charset="0"/>
                <a:cs typeface="Times New Roman" pitchFamily="18" charset="0"/>
              </a:rPr>
              <a:t> so that they are the same length and the coils are evenly spaced.</a:t>
            </a:r>
          </a:p>
          <a:p>
            <a:r>
              <a:rPr lang="en-GB" dirty="0" smtClean="0">
                <a:latin typeface="Times New Roman" pitchFamily="18" charset="0"/>
                <a:cs typeface="Times New Roman" pitchFamily="18" charset="0"/>
              </a:rPr>
              <a:t>what happens when you hit the box? Look carefully at the </a:t>
            </a:r>
            <a:r>
              <a:rPr lang="en-GB" dirty="0" err="1" smtClean="0">
                <a:latin typeface="Times New Roman" pitchFamily="18" charset="0"/>
                <a:cs typeface="Times New Roman" pitchFamily="18" charset="0"/>
              </a:rPr>
              <a:t>slinkies</a:t>
            </a:r>
            <a:r>
              <a:rPr lang="en-GB" dirty="0" smtClean="0">
                <a:latin typeface="Times New Roman" pitchFamily="18" charset="0"/>
                <a:cs typeface="Times New Roman" pitchFamily="18" charset="0"/>
              </a:rPr>
              <a:t>.</a:t>
            </a:r>
          </a:p>
          <a:p>
            <a:endParaRPr lang="en-GB" dirty="0" smtClean="0">
              <a:latin typeface="Times New Roman" pitchFamily="18" charset="0"/>
              <a:cs typeface="Times New Roman" pitchFamily="18" charset="0"/>
            </a:endParaRPr>
          </a:p>
          <a:p>
            <a:endParaRPr lang="en-GB" b="1" dirty="0" smtClean="0">
              <a:solidFill>
                <a:srgbClr val="FF0000"/>
              </a:solidFill>
              <a:latin typeface="Times New Roman" pitchFamily="18" charset="0"/>
              <a:cs typeface="Times New Roman" pitchFamily="18" charset="0"/>
            </a:endParaRPr>
          </a:p>
          <a:p>
            <a:endParaRPr lang="en-GB" b="1" dirty="0" smtClean="0">
              <a:solidFill>
                <a:srgbClr val="FF0000"/>
              </a:solidFill>
              <a:latin typeface="Times New Roman" pitchFamily="18" charset="0"/>
              <a:cs typeface="Times New Roman" pitchFamily="18" charset="0"/>
            </a:endParaRPr>
          </a:p>
          <a:p>
            <a:endParaRPr lang="en-GB" b="1" dirty="0" smtClean="0">
              <a:solidFill>
                <a:srgbClr val="FF0000"/>
              </a:solidFill>
              <a:latin typeface="Times New Roman" pitchFamily="18" charset="0"/>
              <a:cs typeface="Times New Roman" pitchFamily="18" charset="0"/>
            </a:endParaRPr>
          </a:p>
          <a:p>
            <a:endParaRPr lang="en-GB" b="1" dirty="0" smtClean="0">
              <a:solidFill>
                <a:srgbClr val="FF0000"/>
              </a:solidFill>
              <a:latin typeface="Times New Roman" pitchFamily="18" charset="0"/>
              <a:cs typeface="Times New Roman" pitchFamily="18" charset="0"/>
            </a:endParaRPr>
          </a:p>
          <a:p>
            <a:r>
              <a:rPr lang="en-GB" b="1" dirty="0" smtClean="0">
                <a:solidFill>
                  <a:srgbClr val="FF0000"/>
                </a:solidFill>
                <a:latin typeface="Times New Roman" pitchFamily="18" charset="0"/>
                <a:cs typeface="Times New Roman" pitchFamily="18" charset="0"/>
              </a:rPr>
              <a:t>Hit the box</a:t>
            </a:r>
          </a:p>
          <a:p>
            <a:endParaRPr lang="en-GB" b="1" dirty="0" smtClean="0">
              <a:solidFill>
                <a:srgbClr val="FF0000"/>
              </a:solidFill>
              <a:latin typeface="Times New Roman" pitchFamily="18" charset="0"/>
              <a:cs typeface="Times New Roman" pitchFamily="18" charset="0"/>
            </a:endParaRPr>
          </a:p>
          <a:p>
            <a:endParaRPr lang="en-GB" b="1" dirty="0" smtClean="0">
              <a:solidFill>
                <a:srgbClr val="FF0000"/>
              </a:solidFill>
              <a:latin typeface="Times New Roman" pitchFamily="18" charset="0"/>
              <a:cs typeface="Times New Roman" pitchFamily="18" charset="0"/>
            </a:endParaRPr>
          </a:p>
          <a:p>
            <a:endParaRPr lang="en-GB" b="1" dirty="0" smtClean="0">
              <a:solidFill>
                <a:srgbClr val="FF0000"/>
              </a:solidFill>
              <a:latin typeface="Times New Roman" pitchFamily="18" charset="0"/>
              <a:cs typeface="Times New Roman" pitchFamily="18" charset="0"/>
            </a:endParaRPr>
          </a:p>
          <a:p>
            <a:endParaRPr lang="en-GB" b="1" dirty="0" smtClean="0">
              <a:solidFill>
                <a:srgbClr val="FF0000"/>
              </a:solidFill>
              <a:latin typeface="Times New Roman" pitchFamily="18" charset="0"/>
              <a:cs typeface="Times New Roman" pitchFamily="18" charset="0"/>
            </a:endParaRPr>
          </a:p>
          <a:p>
            <a:endParaRPr lang="en-GB" b="1" dirty="0" smtClean="0">
              <a:solidFill>
                <a:srgbClr val="FF0000"/>
              </a:solidFill>
              <a:latin typeface="Times New Roman" pitchFamily="18" charset="0"/>
              <a:cs typeface="Times New Roman" pitchFamily="18" charset="0"/>
            </a:endParaRPr>
          </a:p>
          <a:p>
            <a:endParaRPr lang="en-GB" b="1" dirty="0" smtClean="0">
              <a:solidFill>
                <a:srgbClr val="FF0000"/>
              </a:solidFill>
              <a:latin typeface="Times New Roman" pitchFamily="18" charset="0"/>
              <a:cs typeface="Times New Roman" pitchFamily="18" charset="0"/>
            </a:endParaRPr>
          </a:p>
          <a:p>
            <a:endParaRPr lang="en-GB" b="1" dirty="0" smtClean="0">
              <a:solidFill>
                <a:srgbClr val="FF0000"/>
              </a:solidFill>
              <a:latin typeface="Times New Roman" pitchFamily="18" charset="0"/>
              <a:cs typeface="Times New Roman" pitchFamily="18" charset="0"/>
            </a:endParaRPr>
          </a:p>
          <a:p>
            <a:endParaRPr lang="en-GB" b="1" dirty="0" smtClean="0">
              <a:solidFill>
                <a:srgbClr val="FF0000"/>
              </a:solidFill>
              <a:latin typeface="Times New Roman" pitchFamily="18" charset="0"/>
              <a:cs typeface="Times New Roman" pitchFamily="18" charset="0"/>
            </a:endParaRPr>
          </a:p>
          <a:p>
            <a:endParaRPr lang="en-GB" b="1" dirty="0" smtClean="0">
              <a:solidFill>
                <a:srgbClr val="FF0000"/>
              </a:solidFill>
              <a:latin typeface="Times New Roman" pitchFamily="18" charset="0"/>
              <a:cs typeface="Times New Roman" pitchFamily="18" charset="0"/>
            </a:endParaRPr>
          </a:p>
          <a:p>
            <a:endParaRPr lang="en-GB" b="1" dirty="0" smtClean="0">
              <a:solidFill>
                <a:srgbClr val="FF0000"/>
              </a:solidFill>
              <a:latin typeface="Times New Roman" pitchFamily="18" charset="0"/>
              <a:cs typeface="Times New Roman" pitchFamily="18" charset="0"/>
            </a:endParaRPr>
          </a:p>
        </p:txBody>
      </p:sp>
      <p:sp>
        <p:nvSpPr>
          <p:cNvPr id="3" name="Frame 2"/>
          <p:cNvSpPr/>
          <p:nvPr/>
        </p:nvSpPr>
        <p:spPr>
          <a:xfrm>
            <a:off x="2555776" y="3573016"/>
            <a:ext cx="4536504" cy="23762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0" y="332656"/>
            <a:ext cx="8028384" cy="369332"/>
          </a:xfrm>
          <a:prstGeom prst="rect">
            <a:avLst/>
          </a:prstGeom>
          <a:noFill/>
        </p:spPr>
        <p:txBody>
          <a:bodyPr wrap="square" rtlCol="0">
            <a:spAutoFit/>
          </a:bodyPr>
          <a:lstStyle/>
          <a:p>
            <a:pPr algn="ctr"/>
            <a:r>
              <a:rPr lang="en-GB" b="1" dirty="0" smtClean="0">
                <a:solidFill>
                  <a:srgbClr val="FF0000"/>
                </a:solidFill>
                <a:latin typeface="Matisse ITC" pitchFamily="82" charset="0"/>
              </a:rPr>
              <a:t>In which direction is the Plate moving?</a:t>
            </a:r>
          </a:p>
        </p:txBody>
      </p:sp>
      <p:grpSp>
        <p:nvGrpSpPr>
          <p:cNvPr id="16" name="Group 15"/>
          <p:cNvGrpSpPr/>
          <p:nvPr/>
        </p:nvGrpSpPr>
        <p:grpSpPr>
          <a:xfrm>
            <a:off x="1907704" y="4437112"/>
            <a:ext cx="648072" cy="1296144"/>
            <a:chOff x="1763688" y="2852936"/>
            <a:chExt cx="648072" cy="1296144"/>
          </a:xfrm>
        </p:grpSpPr>
        <p:cxnSp>
          <p:nvCxnSpPr>
            <p:cNvPr id="6" name="Straight Connector 5"/>
            <p:cNvCxnSpPr/>
            <p:nvPr/>
          </p:nvCxnSpPr>
          <p:spPr>
            <a:xfrm>
              <a:off x="2411760"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39752"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67744"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123728"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95736"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51720"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79712"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07704"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835696"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763688" y="2852936"/>
              <a:ext cx="0" cy="129614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7164288" y="4509120"/>
            <a:ext cx="648072" cy="1296144"/>
            <a:chOff x="1763688" y="2852936"/>
            <a:chExt cx="648072" cy="1296144"/>
          </a:xfrm>
        </p:grpSpPr>
        <p:cxnSp>
          <p:nvCxnSpPr>
            <p:cNvPr id="18" name="Straight Connector 17"/>
            <p:cNvCxnSpPr/>
            <p:nvPr/>
          </p:nvCxnSpPr>
          <p:spPr>
            <a:xfrm>
              <a:off x="2411760"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339752"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67744"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23728"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195736"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51720"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979712"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907704"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835696"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763688" y="2852936"/>
              <a:ext cx="0" cy="1296144"/>
            </a:xfrm>
            <a:prstGeom prst="line">
              <a:avLst/>
            </a:prstGeom>
          </p:spPr>
          <p:style>
            <a:lnRef idx="1">
              <a:schemeClr val="accent1"/>
            </a:lnRef>
            <a:fillRef idx="0">
              <a:schemeClr val="accent1"/>
            </a:fillRef>
            <a:effectRef idx="0">
              <a:schemeClr val="accent1"/>
            </a:effectRef>
            <a:fontRef idx="minor">
              <a:schemeClr val="tx1"/>
            </a:fontRef>
          </p:style>
        </p:cxnSp>
      </p:grpSp>
      <p:sp>
        <p:nvSpPr>
          <p:cNvPr id="28" name="Right Arrow 27"/>
          <p:cNvSpPr/>
          <p:nvPr/>
        </p:nvSpPr>
        <p:spPr>
          <a:xfrm>
            <a:off x="1403648" y="3573016"/>
            <a:ext cx="978408" cy="484632"/>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1187624" y="4437112"/>
            <a:ext cx="648072" cy="1296144"/>
            <a:chOff x="1763688" y="2852936"/>
            <a:chExt cx="648072" cy="1296144"/>
          </a:xfrm>
        </p:grpSpPr>
        <p:cxnSp>
          <p:nvCxnSpPr>
            <p:cNvPr id="30" name="Straight Connector 29"/>
            <p:cNvCxnSpPr/>
            <p:nvPr/>
          </p:nvCxnSpPr>
          <p:spPr>
            <a:xfrm>
              <a:off x="2411760"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39752"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267744"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123728"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195736"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051720"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979712"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907704"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835696"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763688" y="2852936"/>
              <a:ext cx="0" cy="129614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7884368" y="4509120"/>
            <a:ext cx="648072" cy="1296144"/>
            <a:chOff x="1763688" y="2852936"/>
            <a:chExt cx="648072" cy="1296144"/>
          </a:xfrm>
        </p:grpSpPr>
        <p:cxnSp>
          <p:nvCxnSpPr>
            <p:cNvPr id="41" name="Straight Connector 40"/>
            <p:cNvCxnSpPr/>
            <p:nvPr/>
          </p:nvCxnSpPr>
          <p:spPr>
            <a:xfrm>
              <a:off x="2411760"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339752"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267744"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123728"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195736"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051720"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979712"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907704"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835696" y="2852936"/>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763688" y="2852936"/>
              <a:ext cx="0" cy="1296144"/>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332656"/>
            <a:ext cx="1965960" cy="74676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rgbClr val="FF0000"/>
                </a:solidFill>
                <a:latin typeface="Matisse ITC" pitchFamily="82" charset="0"/>
              </a:rPr>
              <a:t>In which direction is the Plate moving ?</a:t>
            </a:r>
            <a:endParaRPr lang="en-US" sz="2400" dirty="0"/>
          </a:p>
        </p:txBody>
      </p:sp>
      <p:sp>
        <p:nvSpPr>
          <p:cNvPr id="3" name="TextBox 2"/>
          <p:cNvSpPr txBox="1"/>
          <p:nvPr/>
        </p:nvSpPr>
        <p:spPr>
          <a:xfrm>
            <a:off x="611560" y="1052736"/>
            <a:ext cx="8280920" cy="3416320"/>
          </a:xfrm>
          <a:prstGeom prst="rect">
            <a:avLst/>
          </a:prstGeom>
          <a:noFill/>
        </p:spPr>
        <p:txBody>
          <a:bodyPr wrap="square" rtlCol="0">
            <a:spAutoFit/>
          </a:bodyPr>
          <a:lstStyle/>
          <a:p>
            <a:r>
              <a:rPr lang="en-GB" dirty="0" smtClean="0"/>
              <a:t>What did you notice?</a:t>
            </a:r>
          </a:p>
          <a:p>
            <a:endParaRPr lang="en-GB" dirty="0" smtClean="0"/>
          </a:p>
          <a:p>
            <a:r>
              <a:rPr lang="en-GB" dirty="0" smtClean="0"/>
              <a:t>What you have seen is a compression pulse and an expansion pulse.</a:t>
            </a:r>
          </a:p>
          <a:p>
            <a:endParaRPr lang="en-GB" dirty="0" smtClean="0"/>
          </a:p>
          <a:p>
            <a:r>
              <a:rPr lang="en-GB" dirty="0" smtClean="0"/>
              <a:t>Compression and expansion pulses show up differently on seismograms:</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US" dirty="0"/>
          </a:p>
        </p:txBody>
      </p:sp>
      <p:pic>
        <p:nvPicPr>
          <p:cNvPr id="1025" name="Picture 1" descr="C:\Documents and Settings\NicolaS\My Documents\My Pictures\seismogram.jpg"/>
          <p:cNvPicPr>
            <a:picLocks noChangeAspect="1" noChangeArrowheads="1"/>
          </p:cNvPicPr>
          <p:nvPr/>
        </p:nvPicPr>
        <p:blipFill>
          <a:blip r:embed="rId2" cstate="print"/>
          <a:srcRect/>
          <a:stretch>
            <a:fillRect/>
          </a:stretch>
        </p:blipFill>
        <p:spPr bwMode="auto">
          <a:xfrm>
            <a:off x="1547664" y="3356992"/>
            <a:ext cx="5400600" cy="2868458"/>
          </a:xfrm>
          <a:prstGeom prst="rect">
            <a:avLst/>
          </a:prstGeom>
          <a:noFill/>
        </p:spPr>
      </p:pic>
      <p:sp>
        <p:nvSpPr>
          <p:cNvPr id="5" name="Oval 4"/>
          <p:cNvSpPr/>
          <p:nvPr/>
        </p:nvSpPr>
        <p:spPr>
          <a:xfrm>
            <a:off x="2195736" y="4797152"/>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31840" y="4797152"/>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755576" y="5085184"/>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115616" y="5085184"/>
            <a:ext cx="2160240"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3528" y="5373216"/>
            <a:ext cx="1008112" cy="1384995"/>
          </a:xfrm>
          <a:prstGeom prst="rect">
            <a:avLst/>
          </a:prstGeom>
          <a:noFill/>
        </p:spPr>
        <p:txBody>
          <a:bodyPr wrap="square" rtlCol="0">
            <a:spAutoFit/>
          </a:bodyPr>
          <a:lstStyle/>
          <a:p>
            <a:r>
              <a:rPr lang="en-GB" sz="1400" dirty="0" smtClean="0"/>
              <a:t>Look closely at the first trace does it go up or down?</a:t>
            </a:r>
            <a:endParaRPr lang="en-US" sz="14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332656"/>
            <a:ext cx="1965960" cy="74676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rgbClr val="FF0000"/>
                </a:solidFill>
                <a:latin typeface="Matisse ITC" pitchFamily="82" charset="0"/>
              </a:rPr>
              <a:t>Results</a:t>
            </a:r>
            <a:endParaRPr lang="en-US" sz="2400" dirty="0"/>
          </a:p>
        </p:txBody>
      </p:sp>
      <p:sp>
        <p:nvSpPr>
          <p:cNvPr id="3" name="TextBox 2"/>
          <p:cNvSpPr txBox="1"/>
          <p:nvPr/>
        </p:nvSpPr>
        <p:spPr>
          <a:xfrm>
            <a:off x="611560" y="1052736"/>
            <a:ext cx="8280920" cy="3416320"/>
          </a:xfrm>
          <a:prstGeom prst="rect">
            <a:avLst/>
          </a:prstGeom>
          <a:noFill/>
        </p:spPr>
        <p:txBody>
          <a:bodyPr wrap="square" rtlCol="0">
            <a:spAutoFit/>
          </a:bodyPr>
          <a:lstStyle/>
          <a:p>
            <a:r>
              <a:rPr lang="en-GB" dirty="0" smtClean="0"/>
              <a:t>JCC station should have found :</a:t>
            </a:r>
          </a:p>
          <a:p>
            <a:endParaRPr lang="en-GB" dirty="0"/>
          </a:p>
          <a:p>
            <a:r>
              <a:rPr lang="en-GB" dirty="0" smtClean="0"/>
              <a:t>A distance of roughly 460km </a:t>
            </a:r>
          </a:p>
          <a:p>
            <a:r>
              <a:rPr lang="en-GB" dirty="0" smtClean="0"/>
              <a:t>and an extensional motion.</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US" dirty="0"/>
          </a:p>
        </p:txBody>
      </p:sp>
      <p:pic>
        <p:nvPicPr>
          <p:cNvPr id="1026" name="Picture 2" descr="C:\Users\Rachel\Documents\Outreach - Earthquakes &amp; Volcanoes\Seismograms\Mapjc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5034" y="1052737"/>
            <a:ext cx="5321574" cy="58052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332656"/>
            <a:ext cx="1965960" cy="746760"/>
          </a:xfrm>
          <a:prstGeom prst="rect">
            <a:avLst/>
          </a:prstGeom>
        </p:spPr>
      </p:pic>
    </p:spTree>
    <p:extLst>
      <p:ext uri="{BB962C8B-B14F-4D97-AF65-F5344CB8AC3E}">
        <p14:creationId xmlns:p14="http://schemas.microsoft.com/office/powerpoint/2010/main" val="1636693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rgbClr val="FF0000"/>
                </a:solidFill>
                <a:latin typeface="Matisse ITC" pitchFamily="82" charset="0"/>
              </a:rPr>
              <a:t>Results</a:t>
            </a:r>
            <a:endParaRPr lang="en-US" sz="2400" dirty="0"/>
          </a:p>
        </p:txBody>
      </p:sp>
      <p:sp>
        <p:nvSpPr>
          <p:cNvPr id="3" name="TextBox 2"/>
          <p:cNvSpPr txBox="1"/>
          <p:nvPr/>
        </p:nvSpPr>
        <p:spPr>
          <a:xfrm>
            <a:off x="611560" y="1052736"/>
            <a:ext cx="8280920" cy="3416320"/>
          </a:xfrm>
          <a:prstGeom prst="rect">
            <a:avLst/>
          </a:prstGeom>
          <a:noFill/>
        </p:spPr>
        <p:txBody>
          <a:bodyPr wrap="square" rtlCol="0">
            <a:spAutoFit/>
          </a:bodyPr>
          <a:lstStyle/>
          <a:p>
            <a:r>
              <a:rPr lang="en-GB" dirty="0" smtClean="0"/>
              <a:t>PACP station should have found :</a:t>
            </a:r>
          </a:p>
          <a:p>
            <a:endParaRPr lang="en-GB" dirty="0"/>
          </a:p>
          <a:p>
            <a:r>
              <a:rPr lang="en-GB" dirty="0" smtClean="0"/>
              <a:t>A distance of roughly 40km </a:t>
            </a:r>
          </a:p>
          <a:p>
            <a:r>
              <a:rPr lang="en-GB" dirty="0" smtClean="0"/>
              <a:t>and an extensional motion.</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US" dirty="0"/>
          </a:p>
        </p:txBody>
      </p:sp>
      <p:pic>
        <p:nvPicPr>
          <p:cNvPr id="2050" name="Picture 2" descr="C:\Users\Rachel\Documents\Outreach - Earthquakes &amp; Volcanoes\Seismograms\Mappac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0761" y="1052736"/>
            <a:ext cx="5311902" cy="57947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332656"/>
            <a:ext cx="1965960" cy="746760"/>
          </a:xfrm>
          <a:prstGeom prst="rect">
            <a:avLst/>
          </a:prstGeom>
        </p:spPr>
      </p:pic>
    </p:spTree>
    <p:extLst>
      <p:ext uri="{BB962C8B-B14F-4D97-AF65-F5344CB8AC3E}">
        <p14:creationId xmlns:p14="http://schemas.microsoft.com/office/powerpoint/2010/main" val="992819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rgbClr val="FF0000"/>
                </a:solidFill>
                <a:latin typeface="Matisse ITC" pitchFamily="82" charset="0"/>
              </a:rPr>
              <a:t>Results</a:t>
            </a:r>
            <a:endParaRPr lang="en-US" sz="2400" dirty="0"/>
          </a:p>
        </p:txBody>
      </p:sp>
      <p:sp>
        <p:nvSpPr>
          <p:cNvPr id="3" name="TextBox 2"/>
          <p:cNvSpPr txBox="1"/>
          <p:nvPr/>
        </p:nvSpPr>
        <p:spPr>
          <a:xfrm>
            <a:off x="611560" y="1052736"/>
            <a:ext cx="8280920" cy="3416320"/>
          </a:xfrm>
          <a:prstGeom prst="rect">
            <a:avLst/>
          </a:prstGeom>
          <a:noFill/>
        </p:spPr>
        <p:txBody>
          <a:bodyPr wrap="square" rtlCol="0">
            <a:spAutoFit/>
          </a:bodyPr>
          <a:lstStyle/>
          <a:p>
            <a:r>
              <a:rPr lang="en-GB" dirty="0" smtClean="0"/>
              <a:t>SAO station should have found :</a:t>
            </a:r>
          </a:p>
          <a:p>
            <a:endParaRPr lang="en-GB" dirty="0"/>
          </a:p>
          <a:p>
            <a:r>
              <a:rPr lang="en-GB" dirty="0" smtClean="0"/>
              <a:t>A distance of roughly 40km </a:t>
            </a:r>
          </a:p>
          <a:p>
            <a:r>
              <a:rPr lang="en-GB" dirty="0" smtClean="0"/>
              <a:t>and a compressive motion.</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US" dirty="0"/>
          </a:p>
        </p:txBody>
      </p:sp>
      <p:pic>
        <p:nvPicPr>
          <p:cNvPr id="3075" name="Picture 3" descr="C:\Users\Rachel\Documents\Outreach - Earthquakes &amp; Volcanoes\Seismograms\Mapsa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006358"/>
            <a:ext cx="5364088" cy="58516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332656"/>
            <a:ext cx="1965960" cy="746760"/>
          </a:xfrm>
          <a:prstGeom prst="rect">
            <a:avLst/>
          </a:prstGeom>
        </p:spPr>
      </p:pic>
    </p:spTree>
    <p:extLst>
      <p:ext uri="{BB962C8B-B14F-4D97-AF65-F5344CB8AC3E}">
        <p14:creationId xmlns:p14="http://schemas.microsoft.com/office/powerpoint/2010/main" val="206712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rgbClr val="FF0000"/>
                </a:solidFill>
                <a:latin typeface="Matisse ITC" pitchFamily="82" charset="0"/>
              </a:rPr>
              <a:t>Results</a:t>
            </a:r>
            <a:endParaRPr lang="en-US" sz="2400" dirty="0"/>
          </a:p>
        </p:txBody>
      </p:sp>
      <p:sp>
        <p:nvSpPr>
          <p:cNvPr id="3" name="TextBox 2"/>
          <p:cNvSpPr txBox="1"/>
          <p:nvPr/>
        </p:nvSpPr>
        <p:spPr>
          <a:xfrm>
            <a:off x="611560" y="1052736"/>
            <a:ext cx="8280920" cy="3416320"/>
          </a:xfrm>
          <a:prstGeom prst="rect">
            <a:avLst/>
          </a:prstGeom>
          <a:noFill/>
        </p:spPr>
        <p:txBody>
          <a:bodyPr wrap="square" rtlCol="0">
            <a:spAutoFit/>
          </a:bodyPr>
          <a:lstStyle/>
          <a:p>
            <a:r>
              <a:rPr lang="en-GB" dirty="0" smtClean="0"/>
              <a:t>CMB station should have found :</a:t>
            </a:r>
          </a:p>
          <a:p>
            <a:endParaRPr lang="en-GB" dirty="0"/>
          </a:p>
          <a:p>
            <a:r>
              <a:rPr lang="en-GB" dirty="0" smtClean="0"/>
              <a:t>A distance of roughly 160km </a:t>
            </a:r>
          </a:p>
          <a:p>
            <a:r>
              <a:rPr lang="en-GB" dirty="0" smtClean="0"/>
              <a:t>and a compressive motion.</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US" dirty="0"/>
          </a:p>
        </p:txBody>
      </p:sp>
      <p:pic>
        <p:nvPicPr>
          <p:cNvPr id="4098" name="Picture 2" descr="C:\Users\Rachel\Documents\Outreach - Earthquakes &amp; Volcanoes\Seismograms\Mapcm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392" y="1052735"/>
            <a:ext cx="5338608" cy="58238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332656"/>
            <a:ext cx="1965960" cy="746760"/>
          </a:xfrm>
          <a:prstGeom prst="rect">
            <a:avLst/>
          </a:prstGeom>
        </p:spPr>
      </p:pic>
    </p:spTree>
    <p:extLst>
      <p:ext uri="{BB962C8B-B14F-4D97-AF65-F5344CB8AC3E}">
        <p14:creationId xmlns:p14="http://schemas.microsoft.com/office/powerpoint/2010/main" val="3475089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7776864" cy="4955203"/>
          </a:xfrm>
          <a:prstGeom prst="rect">
            <a:avLst/>
          </a:prstGeom>
          <a:noFill/>
        </p:spPr>
        <p:txBody>
          <a:bodyPr wrap="square" rtlCol="0">
            <a:spAutoFit/>
          </a:bodyPr>
          <a:lstStyle/>
          <a:p>
            <a:r>
              <a:rPr lang="en-GB" sz="2800" dirty="0" smtClean="0">
                <a:solidFill>
                  <a:srgbClr val="FF0000"/>
                </a:solidFill>
                <a:latin typeface="Matisse ITC" pitchFamily="82" charset="0"/>
              </a:rPr>
              <a:t>How do scientists measure Earthquakes?</a:t>
            </a:r>
          </a:p>
          <a:p>
            <a:endParaRPr lang="en-GB" dirty="0" smtClean="0"/>
          </a:p>
          <a:p>
            <a:r>
              <a:rPr lang="en-GB" dirty="0" smtClean="0"/>
              <a:t>An Earthquake is:</a:t>
            </a:r>
          </a:p>
          <a:p>
            <a:pPr>
              <a:buFont typeface="Arial" pitchFamily="34" charset="0"/>
              <a:buChar char="•"/>
            </a:pPr>
            <a:r>
              <a:rPr lang="en-GB" dirty="0" smtClean="0"/>
              <a:t> a sudden movement called a tremor in the Earth’s Crust.</a:t>
            </a:r>
          </a:p>
          <a:p>
            <a:endParaRPr lang="en-GB" dirty="0" smtClean="0"/>
          </a:p>
          <a:p>
            <a:pPr>
              <a:buFont typeface="Arial" pitchFamily="34" charset="0"/>
              <a:buChar char="•"/>
            </a:pPr>
            <a:r>
              <a:rPr lang="en-GB" dirty="0" smtClean="0"/>
              <a:t>It is caused by the release of pressure which causes shock (or seismic ) waves</a:t>
            </a:r>
          </a:p>
          <a:p>
            <a:pPr>
              <a:buFont typeface="Arial" pitchFamily="34" charset="0"/>
              <a:buChar char="•"/>
            </a:pPr>
            <a:endParaRPr lang="en-GB" dirty="0" smtClean="0"/>
          </a:p>
          <a:p>
            <a:r>
              <a:rPr lang="en-GB" dirty="0" smtClean="0"/>
              <a:t>We are going to investigate :</a:t>
            </a:r>
          </a:p>
          <a:p>
            <a:pPr>
              <a:buFont typeface="Arial" pitchFamily="34" charset="0"/>
              <a:buChar char="•"/>
            </a:pPr>
            <a:r>
              <a:rPr lang="en-GB" dirty="0" smtClean="0"/>
              <a:t>how scientists measure these seismic waves.</a:t>
            </a:r>
          </a:p>
          <a:p>
            <a:pPr>
              <a:buFont typeface="Arial" pitchFamily="34" charset="0"/>
              <a:buChar char="•"/>
            </a:pPr>
            <a:r>
              <a:rPr lang="en-GB" dirty="0" smtClean="0"/>
              <a:t>How scientists make sense of the results they obtain</a:t>
            </a:r>
          </a:p>
          <a:p>
            <a:pPr>
              <a:buFont typeface="Arial" pitchFamily="34" charset="0"/>
              <a:buChar char="•"/>
            </a:pPr>
            <a:r>
              <a:rPr lang="en-GB" dirty="0" smtClean="0"/>
              <a:t>How do scientists locate where an Earthquake is coming from (its epicentre).</a:t>
            </a:r>
          </a:p>
          <a:p>
            <a:pPr>
              <a:buFont typeface="Arial" pitchFamily="34" charset="0"/>
              <a:buChar char="•"/>
            </a:pPr>
            <a:r>
              <a:rPr lang="en-GB" dirty="0" smtClean="0"/>
              <a:t>How scientists can work out which way a tectonic plate is moving.</a:t>
            </a:r>
          </a:p>
          <a:p>
            <a:pPr>
              <a:buFont typeface="Arial" pitchFamily="34" charset="0"/>
              <a:buChar char="•"/>
            </a:pPr>
            <a:endParaRPr lang="en-GB" dirty="0" smtClean="0"/>
          </a:p>
          <a:p>
            <a:pPr>
              <a:buFont typeface="Arial" pitchFamily="34" charset="0"/>
              <a:buChar char="•"/>
            </a:pPr>
            <a:endParaRPr lang="en-GB" dirty="0" smtClean="0"/>
          </a:p>
          <a:p>
            <a:pPr>
              <a:buFont typeface="Arial" pitchFamily="34" charset="0"/>
              <a:buChar char="•"/>
            </a:pPr>
            <a:endParaRPr lang="en-GB" dirty="0" smtClean="0"/>
          </a:p>
          <a:p>
            <a:pPr>
              <a:buFont typeface="Arial" pitchFamily="34" charset="0"/>
              <a:buChar char="•"/>
            </a:pPr>
            <a:endParaRPr lang="en-GB" dirty="0" smtClean="0"/>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332656"/>
            <a:ext cx="1965960" cy="74676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rgbClr val="FF0000"/>
                </a:solidFill>
                <a:latin typeface="Matisse ITC" pitchFamily="82" charset="0"/>
              </a:rPr>
              <a:t>Results</a:t>
            </a:r>
            <a:endParaRPr lang="en-US" sz="2400" dirty="0"/>
          </a:p>
        </p:txBody>
      </p:sp>
      <p:sp>
        <p:nvSpPr>
          <p:cNvPr id="3" name="TextBox 2"/>
          <p:cNvSpPr txBox="1"/>
          <p:nvPr/>
        </p:nvSpPr>
        <p:spPr>
          <a:xfrm>
            <a:off x="611560" y="1052736"/>
            <a:ext cx="8280920" cy="3416320"/>
          </a:xfrm>
          <a:prstGeom prst="rect">
            <a:avLst/>
          </a:prstGeom>
          <a:noFill/>
        </p:spPr>
        <p:txBody>
          <a:bodyPr wrap="square" rtlCol="0">
            <a:spAutoFit/>
          </a:bodyPr>
          <a:lstStyle/>
          <a:p>
            <a:r>
              <a:rPr lang="en-GB" dirty="0" smtClean="0"/>
              <a:t>ORV station should have found :</a:t>
            </a:r>
          </a:p>
          <a:p>
            <a:endParaRPr lang="en-GB" dirty="0"/>
          </a:p>
          <a:p>
            <a:r>
              <a:rPr lang="en-GB" dirty="0" smtClean="0"/>
              <a:t>A distance of roughly 280km </a:t>
            </a:r>
          </a:p>
          <a:p>
            <a:r>
              <a:rPr lang="en-GB" dirty="0" smtClean="0"/>
              <a:t>and a compressive motion.</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US" dirty="0"/>
          </a:p>
        </p:txBody>
      </p:sp>
      <p:pic>
        <p:nvPicPr>
          <p:cNvPr id="5122" name="Picture 2" descr="C:\Users\Rachel\Documents\Outreach - Earthquakes &amp; Volcanoes\Seismograms\Mapor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078" y="1052736"/>
            <a:ext cx="5314922" cy="57980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332656"/>
            <a:ext cx="1965960" cy="746760"/>
          </a:xfrm>
          <a:prstGeom prst="rect">
            <a:avLst/>
          </a:prstGeom>
        </p:spPr>
      </p:pic>
    </p:spTree>
    <p:extLst>
      <p:ext uri="{BB962C8B-B14F-4D97-AF65-F5344CB8AC3E}">
        <p14:creationId xmlns:p14="http://schemas.microsoft.com/office/powerpoint/2010/main" val="945319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rgbClr val="FF0000"/>
                </a:solidFill>
                <a:latin typeface="Matisse ITC" pitchFamily="82" charset="0"/>
              </a:rPr>
              <a:t>Results</a:t>
            </a:r>
            <a:endParaRPr lang="en-US" sz="2400" dirty="0"/>
          </a:p>
        </p:txBody>
      </p:sp>
      <p:sp>
        <p:nvSpPr>
          <p:cNvPr id="3" name="TextBox 2"/>
          <p:cNvSpPr txBox="1"/>
          <p:nvPr/>
        </p:nvSpPr>
        <p:spPr>
          <a:xfrm>
            <a:off x="611560" y="1052736"/>
            <a:ext cx="8280920" cy="3416320"/>
          </a:xfrm>
          <a:prstGeom prst="rect">
            <a:avLst/>
          </a:prstGeom>
          <a:noFill/>
        </p:spPr>
        <p:txBody>
          <a:bodyPr wrap="square" rtlCol="0">
            <a:spAutoFit/>
          </a:bodyPr>
          <a:lstStyle/>
          <a:p>
            <a:r>
              <a:rPr lang="en-GB" dirty="0" smtClean="0"/>
              <a:t>KCC station should have found :</a:t>
            </a:r>
          </a:p>
          <a:p>
            <a:endParaRPr lang="en-GB" dirty="0"/>
          </a:p>
          <a:p>
            <a:r>
              <a:rPr lang="en-GB" dirty="0" smtClean="0"/>
              <a:t>A distance of roughly 210km </a:t>
            </a:r>
          </a:p>
          <a:p>
            <a:r>
              <a:rPr lang="en-GB" dirty="0" smtClean="0"/>
              <a:t>and  compressive motion.</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US" dirty="0"/>
          </a:p>
        </p:txBody>
      </p:sp>
      <p:pic>
        <p:nvPicPr>
          <p:cNvPr id="6146" name="Picture 2" descr="C:\Users\Rachel\Documents\Outreach - Earthquakes &amp; Volcanoes\Seismograms\Mapkc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066" y="1052736"/>
            <a:ext cx="5413934" cy="58067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332656"/>
            <a:ext cx="1965960" cy="746760"/>
          </a:xfrm>
          <a:prstGeom prst="rect">
            <a:avLst/>
          </a:prstGeom>
        </p:spPr>
      </p:pic>
    </p:spTree>
    <p:extLst>
      <p:ext uri="{BB962C8B-B14F-4D97-AF65-F5344CB8AC3E}">
        <p14:creationId xmlns:p14="http://schemas.microsoft.com/office/powerpoint/2010/main" val="2891032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rgbClr val="FF0000"/>
                </a:solidFill>
                <a:latin typeface="Matisse ITC" pitchFamily="82" charset="0"/>
              </a:rPr>
              <a:t>Results</a:t>
            </a:r>
            <a:endParaRPr lang="en-US" sz="2400" dirty="0"/>
          </a:p>
        </p:txBody>
      </p:sp>
      <p:sp>
        <p:nvSpPr>
          <p:cNvPr id="3" name="TextBox 2"/>
          <p:cNvSpPr txBox="1"/>
          <p:nvPr/>
        </p:nvSpPr>
        <p:spPr>
          <a:xfrm>
            <a:off x="611560" y="1052736"/>
            <a:ext cx="8280920" cy="3416320"/>
          </a:xfrm>
          <a:prstGeom prst="rect">
            <a:avLst/>
          </a:prstGeom>
          <a:noFill/>
        </p:spPr>
        <p:txBody>
          <a:bodyPr wrap="square" rtlCol="0">
            <a:spAutoFit/>
          </a:bodyPr>
          <a:lstStyle/>
          <a:p>
            <a:r>
              <a:rPr lang="en-GB" dirty="0" smtClean="0"/>
              <a:t>FARB station should have found :</a:t>
            </a:r>
          </a:p>
          <a:p>
            <a:endParaRPr lang="en-GB" dirty="0"/>
          </a:p>
          <a:p>
            <a:r>
              <a:rPr lang="en-GB" dirty="0" smtClean="0"/>
              <a:t>A distance of roughly 130km </a:t>
            </a:r>
          </a:p>
          <a:p>
            <a:r>
              <a:rPr lang="en-GB" dirty="0" smtClean="0"/>
              <a:t>and a compressive motion.</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US" dirty="0"/>
          </a:p>
        </p:txBody>
      </p:sp>
      <p:pic>
        <p:nvPicPr>
          <p:cNvPr id="7170" name="Picture 2" descr="C:\Users\Rachel\Documents\Outreach - Earthquakes &amp; Volcanoes\Seismograms\Mapfar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1424" y="1052736"/>
            <a:ext cx="5412576" cy="58052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332656"/>
            <a:ext cx="1965960" cy="746760"/>
          </a:xfrm>
          <a:prstGeom prst="rect">
            <a:avLst/>
          </a:prstGeom>
        </p:spPr>
      </p:pic>
    </p:spTree>
    <p:extLst>
      <p:ext uri="{BB962C8B-B14F-4D97-AF65-F5344CB8AC3E}">
        <p14:creationId xmlns:p14="http://schemas.microsoft.com/office/powerpoint/2010/main" val="3656985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rgbClr val="FF0000"/>
                </a:solidFill>
                <a:latin typeface="Matisse ITC" pitchFamily="82" charset="0"/>
              </a:rPr>
              <a:t>Results</a:t>
            </a:r>
            <a:endParaRPr lang="en-US" sz="2400" dirty="0"/>
          </a:p>
        </p:txBody>
      </p:sp>
      <p:sp>
        <p:nvSpPr>
          <p:cNvPr id="3" name="TextBox 2"/>
          <p:cNvSpPr txBox="1"/>
          <p:nvPr/>
        </p:nvSpPr>
        <p:spPr>
          <a:xfrm>
            <a:off x="611560" y="1052736"/>
            <a:ext cx="8280920" cy="3416320"/>
          </a:xfrm>
          <a:prstGeom prst="rect">
            <a:avLst/>
          </a:prstGeom>
          <a:noFill/>
        </p:spPr>
        <p:txBody>
          <a:bodyPr wrap="square" rtlCol="0">
            <a:spAutoFit/>
          </a:bodyPr>
          <a:lstStyle/>
          <a:p>
            <a:r>
              <a:rPr lang="en-GB" dirty="0" smtClean="0"/>
              <a:t>RAMR station should have found :</a:t>
            </a:r>
          </a:p>
          <a:p>
            <a:endParaRPr lang="en-GB" dirty="0"/>
          </a:p>
          <a:p>
            <a:r>
              <a:rPr lang="en-GB" dirty="0" smtClean="0"/>
              <a:t>A distance of roughly 170km </a:t>
            </a:r>
          </a:p>
          <a:p>
            <a:r>
              <a:rPr lang="en-GB" dirty="0" smtClean="0"/>
              <a:t>and a compressive motion.</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US" dirty="0"/>
          </a:p>
        </p:txBody>
      </p:sp>
      <p:pic>
        <p:nvPicPr>
          <p:cNvPr id="8194" name="Picture 2" descr="C:\Users\Rachel\Documents\Outreach - Earthquakes &amp; Volcanoes\Seismograms\Mapram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119" y="1052736"/>
            <a:ext cx="5216045" cy="58251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332656"/>
            <a:ext cx="1965960" cy="746760"/>
          </a:xfrm>
          <a:prstGeom prst="rect">
            <a:avLst/>
          </a:prstGeom>
        </p:spPr>
      </p:pic>
    </p:spTree>
    <p:extLst>
      <p:ext uri="{BB962C8B-B14F-4D97-AF65-F5344CB8AC3E}">
        <p14:creationId xmlns:p14="http://schemas.microsoft.com/office/powerpoint/2010/main" val="1525906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rgbClr val="FF0000"/>
                </a:solidFill>
                <a:latin typeface="Matisse ITC" pitchFamily="82" charset="0"/>
              </a:rPr>
              <a:t>Summary</a:t>
            </a:r>
            <a:endParaRPr lang="en-US" sz="2400" dirty="0"/>
          </a:p>
        </p:txBody>
      </p:sp>
      <p:sp>
        <p:nvSpPr>
          <p:cNvPr id="3" name="TextBox 2"/>
          <p:cNvSpPr txBox="1"/>
          <p:nvPr/>
        </p:nvSpPr>
        <p:spPr>
          <a:xfrm>
            <a:off x="611560" y="1052736"/>
            <a:ext cx="8280920" cy="3970318"/>
          </a:xfrm>
          <a:prstGeom prst="rect">
            <a:avLst/>
          </a:prstGeom>
          <a:noFill/>
        </p:spPr>
        <p:txBody>
          <a:bodyPr wrap="square" rtlCol="0">
            <a:spAutoFit/>
          </a:bodyPr>
          <a:lstStyle/>
          <a:p>
            <a:r>
              <a:rPr lang="en-GB" dirty="0" smtClean="0"/>
              <a:t>So, in summary we find that motion on the </a:t>
            </a:r>
          </a:p>
          <a:p>
            <a:r>
              <a:rPr lang="en-GB" dirty="0" smtClean="0"/>
              <a:t>fault has caused the east block to move</a:t>
            </a:r>
          </a:p>
          <a:p>
            <a:r>
              <a:rPr lang="en-GB" dirty="0" smtClean="0"/>
              <a:t>Southwards and the west block to </a:t>
            </a:r>
          </a:p>
          <a:p>
            <a:r>
              <a:rPr lang="en-GB" dirty="0" smtClean="0"/>
              <a:t>Move Northwards. This is </a:t>
            </a:r>
          </a:p>
          <a:p>
            <a:r>
              <a:rPr lang="en-GB" dirty="0"/>
              <a:t>c</a:t>
            </a:r>
            <a:r>
              <a:rPr lang="en-GB" dirty="0" smtClean="0"/>
              <a:t>onsistent with the plate </a:t>
            </a:r>
          </a:p>
          <a:p>
            <a:r>
              <a:rPr lang="en-GB" dirty="0"/>
              <a:t>m</a:t>
            </a:r>
            <a:r>
              <a:rPr lang="en-GB" dirty="0" smtClean="0"/>
              <a:t>ovements of the region.</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US" dirty="0"/>
          </a:p>
        </p:txBody>
      </p:sp>
      <p:pic>
        <p:nvPicPr>
          <p:cNvPr id="8194" name="Picture 2" descr="C:\Users\Rachel\Documents\Outreach - Earthquakes &amp; Volcanoes\Seismograms\Mapram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119" y="1052736"/>
            <a:ext cx="5216045" cy="58251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332656"/>
            <a:ext cx="1965960" cy="746760"/>
          </a:xfrm>
          <a:prstGeom prst="rect">
            <a:avLst/>
          </a:prstGeom>
        </p:spPr>
      </p:pic>
    </p:spTree>
    <p:extLst>
      <p:ext uri="{BB962C8B-B14F-4D97-AF65-F5344CB8AC3E}">
        <p14:creationId xmlns:p14="http://schemas.microsoft.com/office/powerpoint/2010/main" val="270732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olcanoes of the world.gif"/>
          <p:cNvPicPr>
            <a:picLocks noChangeAspect="1"/>
          </p:cNvPicPr>
          <p:nvPr/>
        </p:nvPicPr>
        <p:blipFill>
          <a:blip r:embed="rId2" cstate="print"/>
          <a:srcRect t="2597" b="11688"/>
          <a:stretch>
            <a:fillRect/>
          </a:stretch>
        </p:blipFill>
        <p:spPr>
          <a:xfrm>
            <a:off x="273243" y="836712"/>
            <a:ext cx="8487289" cy="4752528"/>
          </a:xfrm>
          <a:prstGeom prst="rect">
            <a:avLst/>
          </a:prstGeom>
        </p:spPr>
      </p:pic>
      <p:sp>
        <p:nvSpPr>
          <p:cNvPr id="3" name="TextBox 2"/>
          <p:cNvSpPr txBox="1"/>
          <p:nvPr/>
        </p:nvSpPr>
        <p:spPr>
          <a:xfrm>
            <a:off x="755576" y="404664"/>
            <a:ext cx="2657779" cy="369332"/>
          </a:xfrm>
          <a:prstGeom prst="rect">
            <a:avLst/>
          </a:prstGeom>
          <a:noFill/>
        </p:spPr>
        <p:txBody>
          <a:bodyPr wrap="none" rtlCol="0">
            <a:spAutoFit/>
          </a:bodyPr>
          <a:lstStyle/>
          <a:p>
            <a:r>
              <a:rPr lang="en-GB" dirty="0" smtClean="0">
                <a:solidFill>
                  <a:srgbClr val="FF0000"/>
                </a:solidFill>
                <a:latin typeface="Matisse ITC" pitchFamily="82" charset="0"/>
              </a:rPr>
              <a:t>Where Do Earthquakes occur?</a:t>
            </a:r>
            <a:endParaRPr lang="en-US" dirty="0">
              <a:solidFill>
                <a:srgbClr val="FF0000"/>
              </a:solidFill>
              <a:latin typeface="Matisse ITC" pitchFamily="8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2085" y="93356"/>
            <a:ext cx="1965960" cy="7467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748464" cy="5724644"/>
          </a:xfrm>
          <a:prstGeom prst="rect">
            <a:avLst/>
          </a:prstGeom>
          <a:noFill/>
        </p:spPr>
        <p:txBody>
          <a:bodyPr wrap="square" rtlCol="0">
            <a:spAutoFit/>
          </a:bodyPr>
          <a:lstStyle/>
          <a:p>
            <a:r>
              <a:rPr lang="en-GB" sz="2400" dirty="0" smtClean="0">
                <a:solidFill>
                  <a:srgbClr val="FF0000"/>
                </a:solidFill>
                <a:latin typeface="Matisse ITC" pitchFamily="82" charset="0"/>
              </a:rPr>
              <a:t>What causes Earthquakes? </a:t>
            </a:r>
            <a:endParaRPr lang="en-GB" dirty="0" smtClean="0">
              <a:solidFill>
                <a:srgbClr val="FF0000"/>
              </a:solidFill>
              <a:latin typeface="Matisse ITC" pitchFamily="82" charset="0"/>
            </a:endParaRPr>
          </a:p>
          <a:p>
            <a:endParaRPr lang="en-GB" dirty="0" smtClean="0"/>
          </a:p>
          <a:p>
            <a:r>
              <a:rPr lang="en-GB" dirty="0" smtClean="0"/>
              <a:t>We have a model to show you  how these Tectonic plates move- it’s a bit like huge glaciers floating around each other in a very crowded sea.</a:t>
            </a:r>
          </a:p>
          <a:p>
            <a:endParaRPr lang="en-GB" dirty="0" smtClean="0"/>
          </a:p>
          <a:p>
            <a:r>
              <a:rPr lang="en-GB" dirty="0" smtClean="0"/>
              <a:t>As two plates slide against each other  it is not a smooth action- they push against each other then suddenly slip.  This causes shock waves like a drop of water falling into a puddle.</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US" dirty="0"/>
          </a:p>
        </p:txBody>
      </p:sp>
      <p:pic>
        <p:nvPicPr>
          <p:cNvPr id="3" name="Picture 2" descr="earthquake block diagrams.gif"/>
          <p:cNvPicPr>
            <a:picLocks noChangeAspect="1"/>
          </p:cNvPicPr>
          <p:nvPr/>
        </p:nvPicPr>
        <p:blipFill>
          <a:blip r:embed="rId2" cstate="print"/>
          <a:srcRect l="29097" t="54381" r="5889" b="2194"/>
          <a:stretch>
            <a:fillRect/>
          </a:stretch>
        </p:blipFill>
        <p:spPr>
          <a:xfrm>
            <a:off x="323528" y="5157192"/>
            <a:ext cx="2952328" cy="1512168"/>
          </a:xfrm>
          <a:prstGeom prst="rect">
            <a:avLst/>
          </a:prstGeom>
        </p:spPr>
      </p:pic>
      <p:pic>
        <p:nvPicPr>
          <p:cNvPr id="1026" name="Picture 2" descr="C:\Documents and Settings\NicolaS\My Documents\My Pictures\earthquake block diagrams.gif"/>
          <p:cNvPicPr>
            <a:picLocks noChangeAspect="1" noChangeArrowheads="1"/>
          </p:cNvPicPr>
          <p:nvPr/>
        </p:nvPicPr>
        <p:blipFill>
          <a:blip r:embed="rId2" cstate="print"/>
          <a:srcRect l="28193" t="7110" r="933" b="47630"/>
          <a:stretch>
            <a:fillRect/>
          </a:stretch>
        </p:blipFill>
        <p:spPr bwMode="auto">
          <a:xfrm>
            <a:off x="395536" y="3501008"/>
            <a:ext cx="2808312" cy="1375221"/>
          </a:xfrm>
          <a:prstGeom prst="rect">
            <a:avLst/>
          </a:prstGeom>
          <a:noFill/>
        </p:spPr>
      </p:pic>
      <p:pic>
        <p:nvPicPr>
          <p:cNvPr id="1027" name="Picture 3" descr="C:\Documents and Settings\NicolaS\My Documents\My Pictures\water_drop_causing_a_ripple.jpg"/>
          <p:cNvPicPr>
            <a:picLocks noChangeAspect="1" noChangeArrowheads="1"/>
          </p:cNvPicPr>
          <p:nvPr/>
        </p:nvPicPr>
        <p:blipFill>
          <a:blip r:embed="rId3" cstate="print"/>
          <a:srcRect/>
          <a:stretch>
            <a:fillRect/>
          </a:stretch>
        </p:blipFill>
        <p:spPr bwMode="auto">
          <a:xfrm>
            <a:off x="6012160" y="2492896"/>
            <a:ext cx="2232248" cy="1724045"/>
          </a:xfrm>
          <a:prstGeom prst="rect">
            <a:avLst/>
          </a:prstGeom>
          <a:noFill/>
        </p:spPr>
      </p:pic>
      <p:cxnSp>
        <p:nvCxnSpPr>
          <p:cNvPr id="7" name="Straight Arrow Connector 6"/>
          <p:cNvCxnSpPr/>
          <p:nvPr/>
        </p:nvCxnSpPr>
        <p:spPr>
          <a:xfrm>
            <a:off x="4499992" y="5661248"/>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067944" y="2708920"/>
            <a:ext cx="1872208" cy="1754326"/>
          </a:xfrm>
          <a:prstGeom prst="rect">
            <a:avLst/>
          </a:prstGeom>
          <a:noFill/>
        </p:spPr>
        <p:txBody>
          <a:bodyPr wrap="square" rtlCol="0">
            <a:spAutoFit/>
          </a:bodyPr>
          <a:lstStyle/>
          <a:p>
            <a:r>
              <a:rPr lang="en-GB" dirty="0" smtClean="0"/>
              <a:t>Shock waves</a:t>
            </a:r>
          </a:p>
          <a:p>
            <a:r>
              <a:rPr lang="en-GB" dirty="0" smtClean="0"/>
              <a:t>Radiate like rings in a puddle becoming less strong as they get further away</a:t>
            </a:r>
            <a:endParaRPr lang="en-US" dirty="0"/>
          </a:p>
        </p:txBody>
      </p:sp>
      <p:sp>
        <p:nvSpPr>
          <p:cNvPr id="12" name="Right Triangle 11"/>
          <p:cNvSpPr/>
          <p:nvPr/>
        </p:nvSpPr>
        <p:spPr>
          <a:xfrm flipV="1">
            <a:off x="323528" y="3501008"/>
            <a:ext cx="936104" cy="648072"/>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1043608" y="4293096"/>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1520" y="2708920"/>
            <a:ext cx="3168352" cy="646331"/>
          </a:xfrm>
          <a:prstGeom prst="rect">
            <a:avLst/>
          </a:prstGeom>
          <a:noFill/>
        </p:spPr>
        <p:txBody>
          <a:bodyPr wrap="square" rtlCol="0">
            <a:spAutoFit/>
          </a:bodyPr>
          <a:lstStyle/>
          <a:p>
            <a:r>
              <a:rPr lang="en-GB" dirty="0" smtClean="0"/>
              <a:t>Tectonic plates slide past each other – this is not smooth</a:t>
            </a:r>
            <a:endParaRPr lang="en-US"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8264" y="5724644"/>
            <a:ext cx="1965960" cy="7467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34641" t="19313" r="18689" b="22680"/>
          <a:stretch>
            <a:fillRect/>
          </a:stretch>
        </p:blipFill>
        <p:spPr bwMode="auto">
          <a:xfrm>
            <a:off x="0" y="908720"/>
            <a:ext cx="4248472" cy="3960440"/>
          </a:xfrm>
          <a:prstGeom prst="rect">
            <a:avLst/>
          </a:prstGeom>
          <a:noFill/>
          <a:ln w="9525">
            <a:noFill/>
            <a:miter lim="800000"/>
            <a:headEnd/>
            <a:tailEnd/>
          </a:ln>
        </p:spPr>
      </p:pic>
      <p:sp>
        <p:nvSpPr>
          <p:cNvPr id="3" name="TextBox 2"/>
          <p:cNvSpPr txBox="1"/>
          <p:nvPr/>
        </p:nvSpPr>
        <p:spPr>
          <a:xfrm>
            <a:off x="1115616" y="0"/>
            <a:ext cx="6552728" cy="523220"/>
          </a:xfrm>
          <a:prstGeom prst="rect">
            <a:avLst/>
          </a:prstGeom>
          <a:noFill/>
        </p:spPr>
        <p:txBody>
          <a:bodyPr wrap="square" rtlCol="0">
            <a:spAutoFit/>
          </a:bodyPr>
          <a:lstStyle/>
          <a:p>
            <a:r>
              <a:rPr lang="en-GB" sz="2800" b="1" dirty="0" smtClean="0">
                <a:solidFill>
                  <a:srgbClr val="FF0000"/>
                </a:solidFill>
                <a:latin typeface="Matisse ITC" pitchFamily="82" charset="0"/>
              </a:rPr>
              <a:t>How do we measure Earthquakes?</a:t>
            </a:r>
            <a:endParaRPr lang="en-US" sz="2800" b="1" dirty="0">
              <a:solidFill>
                <a:srgbClr val="FF0000"/>
              </a:solidFill>
              <a:latin typeface="Matisse ITC" pitchFamily="82" charset="0"/>
            </a:endParaRPr>
          </a:p>
        </p:txBody>
      </p:sp>
      <p:pic>
        <p:nvPicPr>
          <p:cNvPr id="4" name="Picture 8" descr="Seismic"/>
          <p:cNvPicPr>
            <a:picLocks noChangeAspect="1" noChangeArrowheads="1"/>
          </p:cNvPicPr>
          <p:nvPr/>
        </p:nvPicPr>
        <p:blipFill>
          <a:blip r:embed="rId3" cstate="print"/>
          <a:srcRect/>
          <a:stretch>
            <a:fillRect/>
          </a:stretch>
        </p:blipFill>
        <p:spPr bwMode="auto">
          <a:xfrm>
            <a:off x="4312210" y="1844824"/>
            <a:ext cx="4831790" cy="2602806"/>
          </a:xfrm>
          <a:prstGeom prst="rect">
            <a:avLst/>
          </a:prstGeom>
          <a:noFill/>
          <a:ln w="9525">
            <a:solidFill>
              <a:schemeClr val="tx1"/>
            </a:solidFill>
            <a:miter lim="800000"/>
            <a:headEnd/>
            <a:tailEnd/>
          </a:ln>
        </p:spPr>
      </p:pic>
      <p:sp>
        <p:nvSpPr>
          <p:cNvPr id="5" name="TextBox 4"/>
          <p:cNvSpPr txBox="1"/>
          <p:nvPr/>
        </p:nvSpPr>
        <p:spPr>
          <a:xfrm>
            <a:off x="251520" y="5157192"/>
            <a:ext cx="8640960" cy="1477328"/>
          </a:xfrm>
          <a:prstGeom prst="rect">
            <a:avLst/>
          </a:prstGeom>
          <a:noFill/>
        </p:spPr>
        <p:txBody>
          <a:bodyPr wrap="square" rtlCol="0">
            <a:spAutoFit/>
          </a:bodyPr>
          <a:lstStyle/>
          <a:p>
            <a:r>
              <a:rPr lang="en-GB" dirty="0" smtClean="0"/>
              <a:t>Seismometers ( or seismographs) rely on inertia of a large weight- in the picture this weight is suspended by a spring.  As the ground moves due to the Earthquake so the drum moves in relation to the weight (and the pencil attached to it). The spring amplifies the movement so that it can be recorded on the chart attached to the revolving drum.  The chart is called a seismogram</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8264" y="332656"/>
            <a:ext cx="1965960" cy="7467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FF0000"/>
                </a:solidFill>
                <a:latin typeface="Matisse ITC" pitchFamily="82" charset="0"/>
              </a:rPr>
              <a:t>Interpreting the seismogram</a:t>
            </a:r>
            <a:r>
              <a:rPr lang="en-US" b="1" dirty="0" smtClean="0">
                <a:solidFill>
                  <a:srgbClr val="FF0000"/>
                </a:solidFill>
                <a:latin typeface="Matisse ITC" pitchFamily="82" charset="0"/>
              </a:rPr>
              <a:t/>
            </a:r>
            <a:br>
              <a:rPr lang="en-US" b="1" dirty="0" smtClean="0">
                <a:solidFill>
                  <a:srgbClr val="FF0000"/>
                </a:solidFill>
                <a:latin typeface="Matisse ITC" pitchFamily="82" charset="0"/>
              </a:rPr>
            </a:br>
            <a:endParaRPr lang="en-US" dirty="0"/>
          </a:p>
        </p:txBody>
      </p:sp>
      <p:pic>
        <p:nvPicPr>
          <p:cNvPr id="5" name="Picture 4" descr="Earthquakes seismograms 003.jpg"/>
          <p:cNvPicPr>
            <a:picLocks noChangeAspect="1"/>
          </p:cNvPicPr>
          <p:nvPr/>
        </p:nvPicPr>
        <p:blipFill>
          <a:blip r:embed="rId2" cstate="print"/>
          <a:srcRect l="4326" t="9838" r="12988"/>
          <a:stretch>
            <a:fillRect/>
          </a:stretch>
        </p:blipFill>
        <p:spPr>
          <a:xfrm>
            <a:off x="395536" y="980728"/>
            <a:ext cx="7560840" cy="549627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16632"/>
            <a:ext cx="1965960" cy="7467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836712"/>
            <a:ext cx="6620082" cy="4616648"/>
          </a:xfrm>
          <a:prstGeom prst="rect">
            <a:avLst/>
          </a:prstGeom>
          <a:noFill/>
        </p:spPr>
        <p:txBody>
          <a:bodyPr wrap="none" rtlCol="0">
            <a:spAutoFit/>
          </a:bodyPr>
          <a:lstStyle/>
          <a:p>
            <a:r>
              <a:rPr lang="en-GB" sz="2400" dirty="0" smtClean="0">
                <a:solidFill>
                  <a:srgbClr val="FF0000"/>
                </a:solidFill>
                <a:latin typeface="Matisse ITC" pitchFamily="82" charset="0"/>
              </a:rPr>
              <a:t>The main types of waves produced by an Earthquake</a:t>
            </a:r>
          </a:p>
          <a:p>
            <a:endParaRPr lang="en-GB" dirty="0" smtClean="0"/>
          </a:p>
          <a:p>
            <a:endParaRPr lang="en-GB" dirty="0" smtClean="0"/>
          </a:p>
          <a:p>
            <a:r>
              <a:rPr lang="en-GB" dirty="0" smtClean="0"/>
              <a:t>Lets use a slinky to show you what they are like……</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These two types of wave move at different speeds.  </a:t>
            </a:r>
          </a:p>
          <a:p>
            <a:r>
              <a:rPr lang="en-GB" dirty="0" smtClean="0"/>
              <a:t>Use your </a:t>
            </a:r>
            <a:r>
              <a:rPr lang="en-GB" dirty="0" err="1" smtClean="0"/>
              <a:t>slinkies</a:t>
            </a:r>
            <a:r>
              <a:rPr lang="en-GB" dirty="0" smtClean="0"/>
              <a:t> to decide which wave moves the fastest.</a:t>
            </a:r>
          </a:p>
          <a:p>
            <a:endParaRPr lang="en-GB" dirty="0" smtClean="0"/>
          </a:p>
          <a:p>
            <a:endParaRPr lang="en-US" dirty="0"/>
          </a:p>
        </p:txBody>
      </p:sp>
      <p:pic>
        <p:nvPicPr>
          <p:cNvPr id="3" name="Picture 2" descr="Earthquake waves.jpg"/>
          <p:cNvPicPr>
            <a:picLocks noChangeAspect="1"/>
          </p:cNvPicPr>
          <p:nvPr/>
        </p:nvPicPr>
        <p:blipFill>
          <a:blip r:embed="rId2" cstate="print"/>
          <a:stretch>
            <a:fillRect/>
          </a:stretch>
        </p:blipFill>
        <p:spPr>
          <a:xfrm>
            <a:off x="2843808" y="2060848"/>
            <a:ext cx="4520326" cy="1800200"/>
          </a:xfrm>
          <a:prstGeom prst="rect">
            <a:avLst/>
          </a:prstGeom>
        </p:spPr>
      </p:pic>
      <p:sp>
        <p:nvSpPr>
          <p:cNvPr id="4" name="TextBox 3"/>
          <p:cNvSpPr txBox="1"/>
          <p:nvPr/>
        </p:nvSpPr>
        <p:spPr>
          <a:xfrm>
            <a:off x="7452320" y="2060848"/>
            <a:ext cx="1512168" cy="1477328"/>
          </a:xfrm>
          <a:prstGeom prst="rect">
            <a:avLst/>
          </a:prstGeom>
          <a:noFill/>
        </p:spPr>
        <p:txBody>
          <a:bodyPr wrap="square" rtlCol="0">
            <a:spAutoFit/>
          </a:bodyPr>
          <a:lstStyle/>
          <a:p>
            <a:r>
              <a:rPr lang="en-GB" dirty="0" smtClean="0">
                <a:solidFill>
                  <a:srgbClr val="FF0000"/>
                </a:solidFill>
              </a:rPr>
              <a:t>Longitudinal or P wave</a:t>
            </a:r>
          </a:p>
          <a:p>
            <a:endParaRPr lang="en-GB" dirty="0" smtClean="0">
              <a:solidFill>
                <a:srgbClr val="FF0000"/>
              </a:solidFill>
            </a:endParaRPr>
          </a:p>
          <a:p>
            <a:r>
              <a:rPr lang="en-GB" dirty="0" smtClean="0">
                <a:solidFill>
                  <a:srgbClr val="FF0000"/>
                </a:solidFill>
              </a:rPr>
              <a:t>Transverse or S wave</a:t>
            </a:r>
            <a:endParaRPr lang="en-US" dirty="0">
              <a:solidFill>
                <a:srgbClr val="FF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332656"/>
            <a:ext cx="1965960" cy="7467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thquakes seismograms 005.jpg"/>
          <p:cNvPicPr>
            <a:picLocks noChangeAspect="1"/>
          </p:cNvPicPr>
          <p:nvPr/>
        </p:nvPicPr>
        <p:blipFill>
          <a:blip r:embed="rId2" cstate="print"/>
          <a:stretch>
            <a:fillRect/>
          </a:stretch>
        </p:blipFill>
        <p:spPr>
          <a:xfrm>
            <a:off x="0" y="381000"/>
            <a:ext cx="9144000" cy="6096000"/>
          </a:xfrm>
          <a:prstGeom prst="rect">
            <a:avLst/>
          </a:prstGeom>
        </p:spPr>
      </p:pic>
      <p:sp>
        <p:nvSpPr>
          <p:cNvPr id="3" name="TextBox 2"/>
          <p:cNvSpPr txBox="1"/>
          <p:nvPr/>
        </p:nvSpPr>
        <p:spPr>
          <a:xfrm>
            <a:off x="971600" y="0"/>
            <a:ext cx="8172400" cy="369332"/>
          </a:xfrm>
          <a:prstGeom prst="rect">
            <a:avLst/>
          </a:prstGeom>
          <a:noFill/>
        </p:spPr>
        <p:txBody>
          <a:bodyPr wrap="square" rtlCol="0">
            <a:spAutoFit/>
          </a:bodyPr>
          <a:lstStyle/>
          <a:p>
            <a:r>
              <a:rPr lang="en-GB" dirty="0" smtClean="0">
                <a:solidFill>
                  <a:srgbClr val="FF0000"/>
                </a:solidFill>
                <a:latin typeface="Matisse ITC" pitchFamily="82" charset="0"/>
              </a:rPr>
              <a:t>How seismic waves travel around and through the Earth.</a:t>
            </a:r>
            <a:endParaRPr lang="en-US" dirty="0">
              <a:solidFill>
                <a:srgbClr val="FF0000"/>
              </a:solidFill>
              <a:latin typeface="Matisse ITC" pitchFamily="82" charset="0"/>
            </a:endParaRPr>
          </a:p>
        </p:txBody>
      </p:sp>
      <p:sp>
        <p:nvSpPr>
          <p:cNvPr id="4" name="TextBox 3"/>
          <p:cNvSpPr txBox="1"/>
          <p:nvPr/>
        </p:nvSpPr>
        <p:spPr>
          <a:xfrm>
            <a:off x="5220072" y="404664"/>
            <a:ext cx="4176464" cy="2862322"/>
          </a:xfrm>
          <a:prstGeom prst="rect">
            <a:avLst/>
          </a:prstGeom>
          <a:solidFill>
            <a:schemeClr val="bg1"/>
          </a:solidFill>
        </p:spPr>
        <p:txBody>
          <a:bodyPr wrap="square" rtlCol="0">
            <a:spAutoFit/>
          </a:bodyPr>
          <a:lstStyle/>
          <a:p>
            <a:r>
              <a:rPr lang="en-GB" dirty="0" smtClean="0"/>
              <a:t>P waves are the only seismic waves that can travel through the liquid outer core.  They are the fastest waves</a:t>
            </a:r>
          </a:p>
          <a:p>
            <a:endParaRPr lang="en-GB" dirty="0" smtClean="0"/>
          </a:p>
          <a:p>
            <a:r>
              <a:rPr lang="en-GB" dirty="0" smtClean="0"/>
              <a:t>S waves travel through the mantle and Earth’s crust.  They are slower than P waves and cannot travel through fluids</a:t>
            </a:r>
          </a:p>
          <a:p>
            <a:endParaRPr lang="en-GB" dirty="0" smtClean="0"/>
          </a:p>
          <a:p>
            <a:r>
              <a:rPr lang="en-GB" dirty="0" smtClean="0"/>
              <a:t>Surface waves are slower than P and S waves.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5877272"/>
            <a:ext cx="1965960" cy="7467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7992888" cy="1569660"/>
          </a:xfrm>
          <a:prstGeom prst="rect">
            <a:avLst/>
          </a:prstGeom>
        </p:spPr>
        <p:txBody>
          <a:bodyPr wrap="square">
            <a:spAutoFit/>
          </a:bodyPr>
          <a:lstStyle/>
          <a:p>
            <a:r>
              <a:rPr lang="en-GB" sz="2400" dirty="0" smtClean="0">
                <a:solidFill>
                  <a:srgbClr val="FF0000"/>
                </a:solidFill>
                <a:latin typeface="Matisse ITC" pitchFamily="82" charset="0"/>
              </a:rPr>
              <a:t>Locating the centre of an Earthquake.</a:t>
            </a:r>
          </a:p>
          <a:p>
            <a:endParaRPr lang="en-GB" dirty="0" smtClean="0">
              <a:solidFill>
                <a:srgbClr val="FF0000"/>
              </a:solidFill>
              <a:latin typeface="Matisse ITC" pitchFamily="82" charset="0"/>
            </a:endParaRPr>
          </a:p>
          <a:p>
            <a:r>
              <a:rPr lang="en-GB" dirty="0" smtClean="0">
                <a:latin typeface="+mj-lt"/>
              </a:rPr>
              <a:t>Scientists use the fact that P and S waves move at different speeds to help them to determine where an Earthquake is coming from.</a:t>
            </a:r>
          </a:p>
          <a:p>
            <a:r>
              <a:rPr lang="en-GB" dirty="0" smtClean="0">
                <a:latin typeface="+mj-lt"/>
              </a:rPr>
              <a:t>They have theoretical models of travel times for different types of waves.</a:t>
            </a:r>
            <a:endParaRPr lang="en-GB" dirty="0" smtClean="0">
              <a:solidFill>
                <a:srgbClr val="FF0000"/>
              </a:solidFill>
              <a:latin typeface="+mj-lt"/>
            </a:endParaRPr>
          </a:p>
        </p:txBody>
      </p:sp>
      <p:sp>
        <p:nvSpPr>
          <p:cNvPr id="5" name="TextBox 4"/>
          <p:cNvSpPr txBox="1"/>
          <p:nvPr/>
        </p:nvSpPr>
        <p:spPr>
          <a:xfrm>
            <a:off x="2339752" y="3140968"/>
            <a:ext cx="288032" cy="1754326"/>
          </a:xfrm>
          <a:prstGeom prst="rect">
            <a:avLst/>
          </a:prstGeom>
          <a:solidFill>
            <a:schemeClr val="bg1"/>
          </a:solidFill>
        </p:spPr>
        <p:txBody>
          <a:bodyPr wrap="square" rtlCol="0">
            <a:spAutoFit/>
          </a:bodyPr>
          <a:lstStyle/>
          <a:p>
            <a:endParaRPr lang="en-GB" dirty="0" smtClean="0"/>
          </a:p>
          <a:p>
            <a:endParaRPr lang="en-GB" dirty="0" smtClean="0"/>
          </a:p>
          <a:p>
            <a:endParaRPr lang="en-GB" dirty="0" smtClean="0"/>
          </a:p>
          <a:p>
            <a:endParaRPr lang="en-GB" dirty="0" smtClean="0"/>
          </a:p>
          <a:p>
            <a:endParaRPr lang="en-GB" dirty="0" smtClean="0"/>
          </a:p>
          <a:p>
            <a:endParaRPr lang="en-US" dirty="0"/>
          </a:p>
        </p:txBody>
      </p:sp>
      <p:sp>
        <p:nvSpPr>
          <p:cNvPr id="6" name="TextBox 5"/>
          <p:cNvSpPr txBox="1"/>
          <p:nvPr/>
        </p:nvSpPr>
        <p:spPr>
          <a:xfrm>
            <a:off x="2123728" y="3284984"/>
            <a:ext cx="2304256" cy="923330"/>
          </a:xfrm>
          <a:prstGeom prst="rect">
            <a:avLst/>
          </a:prstGeom>
          <a:solidFill>
            <a:schemeClr val="bg1"/>
          </a:solidFill>
        </p:spPr>
        <p:txBody>
          <a:bodyPr wrap="square" rtlCol="0">
            <a:spAutoFit/>
          </a:bodyPr>
          <a:lstStyle/>
          <a:p>
            <a:endParaRPr lang="en-GB" dirty="0" smtClean="0"/>
          </a:p>
          <a:p>
            <a:endParaRPr lang="en-GB" dirty="0" smtClean="0"/>
          </a:p>
          <a:p>
            <a:endParaRPr lang="en-US" dirty="0"/>
          </a:p>
        </p:txBody>
      </p:sp>
      <p:sp>
        <p:nvSpPr>
          <p:cNvPr id="7" name="TextBox 6"/>
          <p:cNvSpPr txBox="1"/>
          <p:nvPr/>
        </p:nvSpPr>
        <p:spPr>
          <a:xfrm>
            <a:off x="4427984" y="3429000"/>
            <a:ext cx="216024" cy="646331"/>
          </a:xfrm>
          <a:prstGeom prst="rect">
            <a:avLst/>
          </a:prstGeom>
          <a:solidFill>
            <a:schemeClr val="bg1"/>
          </a:solidFill>
        </p:spPr>
        <p:txBody>
          <a:bodyPr wrap="square" rtlCol="0">
            <a:spAutoFit/>
          </a:bodyPr>
          <a:lstStyle/>
          <a:p>
            <a:endParaRPr lang="en-GB" dirty="0" smtClean="0"/>
          </a:p>
          <a:p>
            <a:endParaRPr lang="en-US" dirty="0"/>
          </a:p>
        </p:txBody>
      </p:sp>
      <p:sp>
        <p:nvSpPr>
          <p:cNvPr id="8" name="TextBox 7"/>
          <p:cNvSpPr txBox="1"/>
          <p:nvPr/>
        </p:nvSpPr>
        <p:spPr>
          <a:xfrm>
            <a:off x="3563888" y="4149080"/>
            <a:ext cx="216024" cy="369332"/>
          </a:xfrm>
          <a:prstGeom prst="rect">
            <a:avLst/>
          </a:prstGeom>
          <a:solidFill>
            <a:schemeClr val="bg1"/>
          </a:solidFill>
        </p:spPr>
        <p:txBody>
          <a:bodyPr wrap="square" rtlCol="0">
            <a:spAutoFit/>
          </a:bodyPr>
          <a:lstStyle/>
          <a:p>
            <a:endParaRPr lang="en-US" dirty="0"/>
          </a:p>
        </p:txBody>
      </p:sp>
      <p:sp>
        <p:nvSpPr>
          <p:cNvPr id="9" name="TextBox 8"/>
          <p:cNvSpPr txBox="1"/>
          <p:nvPr/>
        </p:nvSpPr>
        <p:spPr>
          <a:xfrm>
            <a:off x="4283968" y="3356992"/>
            <a:ext cx="936104"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6084168" y="6309320"/>
            <a:ext cx="288032" cy="369332"/>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4572000" y="3645024"/>
            <a:ext cx="216024" cy="369332"/>
          </a:xfrm>
          <a:prstGeom prst="rect">
            <a:avLst/>
          </a:prstGeom>
          <a:solidFill>
            <a:schemeClr val="bg1"/>
          </a:solidFill>
        </p:spPr>
        <p:txBody>
          <a:bodyPr wrap="square" rtlCol="0">
            <a:spAutoFit/>
          </a:bodyPr>
          <a:lstStyle/>
          <a:p>
            <a:endParaRPr lang="en-US" dirty="0"/>
          </a:p>
        </p:txBody>
      </p:sp>
      <p:grpSp>
        <p:nvGrpSpPr>
          <p:cNvPr id="18" name="Group 17"/>
          <p:cNvGrpSpPr/>
          <p:nvPr/>
        </p:nvGrpSpPr>
        <p:grpSpPr>
          <a:xfrm>
            <a:off x="1115616" y="1714500"/>
            <a:ext cx="6713984" cy="5143500"/>
            <a:chOff x="1143000" y="857250"/>
            <a:chExt cx="6858000" cy="5143500"/>
          </a:xfrm>
        </p:grpSpPr>
        <p:pic>
          <p:nvPicPr>
            <p:cNvPr id="19" name="Picture 18" descr="C:\Documents and Settings\NicolaS\My Documents\My Pictures\seismic travel time curves.jpg"/>
            <p:cNvPicPr>
              <a:picLocks noChangeAspect="1" noChangeArrowheads="1"/>
            </p:cNvPicPr>
            <p:nvPr/>
          </p:nvPicPr>
          <p:blipFill>
            <a:blip r:embed="rId2" cstate="print"/>
            <a:srcRect/>
            <a:stretch>
              <a:fillRect/>
            </a:stretch>
          </p:blipFill>
          <p:spPr bwMode="auto">
            <a:xfrm>
              <a:off x="1143000" y="857250"/>
              <a:ext cx="6858000" cy="5143500"/>
            </a:xfrm>
            <a:prstGeom prst="rect">
              <a:avLst/>
            </a:prstGeom>
            <a:noFill/>
          </p:spPr>
        </p:pic>
        <p:sp>
          <p:nvSpPr>
            <p:cNvPr id="20" name="TextBox 19"/>
            <p:cNvSpPr txBox="1"/>
            <p:nvPr/>
          </p:nvSpPr>
          <p:spPr>
            <a:xfrm>
              <a:off x="2339752" y="1844824"/>
              <a:ext cx="4032448" cy="3416320"/>
            </a:xfrm>
            <a:prstGeom prst="rect">
              <a:avLst/>
            </a:prstGeom>
            <a:solidFill>
              <a:schemeClr val="bg1"/>
            </a:solidFill>
          </p:spPr>
          <p:txBody>
            <a:bodyPr wrap="square" rtlCol="0">
              <a:sp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US" dirty="0"/>
            </a:p>
          </p:txBody>
        </p:sp>
      </p:grpSp>
      <p:sp>
        <p:nvSpPr>
          <p:cNvPr id="16" name="Freeform 15"/>
          <p:cNvSpPr/>
          <p:nvPr/>
        </p:nvSpPr>
        <p:spPr>
          <a:xfrm>
            <a:off x="2119745" y="3840019"/>
            <a:ext cx="3096491" cy="2380672"/>
          </a:xfrm>
          <a:custGeom>
            <a:avLst/>
            <a:gdLst>
              <a:gd name="connsiteX0" fmla="*/ 0 w 3096491"/>
              <a:gd name="connsiteY0" fmla="*/ 2380672 h 2380672"/>
              <a:gd name="connsiteX1" fmla="*/ 526473 w 3096491"/>
              <a:gd name="connsiteY1" fmla="*/ 1771072 h 2380672"/>
              <a:gd name="connsiteX2" fmla="*/ 1052946 w 3096491"/>
              <a:gd name="connsiteY2" fmla="*/ 1327726 h 2380672"/>
              <a:gd name="connsiteX3" fmla="*/ 1690255 w 3096491"/>
              <a:gd name="connsiteY3" fmla="*/ 856672 h 2380672"/>
              <a:gd name="connsiteX4" fmla="*/ 2826328 w 3096491"/>
              <a:gd name="connsiteY4" fmla="*/ 136236 h 2380672"/>
              <a:gd name="connsiteX5" fmla="*/ 3061855 w 3096491"/>
              <a:gd name="connsiteY5" fmla="*/ 39254 h 2380672"/>
              <a:gd name="connsiteX6" fmla="*/ 3034146 w 3096491"/>
              <a:gd name="connsiteY6" fmla="*/ 11545 h 2380672"/>
              <a:gd name="connsiteX7" fmla="*/ 3034146 w 3096491"/>
              <a:gd name="connsiteY7" fmla="*/ 39254 h 2380672"/>
              <a:gd name="connsiteX8" fmla="*/ 3048000 w 3096491"/>
              <a:gd name="connsiteY8" fmla="*/ 25399 h 2380672"/>
              <a:gd name="connsiteX9" fmla="*/ 3048000 w 3096491"/>
              <a:gd name="connsiteY9" fmla="*/ 25399 h 238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6491" h="2380672">
                <a:moveTo>
                  <a:pt x="0" y="2380672"/>
                </a:moveTo>
                <a:cubicBezTo>
                  <a:pt x="175491" y="2163617"/>
                  <a:pt x="350982" y="1946563"/>
                  <a:pt x="526473" y="1771072"/>
                </a:cubicBezTo>
                <a:cubicBezTo>
                  <a:pt x="701964" y="1595581"/>
                  <a:pt x="858982" y="1480126"/>
                  <a:pt x="1052946" y="1327726"/>
                </a:cubicBezTo>
                <a:cubicBezTo>
                  <a:pt x="1246910" y="1175326"/>
                  <a:pt x="1394691" y="1055254"/>
                  <a:pt x="1690255" y="856672"/>
                </a:cubicBezTo>
                <a:cubicBezTo>
                  <a:pt x="1985819" y="658090"/>
                  <a:pt x="2597728" y="272472"/>
                  <a:pt x="2826328" y="136236"/>
                </a:cubicBezTo>
                <a:cubicBezTo>
                  <a:pt x="3054928" y="0"/>
                  <a:pt x="3027219" y="60036"/>
                  <a:pt x="3061855" y="39254"/>
                </a:cubicBezTo>
                <a:cubicBezTo>
                  <a:pt x="3096491" y="18472"/>
                  <a:pt x="3038764" y="11545"/>
                  <a:pt x="3034146" y="11545"/>
                </a:cubicBezTo>
                <a:cubicBezTo>
                  <a:pt x="3029528" y="11545"/>
                  <a:pt x="3031837" y="36945"/>
                  <a:pt x="3034146" y="39254"/>
                </a:cubicBezTo>
                <a:lnTo>
                  <a:pt x="3048000" y="25399"/>
                </a:lnTo>
                <a:lnTo>
                  <a:pt x="3048000" y="25399"/>
                </a:lnTo>
              </a:path>
            </a:pathLst>
          </a:cu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2119745" y="5043055"/>
            <a:ext cx="3048000" cy="1163781"/>
          </a:xfrm>
          <a:custGeom>
            <a:avLst/>
            <a:gdLst>
              <a:gd name="connsiteX0" fmla="*/ 0 w 3048000"/>
              <a:gd name="connsiteY0" fmla="*/ 1163781 h 1163781"/>
              <a:gd name="connsiteX1" fmla="*/ 166255 w 3048000"/>
              <a:gd name="connsiteY1" fmla="*/ 1094509 h 1163781"/>
              <a:gd name="connsiteX2" fmla="*/ 720437 w 3048000"/>
              <a:gd name="connsiteY2" fmla="*/ 762000 h 1163781"/>
              <a:gd name="connsiteX3" fmla="*/ 1704110 w 3048000"/>
              <a:gd name="connsiteY3" fmla="*/ 332509 h 1163781"/>
              <a:gd name="connsiteX4" fmla="*/ 3048000 w 3048000"/>
              <a:gd name="connsiteY4" fmla="*/ 0 h 1163781"/>
              <a:gd name="connsiteX5" fmla="*/ 3048000 w 3048000"/>
              <a:gd name="connsiteY5" fmla="*/ 0 h 116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0" h="1163781">
                <a:moveTo>
                  <a:pt x="0" y="1163781"/>
                </a:moveTo>
                <a:cubicBezTo>
                  <a:pt x="23091" y="1162626"/>
                  <a:pt x="46182" y="1161472"/>
                  <a:pt x="166255" y="1094509"/>
                </a:cubicBezTo>
                <a:cubicBezTo>
                  <a:pt x="286328" y="1027546"/>
                  <a:pt x="464128" y="889000"/>
                  <a:pt x="720437" y="762000"/>
                </a:cubicBezTo>
                <a:cubicBezTo>
                  <a:pt x="976746" y="635000"/>
                  <a:pt x="1316183" y="459509"/>
                  <a:pt x="1704110" y="332509"/>
                </a:cubicBezTo>
                <a:cubicBezTo>
                  <a:pt x="2092037" y="205509"/>
                  <a:pt x="3048000" y="0"/>
                  <a:pt x="3048000" y="0"/>
                </a:cubicBezTo>
                <a:lnTo>
                  <a:pt x="3048000" y="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6516216" y="6237312"/>
            <a:ext cx="1008112" cy="369332"/>
          </a:xfrm>
          <a:prstGeom prst="rect">
            <a:avLst/>
          </a:prstGeom>
          <a:solidFill>
            <a:schemeClr val="bg1"/>
          </a:solidFill>
        </p:spPr>
        <p:txBody>
          <a:bodyPr wrap="square" rtlCol="0">
            <a:spAutoFit/>
          </a:bodyPr>
          <a:lstStyle/>
          <a:p>
            <a:endParaRPr lang="en-US" dirty="0"/>
          </a:p>
        </p:txBody>
      </p:sp>
      <p:sp>
        <p:nvSpPr>
          <p:cNvPr id="22" name="TextBox 21"/>
          <p:cNvSpPr txBox="1"/>
          <p:nvPr/>
        </p:nvSpPr>
        <p:spPr>
          <a:xfrm>
            <a:off x="5652120" y="3645024"/>
            <a:ext cx="1152128" cy="369332"/>
          </a:xfrm>
          <a:prstGeom prst="rect">
            <a:avLst/>
          </a:prstGeom>
          <a:noFill/>
        </p:spPr>
        <p:txBody>
          <a:bodyPr wrap="square" rtlCol="0">
            <a:spAutoFit/>
          </a:bodyPr>
          <a:lstStyle/>
          <a:p>
            <a:r>
              <a:rPr lang="en-GB" dirty="0" smtClean="0"/>
              <a:t>P wave</a:t>
            </a:r>
            <a:endParaRPr lang="en-US" dirty="0"/>
          </a:p>
        </p:txBody>
      </p:sp>
      <p:sp>
        <p:nvSpPr>
          <p:cNvPr id="23" name="TextBox 22"/>
          <p:cNvSpPr txBox="1"/>
          <p:nvPr/>
        </p:nvSpPr>
        <p:spPr>
          <a:xfrm>
            <a:off x="5652120" y="4869160"/>
            <a:ext cx="1080120" cy="369332"/>
          </a:xfrm>
          <a:prstGeom prst="rect">
            <a:avLst/>
          </a:prstGeom>
          <a:noFill/>
        </p:spPr>
        <p:txBody>
          <a:bodyPr wrap="square" rtlCol="0">
            <a:spAutoFit/>
          </a:bodyPr>
          <a:lstStyle/>
          <a:p>
            <a:r>
              <a:rPr lang="en-GB" dirty="0" smtClean="0"/>
              <a:t>S Wave</a:t>
            </a:r>
            <a:endParaRPr lang="en-US" dirty="0"/>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8583" y="188640"/>
            <a:ext cx="1965960" cy="74676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2685</TotalTime>
  <Words>956</Words>
  <Application>Microsoft Office PowerPoint</Application>
  <PresentationFormat>On-screen Show (4:3)</PresentationFormat>
  <Paragraphs>249</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Interpreting the seismogram </vt:lpstr>
      <vt:lpstr>PowerPoint Presentation</vt:lpstr>
      <vt:lpstr>PowerPoint Presentation</vt:lpstr>
      <vt:lpstr>PowerPoint Presentation</vt:lpstr>
      <vt:lpstr>The Seismogram is then placed on the Travel-time curve.  Looking down to the x axis gives the distance between the Earthquake and the Station. What is the distance for this seismogram?</vt:lpstr>
      <vt:lpstr>PowerPoint Presentation</vt:lpstr>
      <vt:lpstr>PowerPoint Presentation</vt:lpstr>
      <vt:lpstr>Activity</vt:lpstr>
      <vt:lpstr>PowerPoint Presentation</vt:lpstr>
      <vt:lpstr>In which direction is the Plate moving ?</vt:lpstr>
      <vt:lpstr>Results</vt:lpstr>
      <vt:lpstr>Results</vt:lpstr>
      <vt:lpstr>Results</vt:lpstr>
      <vt:lpstr>Results</vt:lpstr>
      <vt:lpstr>Results</vt:lpstr>
      <vt:lpstr>Results</vt:lpstr>
      <vt:lpstr>Results</vt:lpstr>
      <vt:lpstr>Results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Rachel</dc:creator>
  <cp:lastModifiedBy>Edward Stevens</cp:lastModifiedBy>
  <cp:revision>254</cp:revision>
  <dcterms:created xsi:type="dcterms:W3CDTF">2011-09-28T13:58:18Z</dcterms:created>
  <dcterms:modified xsi:type="dcterms:W3CDTF">2012-06-14T13:08:55Z</dcterms:modified>
</cp:coreProperties>
</file>