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8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84B75-0BB4-4A65-93AA-982D87325933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13E86-CF5E-4EDD-ACAA-DD5821DD695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828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bus.com/work/graduates/deg/how-to-apply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</a:t>
            </a:r>
            <a:r>
              <a:rPr lang="en-GB" baseline="0" dirty="0" smtClean="0"/>
              <a:t> gone through objectives ask why we have objectives – </a:t>
            </a:r>
            <a:r>
              <a:rPr lang="en-GB" baseline="0" dirty="0" err="1" smtClean="0"/>
              <a:t>SpecificMeasurableAchievableRealisticTimely</a:t>
            </a:r>
            <a:r>
              <a:rPr lang="en-GB" baseline="0" dirty="0" smtClean="0"/>
              <a:t> – linked to evaluation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13E86-CF5E-4EDD-ACAA-DD5821DD695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3349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Ask students to brainstorm what skills they think employability skills include</a:t>
            </a:r>
          </a:p>
          <a:p>
            <a:r>
              <a:rPr lang="en-GB" dirty="0" smtClean="0">
                <a:ea typeface="ＭＳ Ｐゴシック" pitchFamily="34" charset="-128"/>
              </a:rPr>
              <a:t>Show them the list, discuss any differences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DC472-88C7-4FEC-BD85-D211256C9AC6}" type="slidenum">
              <a:rPr lang="en-US" smtClean="0">
                <a:ea typeface="ＭＳ Ｐゴシック" pitchFamily="34" charset="-128"/>
              </a:rPr>
              <a:pPr/>
              <a:t>11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Highlight difficult to get job in current climate, these skills even more valuable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82607-A843-407D-AE2C-B57A39236278}" type="slidenum">
              <a:rPr lang="en-US" smtClean="0">
                <a:ea typeface="ＭＳ Ｐゴシック" pitchFamily="34" charset="-128"/>
              </a:rPr>
              <a:pPr/>
              <a:t>13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DF356-DA6A-4086-9D70-57862E89EB75}" type="slidenum">
              <a:rPr lang="en-US" smtClean="0">
                <a:ea typeface="ＭＳ Ｐゴシック" pitchFamily="34" charset="-128"/>
              </a:rPr>
              <a:pPr/>
              <a:t>14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hlinkClick r:id="rId3"/>
              </a:rPr>
              <a:t>http://www.airbus.com/work/graduates/deg/how-to-apply/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2BB315-D73C-4101-B569-B4F87E3DDE5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Buzz words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2BB315-D73C-4101-B569-B4F87E3DDE5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Depending</a:t>
            </a:r>
            <a:r>
              <a:rPr lang="en-GB" baseline="0" dirty="0" smtClean="0"/>
              <a:t> on time do interview practice using examples from audit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2BB315-D73C-4101-B569-B4F87E3DDE5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2191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839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568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9989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243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708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552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210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3907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3963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0681F-E050-4B0B-919D-6A685068F379}" type="datetimeFigureOut">
              <a:rPr lang="en-GB" smtClean="0"/>
              <a:pPr/>
              <a:t>27/06/2012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680C6E-E640-4F2B-ACCD-CA4DC3DC68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666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70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7" name="Picture 5" descr="Stem_PPT_Banner_Line_300dpi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363" y="5688013"/>
            <a:ext cx="8418512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w-hestem-logo.gif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23528" y="5949280"/>
            <a:ext cx="2567242" cy="576064"/>
          </a:xfrm>
          <a:prstGeom prst="rect">
            <a:avLst/>
          </a:prstGeom>
        </p:spPr>
      </p:pic>
      <p:pic>
        <p:nvPicPr>
          <p:cNvPr id="9" name="Picture 8" descr="uni_of_bath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940449" y="5886797"/>
            <a:ext cx="1440160" cy="720080"/>
          </a:xfrm>
          <a:prstGeom prst="rect">
            <a:avLst/>
          </a:prstGeom>
        </p:spPr>
      </p:pic>
      <p:pic>
        <p:nvPicPr>
          <p:cNvPr id="10" name="Picture 9" descr="colour_logo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446118" y="6048633"/>
            <a:ext cx="1547252" cy="636036"/>
          </a:xfrm>
          <a:prstGeom prst="rect">
            <a:avLst/>
          </a:prstGeom>
        </p:spPr>
      </p:pic>
      <p:pic>
        <p:nvPicPr>
          <p:cNvPr id="11" name="Picture 10" descr="blue_logo_small.gif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3995935" y="5905007"/>
            <a:ext cx="864329" cy="617881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163572" y="5882605"/>
            <a:ext cx="760356" cy="78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 descr="DISCOVER P7461 CG11C.jp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956376" y="5877272"/>
            <a:ext cx="968856" cy="61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333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stem-sw.org.uk/" TargetMode="External"/><Relationship Id="rId2" Type="http://schemas.openxmlformats.org/officeDocument/2006/relationships/hyperlink" Target="http://creativecommons.org/licenses/by-nc-sa/3.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://www.hestem.ac.uk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HE STEM Employability Skills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/>
          <a:lstStyle/>
          <a:p>
            <a:r>
              <a:rPr lang="en-GB" dirty="0" smtClean="0"/>
              <a:t>Train the Trainers Workshop</a:t>
            </a: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611560" y="4941168"/>
            <a:ext cx="7920880" cy="69763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Enhancing the Employability of STEM Student Ambassadors - resources by Enhancing the Employability of STEM Student Ambassadors project is licensed under a 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Creative Commons Attribution-</a:t>
            </a:r>
            <a:r>
              <a:rPr kumimoji="0" lang="en-GB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NonCommercial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-</a:t>
            </a:r>
            <a:r>
              <a:rPr kumimoji="0" lang="en-GB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ShareAlike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 3.0 </a:t>
            </a:r>
            <a:r>
              <a:rPr kumimoji="0" lang="en-GB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Unported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 License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activity was undertaken as a part of the National HE STEM Programme, via the South West Spoke. For more information on South West Spoke projects, please see </a:t>
            </a:r>
            <a:r>
              <a:rPr kumimoji="0" lang="en-GB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www.hestem-sw.org.uk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more information on the overall national programme, please see </a:t>
            </a:r>
            <a:r>
              <a:rPr kumimoji="0" lang="en-GB" sz="3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www.hestem.ac.uk</a:t>
            </a: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Creative Commons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4653136"/>
            <a:ext cx="846762" cy="2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38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Icebreakers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Why use icebreakers?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5962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Icebreakers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Participants meet each other</a:t>
            </a:r>
          </a:p>
          <a:p>
            <a:r>
              <a:rPr lang="en-GB" dirty="0" smtClean="0"/>
              <a:t>Energises participants</a:t>
            </a:r>
          </a:p>
          <a:p>
            <a:r>
              <a:rPr lang="en-GB" dirty="0" smtClean="0"/>
              <a:t>Lowers inhibitions and encourages group work</a:t>
            </a:r>
          </a:p>
          <a:p>
            <a:r>
              <a:rPr lang="en-GB" dirty="0" smtClean="0"/>
              <a:t>Useful tool for forming groups</a:t>
            </a:r>
          </a:p>
          <a:p>
            <a:r>
              <a:rPr lang="en-GB" dirty="0" smtClean="0"/>
              <a:t>Encourages dialogue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314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To give participants tips on delivering training</a:t>
            </a:r>
          </a:p>
          <a:p>
            <a:r>
              <a:rPr lang="en-GB" dirty="0" smtClean="0"/>
              <a:t>To provide an overview of the employability skills training</a:t>
            </a:r>
          </a:p>
          <a:p>
            <a:r>
              <a:rPr lang="en-GB" dirty="0" smtClean="0"/>
              <a:t>Explain to participants their role in the training</a:t>
            </a:r>
          </a:p>
          <a:p>
            <a:r>
              <a:rPr lang="en-GB" dirty="0" smtClean="0"/>
              <a:t>Give participants an opportunity to deliver activities  </a:t>
            </a:r>
          </a:p>
          <a:p>
            <a:r>
              <a:rPr lang="en-GB" dirty="0" smtClean="0"/>
              <a:t>Participants are confident about delivering their parts of the training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2318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makes a good training session?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Knowing your audience</a:t>
            </a:r>
          </a:p>
          <a:p>
            <a:r>
              <a:rPr lang="en-GB" dirty="0" smtClean="0"/>
              <a:t>Having good objectives - plan</a:t>
            </a:r>
          </a:p>
          <a:p>
            <a:r>
              <a:rPr lang="en-GB" dirty="0" smtClean="0"/>
              <a:t>Listening to participants needs</a:t>
            </a:r>
          </a:p>
          <a:p>
            <a:r>
              <a:rPr lang="en-GB" dirty="0" smtClean="0"/>
              <a:t>Enabling interaction between participants</a:t>
            </a:r>
          </a:p>
          <a:p>
            <a:r>
              <a:rPr lang="en-GB" dirty="0" smtClean="0"/>
              <a:t>Using questions – facilitate not lecture</a:t>
            </a:r>
          </a:p>
          <a:p>
            <a:r>
              <a:rPr lang="en-GB" dirty="0" smtClean="0"/>
              <a:t>Anecdotes and case studies</a:t>
            </a:r>
          </a:p>
          <a:p>
            <a:r>
              <a:rPr lang="en-GB" dirty="0" smtClean="0"/>
              <a:t>Reflection </a:t>
            </a:r>
          </a:p>
          <a:p>
            <a:r>
              <a:rPr lang="en-GB" dirty="0" smtClean="0"/>
              <a:t>Feedback </a:t>
            </a:r>
          </a:p>
          <a:p>
            <a:r>
              <a:rPr lang="en-GB" dirty="0" smtClean="0"/>
              <a:t>Evaluation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084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Number of attendees</a:t>
            </a:r>
          </a:p>
          <a:p>
            <a:r>
              <a:rPr lang="en-GB" dirty="0" smtClean="0"/>
              <a:t>Room Layout and environment</a:t>
            </a:r>
          </a:p>
          <a:p>
            <a:r>
              <a:rPr lang="en-GB" dirty="0" smtClean="0"/>
              <a:t>Resources and AV</a:t>
            </a:r>
          </a:p>
          <a:p>
            <a:r>
              <a:rPr lang="en-GB" dirty="0" smtClean="0"/>
              <a:t>Breaks</a:t>
            </a:r>
          </a:p>
          <a:p>
            <a:r>
              <a:rPr lang="en-GB" dirty="0" smtClean="0"/>
              <a:t>Housekeeping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5305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mtClean="0"/>
              <a:t>Employability Skills Workshop</a:t>
            </a:r>
          </a:p>
        </p:txBody>
      </p:sp>
    </p:spTree>
    <p:extLst>
      <p:ext uri="{BB962C8B-B14F-4D97-AF65-F5344CB8AC3E}">
        <p14:creationId xmlns:p14="http://schemas.microsoft.com/office/powerpoint/2010/main" xmlns="" val="41297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8551863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sz="2800" b="1">
                <a:solidFill>
                  <a:schemeClr val="tx2"/>
                </a:solidFill>
                <a:cs typeface="Arial" charset="0"/>
              </a:rPr>
              <a:t>Introductions</a:t>
            </a:r>
            <a:endParaRPr lang="en-GB" sz="2800" b="1">
              <a:solidFill>
                <a:schemeClr val="tx2"/>
              </a:solidFill>
            </a:endParaRPr>
          </a:p>
        </p:txBody>
      </p:sp>
      <p:sp>
        <p:nvSpPr>
          <p:cNvPr id="3075" name="Rectangle 2"/>
          <p:cNvSpPr txBox="1">
            <a:spLocks noChangeArrowheads="1"/>
          </p:cNvSpPr>
          <p:nvPr/>
        </p:nvSpPr>
        <p:spPr bwMode="auto">
          <a:xfrm>
            <a:off x="250825" y="1196975"/>
            <a:ext cx="8410575" cy="351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GB" sz="2000" dirty="0"/>
              <a:t>Please introduce yourself and tell us briefly: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GB" sz="1800" dirty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what degree you are studying and what year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about the </a:t>
            </a:r>
            <a:r>
              <a:rPr lang="en-GB" sz="2000" dirty="0" smtClean="0"/>
              <a:t>ambassador/work activities </a:t>
            </a:r>
            <a:r>
              <a:rPr lang="en-GB" sz="2000" dirty="0"/>
              <a:t>you have done so far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000" dirty="0"/>
              <a:t>About your future job plans – PhD, industry, teaching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2200" dirty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20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sz="2200" dirty="0"/>
              <a:t>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10039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04800" y="457200"/>
            <a:ext cx="8410575" cy="685800"/>
          </a:xfrm>
        </p:spPr>
        <p:txBody>
          <a:bodyPr/>
          <a:lstStyle/>
          <a:p>
            <a:pPr eaLnBrk="1" hangingPunct="1"/>
            <a:r>
              <a:rPr lang="en-GB" sz="2800" b="1" smtClean="0"/>
              <a:t>Today’s objectives 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24013"/>
            <a:ext cx="8181975" cy="3481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000" dirty="0" smtClean="0"/>
              <a:t>By the end of today’s session, we hope you will have:</a:t>
            </a:r>
          </a:p>
          <a:p>
            <a:pPr eaLnBrk="1" hangingPunct="1">
              <a:buFontTx/>
              <a:buNone/>
            </a:pPr>
            <a:endParaRPr lang="en-GB" sz="2000" dirty="0" smtClean="0"/>
          </a:p>
          <a:p>
            <a:pPr eaLnBrk="1" hangingPunct="1"/>
            <a:r>
              <a:rPr lang="en-GB" sz="2000" dirty="0" smtClean="0"/>
              <a:t>An understanding of what employability skills are </a:t>
            </a:r>
          </a:p>
          <a:p>
            <a:pPr eaLnBrk="1" hangingPunct="1"/>
            <a:r>
              <a:rPr lang="en-GB" sz="2000" dirty="0" smtClean="0"/>
              <a:t>Why they are important</a:t>
            </a:r>
          </a:p>
          <a:p>
            <a:pPr eaLnBrk="1" hangingPunct="1"/>
            <a:r>
              <a:rPr lang="en-GB" sz="2000" dirty="0" smtClean="0"/>
              <a:t>What skills you already have</a:t>
            </a:r>
          </a:p>
          <a:p>
            <a:pPr eaLnBrk="1" hangingPunct="1"/>
            <a:r>
              <a:rPr lang="en-GB" sz="2000" dirty="0" smtClean="0"/>
              <a:t>Ideas on how to evidence these skills in a job application or interview</a:t>
            </a:r>
          </a:p>
          <a:p>
            <a:pPr eaLnBrk="1" hangingPunct="1"/>
            <a:r>
              <a:rPr lang="en-GB" sz="2000" dirty="0" smtClean="0"/>
              <a:t>Ideas about how you can increase your employability skills</a:t>
            </a:r>
          </a:p>
        </p:txBody>
      </p:sp>
    </p:spTree>
    <p:extLst>
      <p:ext uri="{BB962C8B-B14F-4D97-AF65-F5344CB8AC3E}">
        <p14:creationId xmlns:p14="http://schemas.microsoft.com/office/powerpoint/2010/main" xmlns="" val="263303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4213" y="620713"/>
            <a:ext cx="7772400" cy="762000"/>
          </a:xfrm>
        </p:spPr>
        <p:txBody>
          <a:bodyPr/>
          <a:lstStyle/>
          <a:p>
            <a:r>
              <a:rPr lang="en-GB" dirty="0" smtClean="0"/>
              <a:t>What are Employability Skills?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850" y="2060575"/>
            <a:ext cx="8424863" cy="342582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i="1" smtClean="0"/>
              <a:t>‘A set of attributes, skills and knowledge that all labour market participants should possess to ensure they have the capability of being effective in the workplace – to the benefit of themselves, their employer and the wider economy.’</a:t>
            </a:r>
          </a:p>
          <a:p>
            <a:pPr algn="r">
              <a:buFontTx/>
              <a:buNone/>
            </a:pPr>
            <a:endParaRPr lang="en-GB" sz="2800" i="1" smtClean="0"/>
          </a:p>
          <a:p>
            <a:pPr algn="r">
              <a:buFontTx/>
              <a:buNone/>
            </a:pPr>
            <a:r>
              <a:rPr lang="en-GB" sz="2000" smtClean="0"/>
              <a:t>CBI, 2010</a:t>
            </a:r>
          </a:p>
        </p:txBody>
      </p:sp>
    </p:spTree>
    <p:extLst>
      <p:ext uri="{BB962C8B-B14F-4D97-AF65-F5344CB8AC3E}">
        <p14:creationId xmlns:p14="http://schemas.microsoft.com/office/powerpoint/2010/main" xmlns="" val="120585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762000"/>
          </a:xfrm>
        </p:spPr>
        <p:txBody>
          <a:bodyPr/>
          <a:lstStyle/>
          <a:p>
            <a:r>
              <a:rPr lang="en-GB" smtClean="0"/>
              <a:t>Employability Skills are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484313"/>
            <a:ext cx="7772400" cy="4002087"/>
          </a:xfrm>
        </p:spPr>
        <p:txBody>
          <a:bodyPr/>
          <a:lstStyle/>
          <a:p>
            <a:r>
              <a:rPr lang="en-GB" sz="2400" smtClean="0"/>
              <a:t>Teamwork</a:t>
            </a:r>
          </a:p>
          <a:p>
            <a:r>
              <a:rPr lang="en-GB" sz="2400" smtClean="0"/>
              <a:t>Business and Customer Awareness</a:t>
            </a:r>
          </a:p>
          <a:p>
            <a:r>
              <a:rPr lang="en-GB" sz="2400" smtClean="0"/>
              <a:t>Problem Solving and Creativity</a:t>
            </a:r>
          </a:p>
          <a:p>
            <a:r>
              <a:rPr lang="en-GB" sz="2400" smtClean="0"/>
              <a:t>Communication and Literacy</a:t>
            </a:r>
          </a:p>
          <a:p>
            <a:r>
              <a:rPr lang="en-GB" sz="2400" smtClean="0"/>
              <a:t>Application of Numeracy</a:t>
            </a:r>
          </a:p>
          <a:p>
            <a:r>
              <a:rPr lang="en-GB" sz="2400" smtClean="0"/>
              <a:t>IT Skills</a:t>
            </a:r>
          </a:p>
          <a:p>
            <a:r>
              <a:rPr lang="en-GB" sz="2400" smtClean="0"/>
              <a:t>Positive Attitude</a:t>
            </a:r>
          </a:p>
          <a:p>
            <a:r>
              <a:rPr lang="en-GB" sz="2400" smtClean="0"/>
              <a:t>Entrepreneurship</a:t>
            </a:r>
          </a:p>
        </p:txBody>
      </p:sp>
    </p:spTree>
    <p:extLst>
      <p:ext uri="{BB962C8B-B14F-4D97-AF65-F5344CB8AC3E}">
        <p14:creationId xmlns:p14="http://schemas.microsoft.com/office/powerpoint/2010/main" xmlns="" val="40536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Employability Skills Game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What do the trainers need to do?</a:t>
            </a:r>
          </a:p>
          <a:p>
            <a:r>
              <a:rPr lang="en-GB" dirty="0" smtClean="0"/>
              <a:t>Introduce the game</a:t>
            </a:r>
          </a:p>
          <a:p>
            <a:r>
              <a:rPr lang="en-GB" dirty="0" smtClean="0"/>
              <a:t>Encourage discussion and teamwork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Give anecdotes </a:t>
            </a:r>
            <a:r>
              <a:rPr lang="en-GB" dirty="0" smtClean="0"/>
              <a:t>and pose questions</a:t>
            </a:r>
          </a:p>
          <a:p>
            <a:r>
              <a:rPr lang="en-GB" dirty="0" smtClean="0"/>
              <a:t>Circulate amongst groups and monitor progress</a:t>
            </a:r>
          </a:p>
          <a:p>
            <a:r>
              <a:rPr lang="en-GB" dirty="0" smtClean="0"/>
              <a:t>Timings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694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7772400" cy="762000"/>
          </a:xfrm>
        </p:spPr>
        <p:txBody>
          <a:bodyPr/>
          <a:lstStyle/>
          <a:p>
            <a:r>
              <a:rPr lang="en-GB" smtClean="0"/>
              <a:t>Why do you need them?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23850" y="1125538"/>
            <a:ext cx="3741738" cy="4360862"/>
          </a:xfrm>
        </p:spPr>
        <p:txBody>
          <a:bodyPr/>
          <a:lstStyle/>
          <a:p>
            <a:pPr>
              <a:buFontTx/>
              <a:buNone/>
            </a:pPr>
            <a:endParaRPr lang="en-GB" smtClean="0"/>
          </a:p>
          <a:p>
            <a:pPr>
              <a:buFontTx/>
              <a:buNone/>
            </a:pPr>
            <a:endParaRPr lang="en-GB" smtClean="0"/>
          </a:p>
          <a:p>
            <a:pPr>
              <a:buFontTx/>
              <a:buNone/>
            </a:pPr>
            <a:r>
              <a:rPr lang="en-GB" smtClean="0"/>
              <a:t>Employers look </a:t>
            </a:r>
          </a:p>
          <a:p>
            <a:pPr>
              <a:buFontTx/>
              <a:buNone/>
            </a:pPr>
            <a:r>
              <a:rPr lang="en-GB" smtClean="0"/>
              <a:t>for them</a:t>
            </a:r>
          </a:p>
        </p:txBody>
      </p:sp>
      <p:pic>
        <p:nvPicPr>
          <p:cNvPr id="7172" name="Picture 3" descr="Graph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1125538"/>
            <a:ext cx="459105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316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7772400" cy="762000"/>
          </a:xfrm>
        </p:spPr>
        <p:txBody>
          <a:bodyPr/>
          <a:lstStyle/>
          <a:p>
            <a:r>
              <a:rPr lang="en-GB" sz="2400" smtClean="0"/>
              <a:t>But often potential employees don’t have them</a:t>
            </a:r>
          </a:p>
        </p:txBody>
      </p:sp>
      <p:pic>
        <p:nvPicPr>
          <p:cNvPr id="8195" name="Content Placeholder 5" descr="Graph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68538" y="981075"/>
            <a:ext cx="3598862" cy="3944938"/>
          </a:xfrm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395288" y="4868863"/>
            <a:ext cx="83534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Or is it that potential employees aren’t demonstrating that they have them?</a:t>
            </a:r>
          </a:p>
        </p:txBody>
      </p:sp>
    </p:spTree>
    <p:extLst>
      <p:ext uri="{BB962C8B-B14F-4D97-AF65-F5344CB8AC3E}">
        <p14:creationId xmlns:p14="http://schemas.microsoft.com/office/powerpoint/2010/main" xmlns="" val="38928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762000"/>
          </a:xfrm>
        </p:spPr>
        <p:txBody>
          <a:bodyPr/>
          <a:lstStyle/>
          <a:p>
            <a:r>
              <a:rPr lang="en-GB" dirty="0" smtClean="0"/>
              <a:t>How do we get a job?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001616"/>
          </a:xfrm>
        </p:spPr>
        <p:txBody>
          <a:bodyPr/>
          <a:lstStyle/>
          <a:p>
            <a:r>
              <a:rPr lang="en-GB" dirty="0" smtClean="0"/>
              <a:t>Search for jobs</a:t>
            </a:r>
          </a:p>
          <a:p>
            <a:r>
              <a:rPr lang="en-GB" dirty="0" smtClean="0"/>
              <a:t>Fill out a job application</a:t>
            </a:r>
          </a:p>
          <a:p>
            <a:r>
              <a:rPr lang="en-GB" dirty="0" smtClean="0"/>
              <a:t>Attend assessment centre</a:t>
            </a:r>
          </a:p>
          <a:p>
            <a:r>
              <a:rPr lang="en-GB" dirty="0" smtClean="0"/>
              <a:t>Interview</a:t>
            </a:r>
          </a:p>
          <a:p>
            <a:r>
              <a:rPr lang="en-GB" dirty="0" smtClean="0"/>
              <a:t>Reference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6489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772400" cy="762000"/>
          </a:xfrm>
        </p:spPr>
        <p:txBody>
          <a:bodyPr/>
          <a:lstStyle/>
          <a:p>
            <a:r>
              <a:rPr lang="en-GB" smtClean="0"/>
              <a:t>Job Applications – Airbus </a:t>
            </a:r>
          </a:p>
        </p:txBody>
      </p:sp>
      <p:pic>
        <p:nvPicPr>
          <p:cNvPr id="4" name="Content Placeholder 3" descr="Airbus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1124744"/>
            <a:ext cx="5112568" cy="4361011"/>
          </a:xfrm>
        </p:spPr>
      </p:pic>
    </p:spTree>
    <p:extLst>
      <p:ext uri="{BB962C8B-B14F-4D97-AF65-F5344CB8AC3E}">
        <p14:creationId xmlns:p14="http://schemas.microsoft.com/office/powerpoint/2010/main" xmlns="" val="9454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2400" cy="762000"/>
          </a:xfrm>
        </p:spPr>
        <p:txBody>
          <a:bodyPr/>
          <a:lstStyle/>
          <a:p>
            <a:pPr algn="ctr"/>
            <a:r>
              <a:rPr lang="en-GB" dirty="0" smtClean="0"/>
              <a:t>Assessment </a:t>
            </a:r>
            <a:endParaRPr lang="en-GB" dirty="0"/>
          </a:p>
        </p:txBody>
      </p:sp>
      <p:pic>
        <p:nvPicPr>
          <p:cNvPr id="4" name="Content Placeholder 3" descr="Airbu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59" y="908720"/>
            <a:ext cx="5084255" cy="4608512"/>
          </a:xfrm>
        </p:spPr>
      </p:pic>
    </p:spTree>
    <p:extLst>
      <p:ext uri="{BB962C8B-B14F-4D97-AF65-F5344CB8AC3E}">
        <p14:creationId xmlns:p14="http://schemas.microsoft.com/office/powerpoint/2010/main" xmlns="" val="36760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772400" cy="762000"/>
          </a:xfrm>
        </p:spPr>
        <p:txBody>
          <a:bodyPr/>
          <a:lstStyle/>
          <a:p>
            <a:r>
              <a:rPr lang="en-GB" smtClean="0"/>
              <a:t>Interviews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4289425"/>
          </a:xfrm>
        </p:spPr>
        <p:txBody>
          <a:bodyPr/>
          <a:lstStyle/>
          <a:p>
            <a:pPr>
              <a:buFontTx/>
              <a:buNone/>
            </a:pPr>
            <a:r>
              <a:rPr lang="en-GB" sz="2400" dirty="0" smtClean="0"/>
              <a:t>Many of the questions you’ll get asked will be about employability skills</a:t>
            </a:r>
          </a:p>
          <a:p>
            <a:pPr marL="457200" indent="-457200">
              <a:buFontTx/>
              <a:buAutoNum type="arabicPeriod"/>
            </a:pPr>
            <a:r>
              <a:rPr lang="en-GB" sz="2400" dirty="0" smtClean="0"/>
              <a:t>Each pick a question from the bag</a:t>
            </a:r>
          </a:p>
          <a:p>
            <a:pPr marL="457200" indent="-457200">
              <a:buFontTx/>
              <a:buAutoNum type="arabicPeriod"/>
            </a:pPr>
            <a:r>
              <a:rPr lang="en-GB" sz="2400" dirty="0" smtClean="0"/>
              <a:t>Discuss in your group the following:</a:t>
            </a:r>
          </a:p>
          <a:p>
            <a:pPr marL="457200" indent="-457200"/>
            <a:r>
              <a:rPr lang="en-GB" sz="2400" dirty="0" smtClean="0"/>
              <a:t>What is the interviewer asking?</a:t>
            </a:r>
          </a:p>
          <a:p>
            <a:pPr marL="457200" indent="-457200"/>
            <a:r>
              <a:rPr lang="en-GB" sz="2400" dirty="0" smtClean="0"/>
              <a:t>How would you answer?</a:t>
            </a:r>
          </a:p>
          <a:p>
            <a:pPr marL="457200" indent="-457200"/>
            <a:r>
              <a:rPr lang="en-GB" sz="2400" dirty="0" smtClean="0"/>
              <a:t>What preparation could you do before the interview for that question?</a:t>
            </a:r>
          </a:p>
          <a:p>
            <a:pPr marL="457200" indent="-457200"/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3333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Interview game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objective of the game?</a:t>
            </a:r>
          </a:p>
          <a:p>
            <a:r>
              <a:rPr lang="en-GB" dirty="0" smtClean="0"/>
              <a:t>What is your role?</a:t>
            </a:r>
          </a:p>
          <a:p>
            <a:r>
              <a:rPr lang="en-GB" dirty="0" smtClean="0"/>
              <a:t>How might you improve it?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902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762000"/>
          </a:xfrm>
        </p:spPr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3497560"/>
          </a:xfrm>
        </p:spPr>
        <p:txBody>
          <a:bodyPr/>
          <a:lstStyle/>
          <a:p>
            <a:r>
              <a:rPr lang="en-GB" dirty="0" smtClean="0"/>
              <a:t>What is the employer looking for?</a:t>
            </a:r>
          </a:p>
          <a:p>
            <a:r>
              <a:rPr lang="en-GB" dirty="0" smtClean="0"/>
              <a:t>Who should you choose as a referee?</a:t>
            </a:r>
          </a:p>
          <a:p>
            <a:r>
              <a:rPr lang="en-GB" dirty="0" smtClean="0"/>
              <a:t>How can you influence a reference?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881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Personal Audit of Employability Skills</a:t>
            </a:r>
          </a:p>
        </p:txBody>
      </p:sp>
    </p:spTree>
    <p:extLst>
      <p:ext uri="{BB962C8B-B14F-4D97-AF65-F5344CB8AC3E}">
        <p14:creationId xmlns:p14="http://schemas.microsoft.com/office/powerpoint/2010/main" xmlns="" val="28843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684212" y="476250"/>
            <a:ext cx="8064251" cy="762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How can being a student Ambassador help you acquire employability skills?</a:t>
            </a:r>
          </a:p>
        </p:txBody>
      </p:sp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685800" y="2205038"/>
            <a:ext cx="7772400" cy="3281362"/>
          </a:xfrm>
        </p:spPr>
        <p:txBody>
          <a:bodyPr/>
          <a:lstStyle/>
          <a:p>
            <a:r>
              <a:rPr lang="en-GB" sz="2800" smtClean="0"/>
              <a:t>New challenge, different skills</a:t>
            </a:r>
          </a:p>
          <a:p>
            <a:r>
              <a:rPr lang="en-GB" sz="2800" smtClean="0"/>
              <a:t>Different audience, improve skills</a:t>
            </a:r>
          </a:p>
          <a:p>
            <a:r>
              <a:rPr lang="en-GB" sz="2800" smtClean="0"/>
              <a:t>Working with different people</a:t>
            </a:r>
          </a:p>
          <a:p>
            <a:r>
              <a:rPr lang="en-GB" sz="2800" smtClean="0"/>
              <a:t>More experience, more examples</a:t>
            </a:r>
          </a:p>
        </p:txBody>
      </p:sp>
    </p:spTree>
    <p:extLst>
      <p:ext uri="{BB962C8B-B14F-4D97-AF65-F5344CB8AC3E}">
        <p14:creationId xmlns:p14="http://schemas.microsoft.com/office/powerpoint/2010/main" xmlns="" val="238752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>
          <a:xfrm>
            <a:off x="468313" y="457200"/>
            <a:ext cx="8247062" cy="685800"/>
          </a:xfrm>
        </p:spPr>
        <p:txBody>
          <a:bodyPr/>
          <a:lstStyle/>
          <a:p>
            <a:pPr eaLnBrk="1" hangingPunct="1"/>
            <a:r>
              <a:rPr lang="en-GB" sz="2800" b="1" smtClean="0"/>
              <a:t>Next Steps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>
          <a:xfrm>
            <a:off x="468313" y="1484313"/>
            <a:ext cx="8181975" cy="3481387"/>
          </a:xfrm>
        </p:spPr>
        <p:txBody>
          <a:bodyPr/>
          <a:lstStyle/>
          <a:p>
            <a:r>
              <a:rPr lang="en-GB" sz="2000" smtClean="0"/>
              <a:t>Do more volunteering to address your skills gap</a:t>
            </a:r>
          </a:p>
          <a:p>
            <a:r>
              <a:rPr lang="en-GB" sz="2000" smtClean="0"/>
              <a:t>Re-analyse your skills using the audit sheet</a:t>
            </a:r>
          </a:p>
          <a:p>
            <a:r>
              <a:rPr lang="en-GB" sz="2000" smtClean="0"/>
              <a:t>Fill out the case study sheet</a:t>
            </a:r>
          </a:p>
          <a:p>
            <a:r>
              <a:rPr lang="en-GB" sz="2000" smtClean="0"/>
              <a:t>Keep a record of examples to use in job applications and interviews</a:t>
            </a:r>
          </a:p>
        </p:txBody>
      </p:sp>
    </p:spTree>
    <p:extLst>
      <p:ext uri="{BB962C8B-B14F-4D97-AF65-F5344CB8AC3E}">
        <p14:creationId xmlns:p14="http://schemas.microsoft.com/office/powerpoint/2010/main" xmlns="" val="33236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640</Words>
  <Application>Microsoft Office PowerPoint</Application>
  <PresentationFormat>On-screen Show (4:3)</PresentationFormat>
  <Paragraphs>126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HE STEM Employability Skills</vt:lpstr>
      <vt:lpstr>Icebreakers</vt:lpstr>
      <vt:lpstr>Icebreakers</vt:lpstr>
      <vt:lpstr>Objectives</vt:lpstr>
      <vt:lpstr>What makes a good training session?</vt:lpstr>
      <vt:lpstr>Practicalities</vt:lpstr>
      <vt:lpstr>Employability Skills Workshop</vt:lpstr>
      <vt:lpstr>Slide 8</vt:lpstr>
      <vt:lpstr>Today’s objectives </vt:lpstr>
      <vt:lpstr>What are Employability Skills?</vt:lpstr>
      <vt:lpstr>Employability Skills are</vt:lpstr>
      <vt:lpstr>Employability Skills Game</vt:lpstr>
      <vt:lpstr>Why do you need them?</vt:lpstr>
      <vt:lpstr>But often potential employees don’t have them</vt:lpstr>
      <vt:lpstr>How do we get a job?</vt:lpstr>
      <vt:lpstr>Job Applications – Airbus </vt:lpstr>
      <vt:lpstr>Assessment </vt:lpstr>
      <vt:lpstr>Interviews</vt:lpstr>
      <vt:lpstr>Interview game</vt:lpstr>
      <vt:lpstr>References</vt:lpstr>
      <vt:lpstr>Personal Audit of Employability Skills</vt:lpstr>
      <vt:lpstr>How can being a student Ambassador help you acquire employability skills?</vt:lpstr>
      <vt:lpstr>Next Steps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 the Trainers Presentation</dc:title>
  <dc:subject>Train the Trainers Presentation</dc:subject>
  <dc:creator>Ambassador Employability project</dc:creator>
  <cp:keywords>HE STEM Student Ambassador Employability</cp:keywords>
  <cp:lastModifiedBy>es211</cp:lastModifiedBy>
  <cp:revision>13</cp:revision>
  <dcterms:created xsi:type="dcterms:W3CDTF">2011-10-25T12:59:24Z</dcterms:created>
  <dcterms:modified xsi:type="dcterms:W3CDTF">2012-06-27T11:15:18Z</dcterms:modified>
</cp:coreProperties>
</file>