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3" r:id="rId2"/>
    <p:sldId id="274" r:id="rId3"/>
    <p:sldId id="256" r:id="rId4"/>
    <p:sldId id="259" r:id="rId5"/>
    <p:sldId id="260" r:id="rId6"/>
    <p:sldId id="263" r:id="rId7"/>
    <p:sldId id="270" r:id="rId8"/>
    <p:sldId id="275" r:id="rId9"/>
    <p:sldId id="265" r:id="rId10"/>
    <p:sldId id="262" r:id="rId11"/>
    <p:sldId id="264" r:id="rId12"/>
    <p:sldId id="276" r:id="rId13"/>
    <p:sldId id="266" r:id="rId14"/>
    <p:sldId id="267" r:id="rId15"/>
    <p:sldId id="268" r:id="rId16"/>
    <p:sldId id="269" r:id="rId17"/>
    <p:sldId id="272" r:id="rId18"/>
    <p:sldId id="271" r:id="rId19"/>
    <p:sldId id="278" r:id="rId20"/>
    <p:sldId id="277" r:id="rId21"/>
  </p:sldIdLst>
  <p:sldSz cx="9144000" cy="6858000" type="screen4x3"/>
  <p:notesSz cx="6811963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60A"/>
    <a:srgbClr val="F8A808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76" autoAdjust="0"/>
  </p:normalViewPr>
  <p:slideViewPr>
    <p:cSldViewPr>
      <p:cViewPr varScale="1">
        <p:scale>
          <a:sx n="107" d="100"/>
          <a:sy n="107" d="100"/>
        </p:scale>
        <p:origin x="-5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12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F4CA97-B7B9-480C-B68C-2DBBB49101FA}" type="datetime1">
              <a:rPr lang="en-US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851" cy="49712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3BD2A9-A2DA-496A-A916-495A7E8729C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5E9C4-100C-4D7C-802D-1CF61B0D469A}" type="datetimeFigureOut">
              <a:rPr lang="en-GB" smtClean="0"/>
              <a:pPr/>
              <a:t>24/04/2012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8FE6D-0257-4DC5-A8FD-FC0B10CF265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88FE6D-0257-4DC5-A8FD-FC0B10CF2659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Show short video</a:t>
            </a:r>
            <a:r>
              <a:rPr lang="en-GB" baseline="0" dirty="0" smtClean="0"/>
              <a:t> clips – students and employers talking – FM and VCON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88FE6D-0257-4DC5-A8FD-FC0B10CF2659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72BED-E6A1-4092-8BEB-EBA424062E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9000F-C763-482B-98DD-602ADBC2E4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DA67C-A082-4B95-853D-417442280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9ECEEB-CBAA-47E0-B2D4-CE6AF526E8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676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stem.ac.uk/activity/he-engagement-schools-and-colleg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hestem.ac.uk/activity/workforce-development" TargetMode="External"/><Relationship Id="rId5" Type="http://schemas.openxmlformats.org/officeDocument/2006/relationships/hyperlink" Target="http://www.hestem.ac.uk/activity/graduate-skills" TargetMode="External"/><Relationship Id="rId4" Type="http://schemas.openxmlformats.org/officeDocument/2006/relationships/hyperlink" Target="http://www.hestem.ac.uk/activity/curriculum-enhancement-and-innovatio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www.hestem-sw.org.uk/projects-overlay.php?uni=8" TargetMode="External"/><Relationship Id="rId7" Type="http://schemas.openxmlformats.org/officeDocument/2006/relationships/hyperlink" Target="http://www.hestem-sw.org.uk/projects-overlay.php?uni=1" TargetMode="Externa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image" Target="../media/image9.png"/><Relationship Id="rId5" Type="http://schemas.openxmlformats.org/officeDocument/2006/relationships/hyperlink" Target="http://www.hestem-sw.org.uk/projects-overlay.php?uni=59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hyperlink" Target="http://www.hestem-sw.org.uk/projects-overlay.php?uni=9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Adrian.Crew@uwe.ac.uk" TargetMode="External"/><Relationship Id="rId2" Type="http://schemas.openxmlformats.org/officeDocument/2006/relationships/hyperlink" Target="mailto:Carolyn.Morton@uwe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WE.png"/>
          <p:cNvPicPr>
            <a:picLocks noChangeAspect="1"/>
          </p:cNvPicPr>
          <p:nvPr/>
        </p:nvPicPr>
        <p:blipFill>
          <a:blip r:embed="rId2" cstate="print"/>
          <a:srcRect b="76324"/>
          <a:stretch>
            <a:fillRect/>
          </a:stretch>
        </p:blipFill>
        <p:spPr>
          <a:xfrm>
            <a:off x="0" y="5497979"/>
            <a:ext cx="9144000" cy="136002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620713"/>
            <a:ext cx="676875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Supporting STEM </a:t>
            </a: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(Science, Technology, Engineering and Maths) 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 HE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-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Technology-enabled Employer Engagement</a:t>
            </a:r>
            <a:endParaRPr kumimoji="0" lang="en-GB" sz="3600" b="1" i="1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467544" y="2564904"/>
            <a:ext cx="7992814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•"/>
              <a:tabLst/>
              <a:defRPr/>
            </a:pPr>
            <a:endParaRPr kumimoji="0" lang="en-GB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•"/>
              <a:tabLst/>
              <a:defRPr/>
            </a:pP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Dr Carolyn Morton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, Associate Head of Department, Forensic, Analytical and Chemical Sciences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•"/>
              <a:tabLst/>
              <a:defRPr/>
            </a:pP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Dr Adrian Crew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, Research Fellow, Dept of Applied Sciences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•"/>
              <a:tabLst/>
              <a:defRPr/>
            </a:pP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Paige Stringer</a:t>
            </a:r>
            <a:r>
              <a:rPr kumimoji="0" lang="en-GB" sz="20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kumimoji="0" lang="en-GB" sz="2000" b="1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and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Emily </a:t>
            </a:r>
            <a:r>
              <a:rPr kumimoji="0" lang="en-GB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Horrocks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, L2 BSc Forensic Science students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692696"/>
            <a:ext cx="79928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smtClean="0">
                <a:solidFill>
                  <a:srgbClr val="FF0000"/>
                </a:solidFill>
                <a:latin typeface="+mn-lt"/>
              </a:rPr>
              <a:t>Why?</a:t>
            </a:r>
          </a:p>
          <a:p>
            <a:r>
              <a:rPr lang="en-GB" b="1" dirty="0" smtClean="0">
                <a:latin typeface="+mn-lt"/>
              </a:rPr>
              <a:t>	</a:t>
            </a:r>
            <a:r>
              <a:rPr lang="en-GB" b="1" dirty="0" smtClean="0">
                <a:solidFill>
                  <a:srgbClr val="7030A0"/>
                </a:solidFill>
                <a:latin typeface="+mn-lt"/>
              </a:rPr>
              <a:t>Employability – </a:t>
            </a:r>
          </a:p>
          <a:p>
            <a:r>
              <a:rPr lang="en-GB" b="1" dirty="0" smtClean="0">
                <a:solidFill>
                  <a:srgbClr val="7030A0"/>
                </a:solidFill>
                <a:latin typeface="+mn-lt"/>
              </a:rPr>
              <a:t>	</a:t>
            </a:r>
            <a:r>
              <a:rPr lang="en-GB" b="1" dirty="0" smtClean="0">
                <a:solidFill>
                  <a:srgbClr val="7030A0"/>
                </a:solidFill>
                <a:latin typeface="+mn-lt"/>
              </a:rPr>
              <a:t>	Awareness – employer and student</a:t>
            </a:r>
          </a:p>
          <a:p>
            <a:r>
              <a:rPr lang="en-GB" b="1" dirty="0" smtClean="0">
                <a:solidFill>
                  <a:srgbClr val="7030A0"/>
                </a:solidFill>
                <a:latin typeface="+mn-lt"/>
              </a:rPr>
              <a:t>	</a:t>
            </a:r>
            <a:r>
              <a:rPr lang="en-GB" b="1" dirty="0" smtClean="0">
                <a:solidFill>
                  <a:srgbClr val="7030A0"/>
                </a:solidFill>
                <a:latin typeface="+mn-lt"/>
              </a:rPr>
              <a:t>	Enhancement</a:t>
            </a:r>
          </a:p>
          <a:p>
            <a:endParaRPr lang="en-GB" b="1" dirty="0" smtClean="0">
              <a:latin typeface="+mn-lt"/>
            </a:endParaRPr>
          </a:p>
          <a:p>
            <a:endParaRPr lang="en-GB" b="1" dirty="0" smtClean="0">
              <a:latin typeface="+mn-lt"/>
            </a:endParaRPr>
          </a:p>
          <a:p>
            <a:r>
              <a:rPr lang="en-GB" b="1" i="1" dirty="0" smtClean="0">
                <a:solidFill>
                  <a:srgbClr val="006600"/>
                </a:solidFill>
                <a:latin typeface="+mn-lt"/>
              </a:rPr>
              <a:t>Issues with employer engagement</a:t>
            </a:r>
            <a:r>
              <a:rPr lang="en-GB" b="1" dirty="0" smtClean="0">
                <a:latin typeface="+mn-lt"/>
              </a:rPr>
              <a:t>	</a:t>
            </a:r>
          </a:p>
          <a:p>
            <a:r>
              <a:rPr lang="en-GB" b="1" dirty="0" smtClean="0">
                <a:latin typeface="+mn-lt"/>
              </a:rPr>
              <a:t>	</a:t>
            </a:r>
            <a:r>
              <a:rPr lang="en-GB" b="1" dirty="0" smtClean="0">
                <a:latin typeface="+mn-lt"/>
              </a:rPr>
              <a:t>	</a:t>
            </a:r>
          </a:p>
          <a:p>
            <a:r>
              <a:rPr lang="en-GB" b="1" dirty="0" smtClean="0">
                <a:latin typeface="+mn-lt"/>
              </a:rPr>
              <a:t>	</a:t>
            </a:r>
            <a:r>
              <a:rPr lang="en-GB" b="1" dirty="0" smtClean="0">
                <a:latin typeface="+mn-lt"/>
              </a:rPr>
              <a:t>	</a:t>
            </a:r>
            <a:r>
              <a:rPr lang="en-GB" b="1" dirty="0" smtClean="0">
                <a:solidFill>
                  <a:srgbClr val="7030A0"/>
                </a:solidFill>
                <a:latin typeface="+mn-lt"/>
              </a:rPr>
              <a:t>Time</a:t>
            </a:r>
          </a:p>
          <a:p>
            <a:r>
              <a:rPr lang="en-GB" b="1" dirty="0" smtClean="0">
                <a:solidFill>
                  <a:srgbClr val="7030A0"/>
                </a:solidFill>
                <a:latin typeface="+mn-lt"/>
              </a:rPr>
              <a:t>	</a:t>
            </a:r>
            <a:r>
              <a:rPr lang="en-GB" b="1" dirty="0" smtClean="0">
                <a:solidFill>
                  <a:srgbClr val="7030A0"/>
                </a:solidFill>
                <a:latin typeface="+mn-lt"/>
              </a:rPr>
              <a:t>	Perceived benefit</a:t>
            </a:r>
          </a:p>
          <a:p>
            <a:endParaRPr lang="en-GB" b="1" dirty="0" smtClean="0">
              <a:latin typeface="+mn-lt"/>
            </a:endParaRPr>
          </a:p>
          <a:p>
            <a:r>
              <a:rPr lang="en-GB" b="1" i="1" dirty="0" smtClean="0">
                <a:solidFill>
                  <a:srgbClr val="002060"/>
                </a:solidFill>
                <a:latin typeface="+mn-lt"/>
              </a:rPr>
              <a:t>Project</a:t>
            </a:r>
            <a:r>
              <a:rPr lang="en-GB" b="1" dirty="0" smtClean="0">
                <a:latin typeface="+mn-lt"/>
              </a:rPr>
              <a:t> </a:t>
            </a:r>
          </a:p>
          <a:p>
            <a:r>
              <a:rPr lang="en-GB" b="1" dirty="0" smtClean="0">
                <a:latin typeface="+mn-lt"/>
              </a:rPr>
              <a:t>	</a:t>
            </a:r>
            <a:r>
              <a:rPr lang="en-GB" b="1" i="1" dirty="0" smtClean="0">
                <a:solidFill>
                  <a:srgbClr val="7030A0"/>
                </a:solidFill>
                <a:latin typeface="+mn-lt"/>
              </a:rPr>
              <a:t>– streamline the process with advantages for 	employers and students</a:t>
            </a:r>
          </a:p>
          <a:p>
            <a:endParaRPr lang="en-GB" b="1" dirty="0" smtClean="0">
              <a:latin typeface="+mn-lt"/>
            </a:endParaRPr>
          </a:p>
          <a:p>
            <a:r>
              <a:rPr lang="en-GB" b="1" dirty="0" smtClean="0">
                <a:latin typeface="+mn-lt"/>
              </a:rPr>
              <a:t>	</a:t>
            </a:r>
            <a:endParaRPr lang="en-GB" b="1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The </a:t>
            </a:r>
            <a:r>
              <a:rPr lang="en-GB" dirty="0" smtClean="0"/>
              <a:t>National HE STEM Programme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Enabling </a:t>
            </a:r>
            <a:r>
              <a:rPr lang="en-GB" dirty="0" smtClean="0"/>
              <a:t>the HE sector to </a:t>
            </a:r>
            <a:r>
              <a:rPr lang="en-GB" b="1" i="1" dirty="0" smtClean="0">
                <a:hlinkClick r:id="rId3" action="ppaction://hlinkfile"/>
              </a:rPr>
              <a:t>engage with schools</a:t>
            </a:r>
            <a:r>
              <a:rPr lang="en-GB" b="1" dirty="0" smtClean="0"/>
              <a:t>, </a:t>
            </a:r>
            <a:r>
              <a:rPr lang="en-GB" b="1" i="1" dirty="0" smtClean="0">
                <a:hlinkClick r:id="rId4" action="ppaction://hlinkfile"/>
              </a:rPr>
              <a:t>enhance curricula</a:t>
            </a:r>
            <a:r>
              <a:rPr lang="en-GB" b="1" dirty="0" smtClean="0"/>
              <a:t>, </a:t>
            </a:r>
            <a:r>
              <a:rPr lang="en-GB" b="1" i="1" dirty="0" smtClean="0">
                <a:hlinkClick r:id="rId5" action="ppaction://hlinkfile"/>
              </a:rPr>
              <a:t>support graduates</a:t>
            </a:r>
            <a:r>
              <a:rPr lang="en-GB" b="1" dirty="0" smtClean="0"/>
              <a:t> </a:t>
            </a:r>
            <a:r>
              <a:rPr lang="en-GB" dirty="0" smtClean="0"/>
              <a:t>and </a:t>
            </a:r>
            <a:r>
              <a:rPr lang="en-GB" b="1" i="1" dirty="0" smtClean="0">
                <a:hlinkClick r:id="rId6" action="ppaction://hlinkfile"/>
              </a:rPr>
              <a:t>develop the workforce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Meta-Project: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i="1" dirty="0" smtClean="0"/>
              <a:t>“</a:t>
            </a:r>
            <a:r>
              <a:rPr lang="en-GB" sz="3200" i="1" dirty="0" smtClean="0"/>
              <a:t>Get STEM working: innovation with employer and student engagement”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2994248"/>
            <a:ext cx="7772400" cy="3531096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Project Lead:  Bournemouth University </a:t>
            </a:r>
          </a:p>
        </p:txBody>
      </p:sp>
      <p:pic>
        <p:nvPicPr>
          <p:cNvPr id="12" name="Picture 11" descr="home-uni-logo-bournemouth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944" y="5013176"/>
            <a:ext cx="129614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Six Sub-Projects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772816"/>
            <a:ext cx="7918648" cy="3960440"/>
          </a:xfrm>
        </p:spPr>
        <p:txBody>
          <a:bodyPr/>
          <a:lstStyle/>
          <a:p>
            <a:r>
              <a:rPr lang="en-GB" dirty="0" smtClean="0"/>
              <a:t>University of Bath</a:t>
            </a:r>
          </a:p>
          <a:p>
            <a:r>
              <a:rPr lang="en-GB" dirty="0" smtClean="0"/>
              <a:t>University of Bristol</a:t>
            </a:r>
          </a:p>
          <a:p>
            <a:r>
              <a:rPr lang="en-GB" dirty="0" smtClean="0"/>
              <a:t>Bournemouth University</a:t>
            </a:r>
          </a:p>
          <a:p>
            <a:r>
              <a:rPr lang="en-GB" dirty="0" smtClean="0"/>
              <a:t>University of Exeter </a:t>
            </a:r>
          </a:p>
          <a:p>
            <a:r>
              <a:rPr lang="en-GB" dirty="0" smtClean="0"/>
              <a:t>Plymouth University</a:t>
            </a:r>
          </a:p>
          <a:p>
            <a:r>
              <a:rPr lang="en-GB" dirty="0" smtClean="0"/>
              <a:t>University of the West </a:t>
            </a:r>
            <a:r>
              <a:rPr lang="en-GB" dirty="0" smtClean="0"/>
              <a:t>of England   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 </a:t>
            </a:r>
          </a:p>
        </p:txBody>
      </p:sp>
      <p:pic>
        <p:nvPicPr>
          <p:cNvPr id="4" name="Picture 3" descr="home-uni-logo-exeter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3356992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ome-uni-logo-plymouth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2160" y="371703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ome-uni-logo-bath">
            <a:hlinkClick r:id="rId7"/>
          </p:cNvPr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5976" y="1412776"/>
            <a:ext cx="7920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ome-uni-logo-bournemouth">
            <a:hlinkClick r:id="rId9"/>
          </p:cNvPr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40152" y="2564904"/>
            <a:ext cx="86409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\\frome\pmitchell\My Pictures\home-uni-logo-bristol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04048" y="2060848"/>
            <a:ext cx="894415" cy="864096"/>
          </a:xfrm>
          <a:prstGeom prst="rect">
            <a:avLst/>
          </a:prstGeom>
          <a:noFill/>
        </p:spPr>
      </p:pic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7524328" y="4365104"/>
          <a:ext cx="730511" cy="864096"/>
        </p:xfrm>
        <a:graphic>
          <a:graphicData uri="http://schemas.openxmlformats.org/presentationml/2006/ole">
            <p:oleObj spid="_x0000_s1026" name="Photo Editor Photo" r:id="rId12" imgW="7133333" imgH="8430802" progId="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196752"/>
            <a:ext cx="8064896" cy="5256584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GB" sz="3600" b="1" i="1" dirty="0" smtClean="0"/>
              <a:t>Technology-</a:t>
            </a:r>
            <a:r>
              <a:rPr lang="en-GB" sz="3600" b="1" dirty="0" smtClean="0"/>
              <a:t>enabled </a:t>
            </a:r>
            <a:r>
              <a:rPr lang="en-GB" sz="3600" b="1" dirty="0" smtClean="0"/>
              <a:t>engagement between employer and student </a:t>
            </a:r>
          </a:p>
          <a:p>
            <a:endParaRPr lang="en-GB" sz="2000" dirty="0" smtClean="0"/>
          </a:p>
          <a:p>
            <a:pPr>
              <a:buNone/>
            </a:pPr>
            <a:r>
              <a:rPr lang="en-GB" sz="2800" b="1" dirty="0" smtClean="0">
                <a:solidFill>
                  <a:srgbClr val="7030A0"/>
                </a:solidFill>
              </a:rPr>
              <a:t>“Dragons’ Den” using video conferencing</a:t>
            </a:r>
            <a:r>
              <a:rPr lang="en-GB" sz="2400" dirty="0" smtClean="0"/>
              <a:t> between</a:t>
            </a:r>
          </a:p>
          <a:p>
            <a:endParaRPr lang="en-GB" sz="2400" dirty="0" smtClean="0"/>
          </a:p>
          <a:p>
            <a:r>
              <a:rPr lang="en-GB" sz="2400" dirty="0" smtClean="0"/>
              <a:t>Employers from analytical and forensic science sectors</a:t>
            </a:r>
          </a:p>
          <a:p>
            <a:pPr>
              <a:buNone/>
            </a:pPr>
            <a:r>
              <a:rPr lang="en-GB" sz="2400" dirty="0" smtClean="0"/>
              <a:t>		and</a:t>
            </a:r>
            <a:endParaRPr lang="en-GB" sz="2400" dirty="0" smtClean="0"/>
          </a:p>
          <a:p>
            <a:r>
              <a:rPr lang="en-GB" sz="2400" dirty="0" smtClean="0"/>
              <a:t>Year </a:t>
            </a:r>
            <a:r>
              <a:rPr lang="en-GB" sz="2400" dirty="0" smtClean="0"/>
              <a:t>2 BSc Forensic Science students undertaking </a:t>
            </a:r>
            <a:r>
              <a:rPr lang="en-GB" sz="2400" dirty="0" smtClean="0"/>
              <a:t>a module in analytical chemistry</a:t>
            </a:r>
            <a:endParaRPr lang="en-GB" sz="2400" dirty="0" smtClean="0"/>
          </a:p>
          <a:p>
            <a:pPr marL="720725" indent="-360363">
              <a:buFont typeface="Arial" pitchFamily="34" charset="0"/>
              <a:buChar char="•"/>
            </a:pPr>
            <a:endParaRPr lang="en-GB" sz="2800" dirty="0" smtClean="0"/>
          </a:p>
          <a:p>
            <a:pPr marL="1081088" indent="-360363"/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 </a:t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i="1" dirty="0" smtClean="0">
                <a:solidFill>
                  <a:srgbClr val="002060"/>
                </a:solidFill>
              </a:rPr>
              <a:t>Aims: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23528" y="1340768"/>
            <a:ext cx="8640960" cy="4032448"/>
          </a:xfrm>
        </p:spPr>
        <p:txBody>
          <a:bodyPr/>
          <a:lstStyle/>
          <a:p>
            <a:pPr>
              <a:buNone/>
            </a:pPr>
            <a:endParaRPr lang="en-GB" sz="2000" dirty="0" smtClean="0"/>
          </a:p>
          <a:p>
            <a:pPr marL="1081088" indent="-360363">
              <a:buFont typeface="Arial" pitchFamily="34" charset="0"/>
              <a:buChar char="•"/>
            </a:pPr>
            <a:r>
              <a:rPr lang="en-GB" b="1" i="1" dirty="0" smtClean="0">
                <a:solidFill>
                  <a:srgbClr val="7030A0"/>
                </a:solidFill>
              </a:rPr>
              <a:t>Employer </a:t>
            </a:r>
            <a:r>
              <a:rPr lang="en-GB" b="1" i="1" dirty="0" smtClean="0">
                <a:solidFill>
                  <a:srgbClr val="7030A0"/>
                </a:solidFill>
              </a:rPr>
              <a:t>contact </a:t>
            </a:r>
          </a:p>
          <a:p>
            <a:pPr marL="1081088" indent="-360363">
              <a:buNone/>
            </a:pPr>
            <a:r>
              <a:rPr lang="en-GB" sz="2800" b="1" dirty="0" smtClean="0"/>
              <a:t>	</a:t>
            </a:r>
            <a:r>
              <a:rPr lang="en-GB" sz="2800" b="1" dirty="0" smtClean="0"/>
              <a:t>– expand links, enhance curriculum,       potential collaborations, work experience, employment</a:t>
            </a:r>
          </a:p>
          <a:p>
            <a:pPr marL="1081088" indent="-360363"/>
            <a:r>
              <a:rPr lang="en-GB" b="1" i="1" dirty="0" smtClean="0">
                <a:solidFill>
                  <a:srgbClr val="7030A0"/>
                </a:solidFill>
              </a:rPr>
              <a:t>Student </a:t>
            </a:r>
            <a:r>
              <a:rPr lang="en-GB" b="1" i="1" dirty="0" smtClean="0">
                <a:solidFill>
                  <a:srgbClr val="7030A0"/>
                </a:solidFill>
              </a:rPr>
              <a:t>experience</a:t>
            </a:r>
          </a:p>
          <a:p>
            <a:pPr marL="1538288" lvl="1" indent="-360363">
              <a:buFontTx/>
              <a:buChar char="-"/>
            </a:pPr>
            <a:r>
              <a:rPr lang="en-GB" b="1" dirty="0" smtClean="0"/>
              <a:t>increase motivation, see relevance of study, develop presentation and IT skills</a:t>
            </a:r>
          </a:p>
          <a:p>
            <a:pPr marL="1538288" lvl="1" indent="-360363">
              <a:buNone/>
            </a:pPr>
            <a:endParaRPr lang="en-GB" b="1" dirty="0" smtClean="0"/>
          </a:p>
          <a:p>
            <a:pPr marL="1538288" lvl="1" indent="-360363">
              <a:buNone/>
            </a:pPr>
            <a:endParaRPr lang="en-GB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43608" y="5373216"/>
            <a:ext cx="7920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b="1" dirty="0" smtClean="0">
                <a:latin typeface="+mn-lt"/>
              </a:rPr>
              <a:t>  </a:t>
            </a:r>
            <a:r>
              <a:rPr lang="en-GB" sz="3200" b="1" i="1" dirty="0" smtClean="0">
                <a:solidFill>
                  <a:srgbClr val="7030A0"/>
                </a:solidFill>
                <a:latin typeface="+mn-lt"/>
              </a:rPr>
              <a:t>Develop guidelines </a:t>
            </a:r>
            <a:r>
              <a:rPr lang="en-GB" sz="2800" b="1" dirty="0" smtClean="0">
                <a:latin typeface="+mn-lt"/>
              </a:rPr>
              <a:t>to facilitate    adoption of similar approaches by others</a:t>
            </a:r>
            <a:endParaRPr lang="en-GB" sz="28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 </a:t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i="1" dirty="0" smtClean="0">
                <a:solidFill>
                  <a:srgbClr val="002060"/>
                </a:solidFill>
              </a:rPr>
              <a:t>Approach: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endParaRPr lang="en-US" sz="3600" b="1" dirty="0"/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683568" y="1268760"/>
            <a:ext cx="7920880" cy="4251176"/>
          </a:xfrm>
        </p:spPr>
        <p:txBody>
          <a:bodyPr/>
          <a:lstStyle/>
          <a:p>
            <a:pPr marL="1081088" indent="-360363"/>
            <a:endParaRPr lang="en-GB" sz="2000" dirty="0" smtClean="0"/>
          </a:p>
          <a:p>
            <a:r>
              <a:rPr lang="en-GB" dirty="0" smtClean="0"/>
              <a:t>Recruit willing employers</a:t>
            </a:r>
          </a:p>
          <a:p>
            <a:endParaRPr lang="en-GB" dirty="0" smtClean="0"/>
          </a:p>
          <a:p>
            <a:r>
              <a:rPr lang="en-GB" dirty="0" smtClean="0"/>
              <a:t>Develop appropriate task for students</a:t>
            </a:r>
          </a:p>
          <a:p>
            <a:endParaRPr lang="en-GB" dirty="0" smtClean="0"/>
          </a:p>
          <a:p>
            <a:r>
              <a:rPr lang="en-GB" dirty="0" smtClean="0"/>
              <a:t>Compare two technologies</a:t>
            </a:r>
          </a:p>
          <a:p>
            <a:pPr lvl="1"/>
            <a:r>
              <a:rPr lang="en-GB" dirty="0" smtClean="0"/>
              <a:t>Video conferencing (VCON) </a:t>
            </a:r>
            <a:r>
              <a:rPr lang="en-GB" sz="2400" dirty="0" smtClean="0"/>
              <a:t>– </a:t>
            </a:r>
            <a:r>
              <a:rPr lang="en-GB" sz="2400" dirty="0" err="1" smtClean="0"/>
              <a:t>Polycom</a:t>
            </a:r>
            <a:r>
              <a:rPr lang="en-GB" sz="2400" dirty="0" smtClean="0"/>
              <a:t> system</a:t>
            </a:r>
          </a:p>
          <a:p>
            <a:pPr lvl="1"/>
            <a:r>
              <a:rPr lang="en-GB" dirty="0" smtClean="0"/>
              <a:t>Online Flash Meeting</a:t>
            </a:r>
            <a:endParaRPr lang="en-GB" sz="3200" dirty="0" smtClean="0"/>
          </a:p>
          <a:p>
            <a:pPr lvl="1">
              <a:buNone/>
            </a:pPr>
            <a:endParaRPr lang="en-GB" sz="32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 </a:t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i="1" dirty="0" smtClean="0">
                <a:solidFill>
                  <a:srgbClr val="002060"/>
                </a:solidFill>
              </a:rPr>
              <a:t>Student tasks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5576" y="1340768"/>
            <a:ext cx="7920880" cy="4251176"/>
          </a:xfrm>
        </p:spPr>
        <p:txBody>
          <a:bodyPr/>
          <a:lstStyle/>
          <a:p>
            <a:pPr marL="1081088" indent="-360363"/>
            <a:endParaRPr lang="en-GB" sz="2000" dirty="0" smtClean="0"/>
          </a:p>
          <a:p>
            <a:pPr>
              <a:buNone/>
            </a:pPr>
            <a:endParaRPr lang="en-GB" sz="1400" dirty="0" smtClean="0"/>
          </a:p>
          <a:p>
            <a:r>
              <a:rPr lang="en-GB" dirty="0" smtClean="0"/>
              <a:t>Volunteer students -10 </a:t>
            </a:r>
            <a:r>
              <a:rPr lang="en-GB" dirty="0" smtClean="0"/>
              <a:t>minute presentation (PowerPoint) + 10 minute </a:t>
            </a:r>
            <a:r>
              <a:rPr lang="en-GB" dirty="0" smtClean="0"/>
              <a:t>feedback/discussion</a:t>
            </a:r>
            <a:endParaRPr lang="en-GB" dirty="0" smtClean="0"/>
          </a:p>
          <a:p>
            <a:endParaRPr lang="en-GB" sz="1600" dirty="0" smtClean="0"/>
          </a:p>
          <a:p>
            <a:r>
              <a:rPr lang="en-GB" dirty="0" smtClean="0"/>
              <a:t>All students - short written assessment </a:t>
            </a:r>
            <a:r>
              <a:rPr lang="en-GB" dirty="0" smtClean="0"/>
              <a:t>on </a:t>
            </a:r>
            <a:r>
              <a:rPr lang="en-GB" dirty="0" smtClean="0"/>
              <a:t>relevance of lab techniques used with reference to the video presentations and discussion</a:t>
            </a:r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Technology 1</a:t>
            </a:r>
            <a:r>
              <a:rPr lang="en-GB" sz="3600" dirty="0" smtClean="0"/>
              <a:t>: Online Meeting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251176"/>
          </a:xfrm>
        </p:spPr>
        <p:txBody>
          <a:bodyPr/>
          <a:lstStyle/>
          <a:p>
            <a:r>
              <a:rPr lang="en-GB" dirty="0" err="1" smtClean="0"/>
              <a:t>FlashMeeting</a:t>
            </a:r>
            <a:r>
              <a:rPr lang="en-GB" dirty="0" smtClean="0"/>
              <a:t> online meeting technology</a:t>
            </a:r>
          </a:p>
          <a:p>
            <a:endParaRPr lang="en-GB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204864"/>
            <a:ext cx="636292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188640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Technology 2</a:t>
            </a:r>
            <a:r>
              <a:rPr lang="en-GB" sz="3600" dirty="0" smtClean="0"/>
              <a:t>:Videoconferencing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338064"/>
            <a:ext cx="8640960" cy="4251176"/>
          </a:xfrm>
        </p:spPr>
        <p:txBody>
          <a:bodyPr/>
          <a:lstStyle/>
          <a:p>
            <a:r>
              <a:rPr lang="en-GB" dirty="0" err="1" smtClean="0"/>
              <a:t>Polycom</a:t>
            </a:r>
            <a:r>
              <a:rPr lang="en-GB" dirty="0" smtClean="0"/>
              <a:t> Videoconferencing  (VCON) system</a:t>
            </a:r>
          </a:p>
          <a:p>
            <a:endParaRPr lang="en-GB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b="8648"/>
          <a:stretch>
            <a:fillRect/>
          </a:stretch>
        </p:blipFill>
        <p:spPr bwMode="auto">
          <a:xfrm>
            <a:off x="1403648" y="2060848"/>
            <a:ext cx="6372200" cy="436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412776"/>
            <a:ext cx="4464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  <a:latin typeface="+mn-lt"/>
              </a:rPr>
              <a:t>Student view</a:t>
            </a:r>
          </a:p>
          <a:p>
            <a:endParaRPr lang="en-GB" sz="3200" b="1" i="1" dirty="0" smtClean="0">
              <a:solidFill>
                <a:srgbClr val="7030A0"/>
              </a:solidFill>
              <a:latin typeface="+mn-lt"/>
            </a:endParaRPr>
          </a:p>
          <a:p>
            <a:r>
              <a:rPr lang="en-GB" sz="3200" b="1" i="1" dirty="0" smtClean="0">
                <a:solidFill>
                  <a:srgbClr val="7030A0"/>
                </a:solidFill>
                <a:latin typeface="+mn-lt"/>
              </a:rPr>
              <a:t>	Paige Stringer</a:t>
            </a:r>
          </a:p>
          <a:p>
            <a:endParaRPr lang="en-GB" sz="3200" b="1" i="1" dirty="0" smtClean="0">
              <a:solidFill>
                <a:srgbClr val="7030A0"/>
              </a:solidFill>
              <a:latin typeface="+mn-lt"/>
            </a:endParaRPr>
          </a:p>
          <a:p>
            <a:r>
              <a:rPr lang="en-GB" sz="3200" b="1" i="1" dirty="0" smtClean="0">
                <a:solidFill>
                  <a:srgbClr val="7030A0"/>
                </a:solidFill>
                <a:latin typeface="+mn-lt"/>
              </a:rPr>
              <a:t>	Emily </a:t>
            </a:r>
            <a:r>
              <a:rPr lang="en-GB" sz="3200" b="1" i="1" dirty="0" err="1" smtClean="0">
                <a:solidFill>
                  <a:srgbClr val="7030A0"/>
                </a:solidFill>
                <a:latin typeface="+mn-lt"/>
              </a:rPr>
              <a:t>Horrocks</a:t>
            </a:r>
            <a:endParaRPr lang="en-GB" sz="3200" b="1" i="1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Results (</a:t>
            </a:r>
            <a:r>
              <a:rPr lang="en-GB" sz="3600" b="1" dirty="0" err="1" smtClean="0"/>
              <a:t>i</a:t>
            </a:r>
            <a:r>
              <a:rPr lang="en-GB" sz="3600" b="1" dirty="0" smtClean="0"/>
              <a:t>)</a:t>
            </a:r>
            <a:r>
              <a:rPr lang="en-GB" sz="3600" dirty="0" smtClean="0"/>
              <a:t>: Presenting Students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914128"/>
            <a:ext cx="8640960" cy="4251176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Held a </a:t>
            </a:r>
            <a:r>
              <a:rPr lang="en-GB" b="1" u="sng" dirty="0" smtClean="0">
                <a:solidFill>
                  <a:srgbClr val="FF0000"/>
                </a:solidFill>
              </a:rPr>
              <a:t>positive</a:t>
            </a:r>
            <a:r>
              <a:rPr lang="en-GB" dirty="0" smtClean="0"/>
              <a:t> view of initiative:</a:t>
            </a:r>
          </a:p>
          <a:p>
            <a:pPr>
              <a:buNone/>
            </a:pPr>
            <a:endParaRPr lang="en-GB" sz="1050" dirty="0" smtClean="0"/>
          </a:p>
          <a:p>
            <a:pPr marL="900113" indent="-442913">
              <a:buFont typeface="Arial" pitchFamily="34" charset="0"/>
              <a:buChar char="•"/>
            </a:pPr>
            <a:r>
              <a:rPr lang="en-GB" sz="2800" dirty="0" smtClean="0"/>
              <a:t>Experience </a:t>
            </a:r>
          </a:p>
          <a:p>
            <a:pPr marL="1700213" lvl="2" indent="-442913">
              <a:buNone/>
            </a:pPr>
            <a:r>
              <a:rPr lang="en-GB" sz="2000" dirty="0" smtClean="0"/>
              <a:t>– presentation skills</a:t>
            </a:r>
          </a:p>
          <a:p>
            <a:pPr marL="1700213" lvl="2" indent="-442913">
              <a:buNone/>
            </a:pPr>
            <a:r>
              <a:rPr lang="en-GB" sz="2000" dirty="0" smtClean="0"/>
              <a:t>– technology</a:t>
            </a:r>
          </a:p>
          <a:p>
            <a:pPr marL="1700213" lvl="2" indent="-442913">
              <a:buNone/>
            </a:pPr>
            <a:r>
              <a:rPr lang="en-GB" sz="2000" dirty="0" smtClean="0"/>
              <a:t>– communication with experts</a:t>
            </a:r>
          </a:p>
          <a:p>
            <a:pPr marL="900113" indent="-442913">
              <a:buFont typeface="Arial" pitchFamily="34" charset="0"/>
              <a:buChar char="•"/>
            </a:pPr>
            <a:r>
              <a:rPr lang="en-GB" sz="2800" dirty="0" smtClean="0"/>
              <a:t>Confirmation of quality of learning by experts</a:t>
            </a:r>
          </a:p>
          <a:p>
            <a:pPr marL="1611313" lvl="2" indent="-442913">
              <a:buNone/>
            </a:pPr>
            <a:r>
              <a:rPr lang="en-GB" dirty="0" smtClean="0"/>
              <a:t> </a:t>
            </a:r>
            <a:r>
              <a:rPr lang="en-GB" sz="2000" dirty="0" smtClean="0"/>
              <a:t>– building confidence in </a:t>
            </a:r>
            <a:r>
              <a:rPr lang="en-GB" sz="2000" dirty="0" err="1" smtClean="0"/>
              <a:t>skillset</a:t>
            </a:r>
            <a:endParaRPr lang="en-GB" sz="2000" dirty="0" smtClean="0"/>
          </a:p>
          <a:p>
            <a:pPr marL="1700213" lvl="2" indent="-442913">
              <a:buNone/>
            </a:pPr>
            <a:r>
              <a:rPr lang="en-GB" sz="2000" dirty="0" smtClean="0"/>
              <a:t>– affirmation of relevance of skills to employers</a:t>
            </a:r>
            <a:endParaRPr lang="en-GB" dirty="0" smtClean="0"/>
          </a:p>
          <a:p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57808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>Results (ii)</a:t>
            </a:r>
            <a:r>
              <a:rPr lang="en-GB" sz="3600" dirty="0" smtClean="0"/>
              <a:t>: Non-participating students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2058144"/>
            <a:ext cx="8640960" cy="4251176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Initially held </a:t>
            </a:r>
            <a:r>
              <a:rPr lang="en-GB" b="1" u="sng" dirty="0" smtClean="0">
                <a:solidFill>
                  <a:srgbClr val="FF0000"/>
                </a:solidFill>
              </a:rPr>
              <a:t>negative</a:t>
            </a:r>
            <a:r>
              <a:rPr lang="en-GB" dirty="0" smtClean="0"/>
              <a:t> view of initiative:</a:t>
            </a:r>
          </a:p>
          <a:p>
            <a:endParaRPr lang="en-GB" sz="1800" dirty="0" smtClean="0"/>
          </a:p>
          <a:p>
            <a:pPr marL="900113" indent="-442913">
              <a:buFont typeface="Arial" pitchFamily="34" charset="0"/>
              <a:buChar char="•"/>
            </a:pPr>
            <a:r>
              <a:rPr lang="en-GB" dirty="0" smtClean="0"/>
              <a:t>“Additional” </a:t>
            </a:r>
            <a:r>
              <a:rPr lang="en-GB" dirty="0" smtClean="0"/>
              <a:t>assessment</a:t>
            </a:r>
          </a:p>
          <a:p>
            <a:pPr marL="900113" indent="-442913">
              <a:buFont typeface="Arial" pitchFamily="34" charset="0"/>
              <a:buChar char="•"/>
            </a:pPr>
            <a:r>
              <a:rPr lang="en-GB" dirty="0" smtClean="0"/>
              <a:t>Outside of comfort zone</a:t>
            </a:r>
          </a:p>
          <a:p>
            <a:pPr marL="900113" indent="-442913">
              <a:buFont typeface="Arial" pitchFamily="34" charset="0"/>
              <a:buChar char="•"/>
            </a:pPr>
            <a:r>
              <a:rPr lang="en-GB" dirty="0" smtClean="0"/>
              <a:t>Perceived potential reduction in grades </a:t>
            </a:r>
          </a:p>
          <a:p>
            <a:pPr marL="1357313" lvl="1" indent="-442913"/>
            <a:r>
              <a:rPr lang="en-GB" sz="2400" dirty="0" smtClean="0"/>
              <a:t>In fact, average grade was identical for both practical write-up </a:t>
            </a:r>
            <a:r>
              <a:rPr lang="en-GB" sz="2400" u="sng" dirty="0" smtClean="0"/>
              <a:t>and</a:t>
            </a:r>
            <a:r>
              <a:rPr lang="en-GB" sz="2400" dirty="0" smtClean="0"/>
              <a:t> presentation-based assessment = 61%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Results (iii)</a:t>
            </a:r>
            <a:r>
              <a:rPr lang="en-GB" sz="3600" dirty="0" smtClean="0"/>
              <a:t>: Employer Reaction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2130152"/>
            <a:ext cx="8640960" cy="4251176"/>
          </a:xfrm>
        </p:spPr>
        <p:txBody>
          <a:bodyPr/>
          <a:lstStyle/>
          <a:p>
            <a:r>
              <a:rPr lang="en-GB" sz="2800" dirty="0" smtClean="0"/>
              <a:t>Can this provide an early indication of potential employees? </a:t>
            </a:r>
          </a:p>
          <a:p>
            <a:r>
              <a:rPr lang="en-GB" sz="2800" dirty="0" smtClean="0"/>
              <a:t>Demonstrate potential strengths in:</a:t>
            </a:r>
          </a:p>
          <a:p>
            <a:pPr>
              <a:buNone/>
            </a:pPr>
            <a:endParaRPr lang="en-GB" sz="2000" dirty="0" smtClean="0"/>
          </a:p>
          <a:p>
            <a:pPr marL="1441450" indent="-360363">
              <a:buNone/>
            </a:pPr>
            <a:r>
              <a:rPr lang="en-GB" sz="2800" dirty="0" smtClean="0"/>
              <a:t> </a:t>
            </a:r>
            <a:r>
              <a:rPr lang="en-GB" sz="2800" dirty="0" smtClean="0"/>
              <a:t>- </a:t>
            </a:r>
            <a:r>
              <a:rPr lang="en-GB" sz="2800" dirty="0" smtClean="0"/>
              <a:t>Communication skills</a:t>
            </a:r>
          </a:p>
          <a:p>
            <a:pPr marL="1441450" indent="-360363">
              <a:buNone/>
            </a:pPr>
            <a:r>
              <a:rPr lang="en-GB" sz="2800" dirty="0" smtClean="0"/>
              <a:t> </a:t>
            </a:r>
            <a:r>
              <a:rPr lang="en-GB" sz="2800" dirty="0" smtClean="0"/>
              <a:t>- </a:t>
            </a:r>
            <a:r>
              <a:rPr lang="en-GB" sz="2800" dirty="0" smtClean="0"/>
              <a:t>Interest in the subject</a:t>
            </a:r>
          </a:p>
          <a:p>
            <a:pPr marL="1441450" indent="-360363">
              <a:buNone/>
            </a:pPr>
            <a:r>
              <a:rPr lang="en-GB" sz="2800" dirty="0" smtClean="0"/>
              <a:t> </a:t>
            </a:r>
            <a:r>
              <a:rPr lang="en-GB" sz="2800" dirty="0" smtClean="0"/>
              <a:t>- </a:t>
            </a:r>
            <a:r>
              <a:rPr lang="en-GB" sz="2800" dirty="0" smtClean="0"/>
              <a:t>High academic standard</a:t>
            </a:r>
          </a:p>
          <a:p>
            <a:pPr marL="360363" indent="-360363"/>
            <a:endParaRPr lang="en-GB" sz="2800" dirty="0" smtClean="0"/>
          </a:p>
          <a:p>
            <a:pPr marL="360363" indent="-360363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>Employer Reaction </a:t>
            </a:r>
            <a:r>
              <a:rPr lang="en-GB" sz="3200" dirty="0" smtClean="0"/>
              <a:t>(</a:t>
            </a:r>
            <a:r>
              <a:rPr lang="en-GB" sz="3200" dirty="0" err="1" smtClean="0"/>
              <a:t>contd</a:t>
            </a:r>
            <a:r>
              <a:rPr lang="en-GB" sz="3200" dirty="0" smtClean="0"/>
              <a:t>)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626096"/>
            <a:ext cx="8640960" cy="4251176"/>
          </a:xfrm>
        </p:spPr>
        <p:txBody>
          <a:bodyPr/>
          <a:lstStyle/>
          <a:p>
            <a:pPr marL="360363" indent="-360363"/>
            <a:r>
              <a:rPr lang="en-GB" sz="2800" dirty="0" smtClean="0"/>
              <a:t>Improved awareness and recognition of skills acquired by students</a:t>
            </a:r>
          </a:p>
          <a:p>
            <a:pPr marL="360363" indent="-360363"/>
            <a:endParaRPr lang="en-GB" sz="1800" dirty="0" smtClean="0"/>
          </a:p>
          <a:p>
            <a:pPr marL="360363" indent="-360363"/>
            <a:r>
              <a:rPr lang="en-GB" sz="2800" dirty="0" smtClean="0"/>
              <a:t>Future potential collaboration opportunities with individual students?</a:t>
            </a:r>
          </a:p>
          <a:p>
            <a:pPr marL="360363" indent="-360363"/>
            <a:endParaRPr lang="en-GB" sz="1800" dirty="0" smtClean="0"/>
          </a:p>
          <a:p>
            <a:pPr marL="360363" indent="-360363"/>
            <a:r>
              <a:rPr lang="en-GB" sz="2800" dirty="0" smtClean="0"/>
              <a:t>Process initiated employer interest in course content and student learning</a:t>
            </a:r>
          </a:p>
          <a:p>
            <a:pPr marL="360363" indent="-360363"/>
            <a:endParaRPr lang="en-GB" sz="1800" dirty="0" smtClean="0"/>
          </a:p>
          <a:p>
            <a:pPr marL="360363" indent="-360363"/>
            <a:r>
              <a:rPr lang="en-GB" sz="2800" dirty="0" smtClean="0"/>
              <a:t>Potential benefit to ALL students on the BSc Forensic Science course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>Conclusions from project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626096"/>
            <a:ext cx="8640960" cy="4251176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GB" sz="2400" dirty="0" smtClean="0"/>
              <a:t>Both technologies are fit-for-purpose</a:t>
            </a:r>
          </a:p>
          <a:p>
            <a:pPr>
              <a:spcBef>
                <a:spcPts val="2400"/>
              </a:spcBef>
            </a:pPr>
            <a:r>
              <a:rPr lang="en-GB" sz="2400" dirty="0" smtClean="0"/>
              <a:t>VCON is the technology of choice</a:t>
            </a:r>
          </a:p>
          <a:p>
            <a:pPr>
              <a:spcBef>
                <a:spcPts val="2400"/>
              </a:spcBef>
            </a:pPr>
            <a:r>
              <a:rPr lang="en-GB" sz="2400" dirty="0" smtClean="0"/>
              <a:t>Presentations proved the ability of the students involved</a:t>
            </a:r>
          </a:p>
          <a:p>
            <a:pPr>
              <a:spcBef>
                <a:spcPts val="2400"/>
              </a:spcBef>
            </a:pPr>
            <a:r>
              <a:rPr lang="en-GB" sz="2400" dirty="0" smtClean="0"/>
              <a:t>Employers viewed the technology as a very important tool</a:t>
            </a:r>
          </a:p>
          <a:p>
            <a:pPr>
              <a:spcBef>
                <a:spcPts val="2400"/>
              </a:spcBef>
            </a:pPr>
            <a:r>
              <a:rPr lang="en-GB" sz="2400" dirty="0" smtClean="0"/>
              <a:t>Presenters may gain significant advantages</a:t>
            </a:r>
          </a:p>
          <a:p>
            <a:pPr>
              <a:spcBef>
                <a:spcPts val="2400"/>
              </a:spcBef>
            </a:pPr>
            <a:r>
              <a:rPr lang="en-GB" sz="2400" dirty="0" smtClean="0"/>
              <a:t>All students on the IAS course may improve from the presentations.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196752"/>
            <a:ext cx="88569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Is this relevant?</a:t>
            </a:r>
          </a:p>
          <a:p>
            <a:endParaRPr lang="en-GB" sz="2800" b="1" dirty="0" smtClean="0">
              <a:latin typeface="+mn-lt"/>
            </a:endParaRPr>
          </a:p>
          <a:p>
            <a:r>
              <a:rPr lang="en-GB" sz="2800" b="1" dirty="0" smtClean="0">
                <a:latin typeface="+mn-lt"/>
              </a:rPr>
              <a:t>How straightforward is the technology?</a:t>
            </a:r>
          </a:p>
          <a:p>
            <a:endParaRPr lang="en-GB" sz="2800" b="1" dirty="0" smtClean="0">
              <a:latin typeface="+mn-lt"/>
            </a:endParaRPr>
          </a:p>
          <a:p>
            <a:r>
              <a:rPr lang="en-GB" sz="2800" b="1" i="1" dirty="0" smtClean="0">
                <a:solidFill>
                  <a:srgbClr val="7030A0"/>
                </a:solidFill>
                <a:latin typeface="+mn-lt"/>
              </a:rPr>
              <a:t>Relevance? </a:t>
            </a:r>
          </a:p>
          <a:p>
            <a:endParaRPr lang="en-GB" sz="2800" b="1" dirty="0" smtClean="0">
              <a:latin typeface="+mn-lt"/>
            </a:endParaRPr>
          </a:p>
          <a:p>
            <a:r>
              <a:rPr lang="en-GB" sz="2800" b="1" dirty="0" smtClean="0">
                <a:latin typeface="+mn-lt"/>
              </a:rPr>
              <a:t>	</a:t>
            </a:r>
            <a:r>
              <a:rPr lang="en-GB" sz="2800" b="1" dirty="0" smtClean="0">
                <a:latin typeface="+mn-lt"/>
              </a:rPr>
              <a:t>- module perceived as difficult but useful for employability skills (specific or generic)</a:t>
            </a:r>
          </a:p>
          <a:p>
            <a:endParaRPr lang="en-GB" sz="2800" b="1" dirty="0" smtClean="0">
              <a:latin typeface="+mn-lt"/>
            </a:endParaRPr>
          </a:p>
          <a:p>
            <a:r>
              <a:rPr lang="en-GB" sz="2800" b="1" dirty="0" smtClean="0">
                <a:latin typeface="+mn-lt"/>
              </a:rPr>
              <a:t>	</a:t>
            </a:r>
            <a:r>
              <a:rPr lang="en-GB" sz="2800" b="1" dirty="0" smtClean="0">
                <a:latin typeface="+mn-lt"/>
              </a:rPr>
              <a:t>- employers who would be interested to learn what skills our students develop or talent-spot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48680"/>
            <a:ext cx="74168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 smtClean="0">
                <a:solidFill>
                  <a:srgbClr val="7030A0"/>
                </a:solidFill>
                <a:latin typeface="+mn-lt"/>
              </a:rPr>
              <a:t>How straightforward is the technology?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412776"/>
            <a:ext cx="84249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UWE has invested in superb VCON facilities</a:t>
            </a:r>
          </a:p>
          <a:p>
            <a:r>
              <a:rPr lang="en-GB" sz="2800" b="1" dirty="0" smtClean="0">
                <a:latin typeface="+mn-lt"/>
              </a:rPr>
              <a:t>	</a:t>
            </a:r>
            <a:r>
              <a:rPr lang="en-GB" sz="2800" b="1" dirty="0" smtClean="0">
                <a:latin typeface="+mn-lt"/>
              </a:rPr>
              <a:t>- employers without VCON can phone in</a:t>
            </a:r>
          </a:p>
          <a:p>
            <a:endParaRPr lang="en-GB" sz="2800" b="1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2800" b="1" dirty="0" smtClean="0">
                <a:latin typeface="+mn-lt"/>
              </a:rPr>
              <a:t> </a:t>
            </a:r>
            <a:r>
              <a:rPr lang="en-GB" sz="2800" b="1" dirty="0" smtClean="0">
                <a:latin typeface="+mn-lt"/>
              </a:rPr>
              <a:t>free and easy to use (need practice session)</a:t>
            </a:r>
          </a:p>
          <a:p>
            <a:pPr>
              <a:buFont typeface="Arial" pitchFamily="34" charset="0"/>
              <a:buChar char="•"/>
            </a:pPr>
            <a:r>
              <a:rPr lang="en-GB" sz="2800" b="1" dirty="0" smtClean="0">
                <a:latin typeface="+mn-lt"/>
              </a:rPr>
              <a:t> </a:t>
            </a:r>
            <a:r>
              <a:rPr lang="en-GB" sz="2800" b="1" dirty="0" smtClean="0">
                <a:latin typeface="+mn-lt"/>
              </a:rPr>
              <a:t>easily booked and technical support available</a:t>
            </a:r>
          </a:p>
          <a:p>
            <a:pPr>
              <a:buFont typeface="Arial" pitchFamily="34" charset="0"/>
              <a:buChar char="•"/>
            </a:pPr>
            <a:endParaRPr lang="en-GB" sz="2800" b="1" dirty="0" smtClean="0">
              <a:latin typeface="+mn-lt"/>
            </a:endParaRPr>
          </a:p>
          <a:p>
            <a:r>
              <a:rPr lang="en-GB" sz="2800" b="1" dirty="0" smtClean="0">
                <a:latin typeface="+mn-lt"/>
              </a:rPr>
              <a:t>Flash Meeting needs the organiser to register via OU (initially)</a:t>
            </a:r>
          </a:p>
          <a:p>
            <a:endParaRPr lang="en-GB" sz="2800" b="1" dirty="0" smtClean="0">
              <a:latin typeface="+mn-lt"/>
            </a:endParaRPr>
          </a:p>
          <a:p>
            <a:r>
              <a:rPr lang="en-GB" sz="2800" b="1" dirty="0" smtClean="0">
                <a:latin typeface="+mn-lt"/>
              </a:rPr>
              <a:t>All participants sent </a:t>
            </a:r>
            <a:r>
              <a:rPr lang="en-GB" sz="2800" b="1" dirty="0" err="1" smtClean="0">
                <a:latin typeface="+mn-lt"/>
              </a:rPr>
              <a:t>url</a:t>
            </a:r>
            <a:r>
              <a:rPr lang="en-GB" sz="2800" b="1" dirty="0" smtClean="0">
                <a:latin typeface="+mn-lt"/>
              </a:rPr>
              <a:t> link</a:t>
            </a:r>
          </a:p>
          <a:p>
            <a:endParaRPr lang="en-GB" sz="2800" b="1" dirty="0" smtClean="0">
              <a:latin typeface="+mn-lt"/>
            </a:endParaRPr>
          </a:p>
          <a:p>
            <a:r>
              <a:rPr lang="en-GB" sz="2800" b="1" dirty="0" smtClean="0">
                <a:latin typeface="+mn-lt"/>
              </a:rPr>
              <a:t>	So – quite straightforward</a:t>
            </a:r>
            <a:endParaRPr lang="en-GB" sz="2800" b="1" dirty="0" smtClean="0">
              <a:latin typeface="+mn-lt"/>
            </a:endParaRPr>
          </a:p>
          <a:p>
            <a:endParaRPr lang="en-GB" sz="28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75656" y="4509120"/>
            <a:ext cx="672040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600" b="1" i="1" dirty="0">
                <a:solidFill>
                  <a:srgbClr val="F6860A"/>
                </a:solidFill>
                <a:latin typeface="+mn-lt"/>
              </a:rPr>
              <a:t>Any questions?</a:t>
            </a:r>
            <a:endParaRPr lang="en-US" dirty="0">
              <a:solidFill>
                <a:srgbClr val="F6860A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1484784"/>
            <a:ext cx="7272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If you are interested in having a go or discussing any of this please e-mail either of us </a:t>
            </a:r>
          </a:p>
          <a:p>
            <a:endParaRPr lang="en-GB" b="1" dirty="0" smtClean="0">
              <a:latin typeface="+mn-lt"/>
              <a:hlinkClick r:id="rId2"/>
            </a:endParaRPr>
          </a:p>
          <a:p>
            <a:r>
              <a:rPr lang="en-GB" b="1" dirty="0" smtClean="0">
                <a:latin typeface="+mn-lt"/>
                <a:hlinkClick r:id="rId2"/>
              </a:rPr>
              <a:t>Carolyn.Morton@uwe.ac.uk</a:t>
            </a:r>
            <a:endParaRPr lang="en-GB" b="1" dirty="0" smtClean="0">
              <a:latin typeface="+mn-lt"/>
            </a:endParaRPr>
          </a:p>
          <a:p>
            <a:endParaRPr lang="en-GB" b="1" dirty="0" smtClean="0">
              <a:latin typeface="+mn-lt"/>
            </a:endParaRPr>
          </a:p>
          <a:p>
            <a:r>
              <a:rPr lang="en-GB" b="1" dirty="0" smtClean="0">
                <a:latin typeface="+mn-lt"/>
                <a:hlinkClick r:id="rId3"/>
              </a:rPr>
              <a:t>Adrian.Crew@uwe.ac.uk</a:t>
            </a:r>
            <a:endParaRPr lang="en-GB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57D25"/>
      </a:accent1>
      <a:accent2>
        <a:srgbClr val="8A796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7D25"/>
      </a:hlink>
      <a:folHlink>
        <a:srgbClr val="A9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</TotalTime>
  <Words>439</Words>
  <Application>Microsoft Office PowerPoint</Application>
  <PresentationFormat>On-screen Show (4:3)</PresentationFormat>
  <Paragraphs>145</Paragraphs>
  <Slides>20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Blank Presentation</vt:lpstr>
      <vt:lpstr>Photo Editor Photo</vt:lpstr>
      <vt:lpstr>Slide 1</vt:lpstr>
      <vt:lpstr>Slide 2</vt:lpstr>
      <vt:lpstr>      The National HE STEM Programme  Enabling the HE sector to engage with schools, enhance curricula, support graduates and develop the workforce </vt:lpstr>
      <vt:lpstr>  Meta-Project:  “Get STEM working: innovation with employer and student engagement” </vt:lpstr>
      <vt:lpstr>  Six Sub-Projects  </vt:lpstr>
      <vt:lpstr>         </vt:lpstr>
      <vt:lpstr>     Aims:    </vt:lpstr>
      <vt:lpstr>     Approach:    </vt:lpstr>
      <vt:lpstr>     Student tasks    </vt:lpstr>
      <vt:lpstr>     Technology 1: Online Meeting    </vt:lpstr>
      <vt:lpstr>     Technology 2:Videoconferencing    </vt:lpstr>
      <vt:lpstr>Slide 12</vt:lpstr>
      <vt:lpstr>     Results (i): Presenting Students    </vt:lpstr>
      <vt:lpstr>Results (ii): Non-participating students </vt:lpstr>
      <vt:lpstr>     Results (iii): Employer Reaction    </vt:lpstr>
      <vt:lpstr>     Employer Reaction (contd)    </vt:lpstr>
      <vt:lpstr>     Conclusions from project    </vt:lpstr>
      <vt:lpstr>Slide 18</vt:lpstr>
      <vt:lpstr>Slide 19</vt:lpstr>
      <vt:lpstr>Slide 20</vt:lpstr>
    </vt:vector>
  </TitlesOfParts>
  <Company>hmg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duffin</dc:creator>
  <cp:lastModifiedBy>Carolyn Morton</cp:lastModifiedBy>
  <cp:revision>113</cp:revision>
  <dcterms:created xsi:type="dcterms:W3CDTF">2011-02-22T13:53:57Z</dcterms:created>
  <dcterms:modified xsi:type="dcterms:W3CDTF">2012-04-24T15:37:23Z</dcterms:modified>
</cp:coreProperties>
</file>