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19"/>
  </p:handoutMasterIdLst>
  <p:sldIdLst>
    <p:sldId id="256" r:id="rId2"/>
    <p:sldId id="269" r:id="rId3"/>
    <p:sldId id="277" r:id="rId4"/>
    <p:sldId id="270" r:id="rId5"/>
    <p:sldId id="264" r:id="rId6"/>
    <p:sldId id="280" r:id="rId7"/>
    <p:sldId id="265" r:id="rId8"/>
    <p:sldId id="278" r:id="rId9"/>
    <p:sldId id="267" r:id="rId10"/>
    <p:sldId id="268" r:id="rId11"/>
    <p:sldId id="266" r:id="rId12"/>
    <p:sldId id="273" r:id="rId13"/>
    <p:sldId id="282" r:id="rId14"/>
    <p:sldId id="276" r:id="rId15"/>
    <p:sldId id="279" r:id="rId16"/>
    <p:sldId id="271" r:id="rId17"/>
    <p:sldId id="283" r:id="rId18"/>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014" y="-7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8A9B2556-B5CF-4A1E-80C8-6058ACAC4B3C}" type="datetimeFigureOut">
              <a:rPr lang="en-GB" smtClean="0"/>
              <a:pPr/>
              <a:t>15/06/2012</a:t>
            </a:fld>
            <a:endParaRPr lang="en-GB"/>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63F087B3-C7CF-4DD3-A864-CB569233CDD3}" type="slidenum">
              <a:rPr lang="en-GB" smtClean="0"/>
              <a:pPr/>
              <a:t>‹#›</a:t>
            </a:fld>
            <a:endParaRPr lang="en-GB"/>
          </a:p>
        </p:txBody>
      </p:sp>
    </p:spTree>
    <p:extLst>
      <p:ext uri="{BB962C8B-B14F-4D97-AF65-F5344CB8AC3E}">
        <p14:creationId xmlns:p14="http://schemas.microsoft.com/office/powerpoint/2010/main" val="10315732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324541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68230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89688" y="765175"/>
            <a:ext cx="2070100" cy="59039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9388" y="765175"/>
            <a:ext cx="6057900" cy="5903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78318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31083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8440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79388" y="1628775"/>
            <a:ext cx="4064000"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395788" y="1628775"/>
            <a:ext cx="4064000"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46068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92911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025115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346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14878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6106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9388" y="765175"/>
            <a:ext cx="82804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179388" y="1628775"/>
            <a:ext cx="8280400"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1033" name="Picture 9" descr="PETROC_NU_RGB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2527300" cy="7254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ETROC_PAT_RGB_Strip_"/>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591550" y="0"/>
            <a:ext cx="552450" cy="6858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3600" b="1">
          <a:solidFill>
            <a:schemeClr val="tx2"/>
          </a:solidFill>
          <a:latin typeface="+mj-lt"/>
          <a:ea typeface="+mj-ea"/>
          <a:cs typeface="+mj-cs"/>
        </a:defRPr>
      </a:lvl1pPr>
      <a:lvl2pPr algn="ctr" rtl="0" eaLnBrk="1" fontAlgn="base" hangingPunct="1">
        <a:spcBef>
          <a:spcPct val="0"/>
        </a:spcBef>
        <a:spcAft>
          <a:spcPct val="0"/>
        </a:spcAft>
        <a:defRPr sz="3600" b="1">
          <a:solidFill>
            <a:schemeClr val="tx2"/>
          </a:solidFill>
          <a:latin typeface="Verdana" pitchFamily="34" charset="0"/>
        </a:defRPr>
      </a:lvl2pPr>
      <a:lvl3pPr algn="ctr" rtl="0" eaLnBrk="1" fontAlgn="base" hangingPunct="1">
        <a:spcBef>
          <a:spcPct val="0"/>
        </a:spcBef>
        <a:spcAft>
          <a:spcPct val="0"/>
        </a:spcAft>
        <a:defRPr sz="3600" b="1">
          <a:solidFill>
            <a:schemeClr val="tx2"/>
          </a:solidFill>
          <a:latin typeface="Verdana" pitchFamily="34" charset="0"/>
        </a:defRPr>
      </a:lvl3pPr>
      <a:lvl4pPr algn="ctr" rtl="0" eaLnBrk="1" fontAlgn="base" hangingPunct="1">
        <a:spcBef>
          <a:spcPct val="0"/>
        </a:spcBef>
        <a:spcAft>
          <a:spcPct val="0"/>
        </a:spcAft>
        <a:defRPr sz="3600" b="1">
          <a:solidFill>
            <a:schemeClr val="tx2"/>
          </a:solidFill>
          <a:latin typeface="Verdana" pitchFamily="34" charset="0"/>
        </a:defRPr>
      </a:lvl4pPr>
      <a:lvl5pPr algn="ctr" rtl="0" eaLnBrk="1" fontAlgn="base" hangingPunct="1">
        <a:spcBef>
          <a:spcPct val="0"/>
        </a:spcBef>
        <a:spcAft>
          <a:spcPct val="0"/>
        </a:spcAft>
        <a:defRPr sz="3600" b="1">
          <a:solidFill>
            <a:schemeClr val="tx2"/>
          </a:solidFill>
          <a:latin typeface="Verdana" pitchFamily="34" charset="0"/>
        </a:defRPr>
      </a:lvl5pPr>
      <a:lvl6pPr marL="457200" algn="ctr" rtl="0" eaLnBrk="1" fontAlgn="base" hangingPunct="1">
        <a:spcBef>
          <a:spcPct val="0"/>
        </a:spcBef>
        <a:spcAft>
          <a:spcPct val="0"/>
        </a:spcAft>
        <a:defRPr sz="3600" b="1">
          <a:solidFill>
            <a:schemeClr val="tx2"/>
          </a:solidFill>
          <a:latin typeface="Verdana" pitchFamily="34" charset="0"/>
        </a:defRPr>
      </a:lvl6pPr>
      <a:lvl7pPr marL="914400" algn="ctr" rtl="0" eaLnBrk="1" fontAlgn="base" hangingPunct="1">
        <a:spcBef>
          <a:spcPct val="0"/>
        </a:spcBef>
        <a:spcAft>
          <a:spcPct val="0"/>
        </a:spcAft>
        <a:defRPr sz="3600" b="1">
          <a:solidFill>
            <a:schemeClr val="tx2"/>
          </a:solidFill>
          <a:latin typeface="Verdana" pitchFamily="34" charset="0"/>
        </a:defRPr>
      </a:lvl7pPr>
      <a:lvl8pPr marL="1371600" algn="ctr" rtl="0" eaLnBrk="1" fontAlgn="base" hangingPunct="1">
        <a:spcBef>
          <a:spcPct val="0"/>
        </a:spcBef>
        <a:spcAft>
          <a:spcPct val="0"/>
        </a:spcAft>
        <a:defRPr sz="3600" b="1">
          <a:solidFill>
            <a:schemeClr val="tx2"/>
          </a:solidFill>
          <a:latin typeface="Verdana" pitchFamily="34" charset="0"/>
        </a:defRPr>
      </a:lvl8pPr>
      <a:lvl9pPr marL="1828800" algn="ctr" rtl="0" eaLnBrk="1" fontAlgn="base" hangingPunct="1">
        <a:spcBef>
          <a:spcPct val="0"/>
        </a:spcBef>
        <a:spcAft>
          <a:spcPct val="0"/>
        </a:spcAft>
        <a:defRPr sz="3600" b="1">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3" Type="http://schemas.microsoft.com/office/2007/relationships/media" Target="../media/media3.mp3"/><Relationship Id="rId7" Type="http://schemas.openxmlformats.org/officeDocument/2006/relationships/image" Target="../media/image7.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9.png"/><Relationship Id="rId5" Type="http://schemas.openxmlformats.org/officeDocument/2006/relationships/slideLayout" Target="../slideLayouts/slideLayout1.xml"/><Relationship Id="rId4" Type="http://schemas.openxmlformats.org/officeDocument/2006/relationships/audio" Target="../media/media3.mp3"/><Relationship Id="rId9" Type="http://schemas.openxmlformats.org/officeDocument/2006/relationships/image" Target="../media/image11.jpeg"/></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ideo" Target="http://www.youtube.com/v/FTQZW3559aQ?version=3&amp;hl=en_GB&amp;rel=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836712"/>
            <a:ext cx="7772400" cy="2406129"/>
          </a:xfrm>
        </p:spPr>
        <p:txBody>
          <a:bodyPr/>
          <a:lstStyle/>
          <a:p>
            <a:r>
              <a:rPr lang="en-GB" dirty="0" smtClean="0"/>
              <a:t>Customer Relationship Management Systems</a:t>
            </a:r>
            <a:endParaRPr lang="en-US" dirty="0"/>
          </a:p>
        </p:txBody>
      </p:sp>
      <p:sp>
        <p:nvSpPr>
          <p:cNvPr id="3" name="Subtitle 2"/>
          <p:cNvSpPr>
            <a:spLocks noGrp="1"/>
          </p:cNvSpPr>
          <p:nvPr>
            <p:ph type="subTitle" idx="1"/>
          </p:nvPr>
        </p:nvSpPr>
        <p:spPr>
          <a:xfrm>
            <a:off x="971600" y="3717032"/>
            <a:ext cx="6400800" cy="1752600"/>
          </a:xfrm>
        </p:spPr>
        <p:txBody>
          <a:bodyPr>
            <a:normAutofit fontScale="77500" lnSpcReduction="20000"/>
          </a:bodyPr>
          <a:lstStyle/>
          <a:p>
            <a:endParaRPr lang="en-GB" dirty="0" smtClean="0"/>
          </a:p>
          <a:p>
            <a:endParaRPr lang="en-GB" dirty="0"/>
          </a:p>
          <a:p>
            <a:r>
              <a:rPr lang="en-GB" dirty="0" smtClean="0"/>
              <a:t>Cerian Ayres, Head of Quality Petroc</a:t>
            </a:r>
          </a:p>
          <a:p>
            <a:r>
              <a:rPr lang="en-GB" dirty="0" smtClean="0"/>
              <a:t>LSIS South West STEM Advisor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5517232"/>
            <a:ext cx="2326000" cy="103784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80729"/>
            <a:ext cx="8388424" cy="5343872"/>
          </a:xfrm>
        </p:spPr>
        <p:txBody>
          <a:bodyPr>
            <a:normAutofit fontScale="85000" lnSpcReduction="10000"/>
          </a:bodyPr>
          <a:lstStyle/>
          <a:p>
            <a:pPr>
              <a:buNone/>
            </a:pPr>
            <a:r>
              <a:rPr lang="en-GB" dirty="0" smtClean="0"/>
              <a:t>   14-16 Co-ordinator and Deputy Additional Learning Support Manager that describes how the CRM system is used:</a:t>
            </a:r>
          </a:p>
          <a:p>
            <a:pPr>
              <a:buNone/>
            </a:pPr>
            <a:endParaRPr lang="en-US" dirty="0" smtClean="0"/>
          </a:p>
          <a:p>
            <a:pPr>
              <a:buNone/>
            </a:pPr>
            <a:r>
              <a:rPr lang="en-GB" i="1" dirty="0" smtClean="0"/>
              <a:t>    “The CRM [system] is an important tool that: improves effectiveness for users; acts as a conduit for knowledge transfer; enables staff to be more informed and prepared for communicating with employers and schools; enables staff to be aware of the current relationship; and shows partners what we can do with the organisation and can assist with the flow of information”</a:t>
            </a:r>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9512" y="980728"/>
            <a:ext cx="8229600" cy="5127625"/>
          </a:xfrm>
        </p:spPr>
        <p:txBody>
          <a:bodyPr>
            <a:normAutofit fontScale="70000" lnSpcReduction="20000"/>
          </a:bodyPr>
          <a:lstStyle/>
          <a:p>
            <a:r>
              <a:rPr lang="en-GB" dirty="0" smtClean="0"/>
              <a:t>The research resulted in modifications to the system to improve its operation.  More specifically, this included</a:t>
            </a:r>
            <a:r>
              <a:rPr lang="en-US" dirty="0" smtClean="0"/>
              <a:t>   </a:t>
            </a:r>
            <a:r>
              <a:rPr lang="en-GB" dirty="0" smtClean="0"/>
              <a:t>additional tabs  and more functionality in relation to STEM employers.</a:t>
            </a:r>
            <a:endParaRPr lang="en-US" dirty="0" smtClean="0"/>
          </a:p>
          <a:p>
            <a:endParaRPr lang="en-US" dirty="0" smtClean="0"/>
          </a:p>
          <a:p>
            <a:pPr lvl="0"/>
            <a:r>
              <a:rPr lang="en-GB" dirty="0" smtClean="0"/>
              <a:t>Reporting functions, including the ability to filter the results for STEM-related employers.</a:t>
            </a:r>
            <a:endParaRPr lang="en-US" dirty="0" smtClean="0"/>
          </a:p>
          <a:p>
            <a:endParaRPr lang="en-US" dirty="0" smtClean="0"/>
          </a:p>
          <a:p>
            <a:pPr lvl="0"/>
            <a:r>
              <a:rPr lang="en-GB" dirty="0" smtClean="0"/>
              <a:t>CPD guidance describing the functionality of the system and ‘step by step’ instructions on how to use it. This incorporates a word document, a short film and PowerPoint presentation slides. (Petroc, 2012)  </a:t>
            </a:r>
            <a:endParaRPr lang="en-US" dirty="0" smtClean="0"/>
          </a:p>
          <a:p>
            <a:pPr>
              <a:buNone/>
            </a:pPr>
            <a:r>
              <a:rPr lang="en-GB" dirty="0" smtClean="0"/>
              <a:t> </a:t>
            </a:r>
            <a:endParaRPr lang="en-US" dirty="0" smtClean="0"/>
          </a:p>
          <a:p>
            <a:pPr lvl="0"/>
            <a:r>
              <a:rPr lang="en-GB" dirty="0" smtClean="0"/>
              <a:t>An enhanced CRM system with increased functionality.</a:t>
            </a:r>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odcast_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4206255" y="5572472"/>
            <a:ext cx="609600" cy="609600"/>
          </a:xfrm>
          <a:prstGeom prst="rect">
            <a:avLst/>
          </a:prstGeom>
        </p:spPr>
      </p:pic>
      <p:pic>
        <p:nvPicPr>
          <p:cNvPr id="3074" name="Picture 2" descr="Responding to a community’s employment nee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8608" y="2132856"/>
            <a:ext cx="3223592" cy="31569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95736" y="908720"/>
            <a:ext cx="4896544" cy="1138773"/>
          </a:xfrm>
          <a:prstGeom prst="rect">
            <a:avLst/>
          </a:prstGeom>
          <a:noFill/>
        </p:spPr>
        <p:txBody>
          <a:bodyPr wrap="square" rtlCol="0">
            <a:spAutoFit/>
          </a:bodyPr>
          <a:lstStyle/>
          <a:p>
            <a:pPr algn="ctr"/>
            <a:r>
              <a:rPr lang="en-GB" sz="2000" b="1" dirty="0" smtClean="0">
                <a:latin typeface="+mj-lt"/>
              </a:rPr>
              <a:t>Rex </a:t>
            </a:r>
            <a:r>
              <a:rPr lang="en-GB" sz="2000" b="1" dirty="0" err="1" smtClean="0">
                <a:latin typeface="+mj-lt"/>
              </a:rPr>
              <a:t>Witts</a:t>
            </a:r>
            <a:r>
              <a:rPr lang="en-GB" sz="2000" b="1" dirty="0" smtClean="0">
                <a:latin typeface="+mj-lt"/>
              </a:rPr>
              <a:t> – Weymouth College</a:t>
            </a:r>
          </a:p>
          <a:p>
            <a:pPr algn="ctr"/>
            <a:r>
              <a:rPr lang="en-GB" sz="2400" dirty="0" smtClean="0"/>
              <a:t>Responding to a community’s employment needs</a:t>
            </a:r>
            <a:endParaRPr lang="en-GB" sz="2400" dirty="0"/>
          </a:p>
        </p:txBody>
      </p:sp>
    </p:spTree>
    <p:extLst>
      <p:ext uri="{BB962C8B-B14F-4D97-AF65-F5344CB8AC3E}">
        <p14:creationId xmlns:p14="http://schemas.microsoft.com/office/powerpoint/2010/main" val="34859813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78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DK donate to Petroc.pdf - Adobe Reader"/>
          <p:cNvPicPr>
            <a:picLocks noChangeAspect="1"/>
          </p:cNvPicPr>
          <p:nvPr/>
        </p:nvPicPr>
        <p:blipFill rotWithShape="1">
          <a:blip r:embed="rId6" cstate="print">
            <a:extLst>
              <a:ext uri="{28A0092B-C50C-407E-A947-70E740481C1C}">
                <a14:useLocalDpi xmlns:a14="http://schemas.microsoft.com/office/drawing/2010/main" val="0"/>
              </a:ext>
            </a:extLst>
          </a:blip>
          <a:srcRect l="26337" t="10000" r="24609" b="1945"/>
          <a:stretch/>
        </p:blipFill>
        <p:spPr>
          <a:xfrm>
            <a:off x="4139952" y="685799"/>
            <a:ext cx="4392488" cy="6038851"/>
          </a:xfrm>
          <a:prstGeom prst="rect">
            <a:avLst/>
          </a:prstGeom>
        </p:spPr>
      </p:pic>
      <p:pic>
        <p:nvPicPr>
          <p:cNvPr id="5" name="RobertCoombespodcas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2987824" y="2420888"/>
            <a:ext cx="864096" cy="609600"/>
          </a:xfrm>
          <a:prstGeom prst="rect">
            <a:avLst/>
          </a:prstGeom>
        </p:spPr>
      </p:pic>
      <p:sp>
        <p:nvSpPr>
          <p:cNvPr id="6" name="TextBox 5"/>
          <p:cNvSpPr txBox="1"/>
          <p:nvPr/>
        </p:nvSpPr>
        <p:spPr>
          <a:xfrm>
            <a:off x="971600" y="3284984"/>
            <a:ext cx="2304256" cy="369332"/>
          </a:xfrm>
          <a:prstGeom prst="rect">
            <a:avLst/>
          </a:prstGeom>
          <a:noFill/>
        </p:spPr>
        <p:txBody>
          <a:bodyPr wrap="square" rtlCol="0">
            <a:spAutoFit/>
          </a:bodyPr>
          <a:lstStyle/>
          <a:p>
            <a:endParaRPr lang="en-GB" dirty="0"/>
          </a:p>
        </p:txBody>
      </p:sp>
      <p:pic>
        <p:nvPicPr>
          <p:cNvPr id="8" name="Picture 2" descr="Working with industr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520" y="1412777"/>
            <a:ext cx="2520280" cy="21602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9512" y="548680"/>
            <a:ext cx="3024336" cy="923330"/>
          </a:xfrm>
          <a:prstGeom prst="rect">
            <a:avLst/>
          </a:prstGeom>
          <a:noFill/>
        </p:spPr>
        <p:txBody>
          <a:bodyPr wrap="square" rtlCol="0">
            <a:spAutoFit/>
          </a:bodyPr>
          <a:lstStyle/>
          <a:p>
            <a:pPr algn="ctr"/>
            <a:r>
              <a:rPr lang="en-GB" b="1" dirty="0" smtClean="0"/>
              <a:t>Robert </a:t>
            </a:r>
            <a:r>
              <a:rPr lang="en-GB" b="1" dirty="0" err="1" smtClean="0"/>
              <a:t>Coombes</a:t>
            </a:r>
            <a:r>
              <a:rPr lang="en-GB" b="1" dirty="0" smtClean="0"/>
              <a:t> – Petroc</a:t>
            </a:r>
          </a:p>
          <a:p>
            <a:pPr algn="ctr"/>
            <a:r>
              <a:rPr lang="en-GB" dirty="0" smtClean="0"/>
              <a:t>Working with Industry</a:t>
            </a:r>
            <a:endParaRPr lang="en-GB" dirty="0"/>
          </a:p>
        </p:txBody>
      </p:sp>
      <p:pic>
        <p:nvPicPr>
          <p:cNvPr id="11" name="Picture 2" descr="How universities should work with industry"/>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1520" y="4509120"/>
            <a:ext cx="2448272" cy="2160240"/>
          </a:xfrm>
          <a:prstGeom prst="rect">
            <a:avLst/>
          </a:prstGeom>
          <a:noFill/>
          <a:extLst>
            <a:ext uri="{909E8E84-426E-40DD-AFC4-6F175D3DCCD1}">
              <a14:hiddenFill xmlns:a14="http://schemas.microsoft.com/office/drawing/2010/main">
                <a:solidFill>
                  <a:srgbClr val="FFFFFF"/>
                </a:solidFill>
              </a14:hiddenFill>
            </a:ext>
          </a:extLst>
        </p:spPr>
      </p:pic>
      <p:pic>
        <p:nvPicPr>
          <p:cNvPr id="13" name="Robinpodcast.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cstate="print"/>
          <a:stretch>
            <a:fillRect/>
          </a:stretch>
        </p:blipFill>
        <p:spPr>
          <a:xfrm>
            <a:off x="3131840" y="5589240"/>
            <a:ext cx="792087" cy="609600"/>
          </a:xfrm>
          <a:prstGeom prst="rect">
            <a:avLst/>
          </a:prstGeom>
        </p:spPr>
      </p:pic>
      <p:sp>
        <p:nvSpPr>
          <p:cNvPr id="14" name="TextBox 13"/>
          <p:cNvSpPr txBox="1"/>
          <p:nvPr/>
        </p:nvSpPr>
        <p:spPr>
          <a:xfrm>
            <a:off x="0" y="3645024"/>
            <a:ext cx="4067944" cy="923330"/>
          </a:xfrm>
          <a:prstGeom prst="rect">
            <a:avLst/>
          </a:prstGeom>
          <a:noFill/>
        </p:spPr>
        <p:txBody>
          <a:bodyPr wrap="square" rtlCol="0">
            <a:spAutoFit/>
          </a:bodyPr>
          <a:lstStyle/>
          <a:p>
            <a:pPr algn="ctr"/>
            <a:r>
              <a:rPr lang="en-GB" b="1" dirty="0" smtClean="0"/>
              <a:t>Robin Jeffery – TDK Lambda</a:t>
            </a:r>
          </a:p>
          <a:p>
            <a:pPr algn="ctr"/>
            <a:r>
              <a:rPr lang="en-GB" dirty="0" smtClean="0"/>
              <a:t>How universities should work with industry</a:t>
            </a:r>
            <a:endParaRPr lang="en-GB" dirty="0"/>
          </a:p>
        </p:txBody>
      </p:sp>
    </p:spTree>
    <p:extLst>
      <p:ext uri="{BB962C8B-B14F-4D97-AF65-F5344CB8AC3E}">
        <p14:creationId xmlns:p14="http://schemas.microsoft.com/office/powerpoint/2010/main" val="37367254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014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3936" fill="hold"/>
                                        <p:tgtEl>
                                          <p:spTgt spid="13"/>
                                        </p:tgtEl>
                                      </p:cBhvr>
                                    </p:cmd>
                                  </p:childTnLst>
                                </p:cTn>
                              </p:par>
                            </p:childTnLst>
                          </p:cTn>
                        </p:par>
                      </p:childTnLst>
                    </p:cTn>
                  </p:par>
                </p:childTnLst>
              </p:cTn>
              <p:nextCondLst>
                <p:cond evt="onClick" delay="0">
                  <p:tgtEl>
                    <p:spTgt spid="13"/>
                  </p:tgtEl>
                </p:cond>
              </p:nextCondLst>
            </p:seq>
            <p:audio>
              <p:cMediaNode vol="80000">
                <p:cTn id="13" fill="hold" display="0">
                  <p:stCondLst>
                    <p:cond delay="indefinite"/>
                  </p:stCondLst>
                  <p:endCondLst>
                    <p:cond evt="onStopAudio" delay="0">
                      <p:tgtEl>
                        <p:sldTgt/>
                      </p:tgtEl>
                    </p:cond>
                  </p:endCondLst>
                </p:cTn>
                <p:tgtEl>
                  <p:spTgt spid="1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mployer VIP Programme.pdf - Adobe Reader"/>
          <p:cNvPicPr>
            <a:picLocks noChangeAspect="1"/>
          </p:cNvPicPr>
          <p:nvPr/>
        </p:nvPicPr>
        <p:blipFill rotWithShape="1">
          <a:blip r:embed="rId2" cstate="print">
            <a:extLst>
              <a:ext uri="{28A0092B-C50C-407E-A947-70E740481C1C}">
                <a14:useLocalDpi xmlns:a14="http://schemas.microsoft.com/office/drawing/2010/main" val="0"/>
              </a:ext>
            </a:extLst>
          </a:blip>
          <a:srcRect l="27958" t="9630" r="26085" b="6296"/>
          <a:stretch/>
        </p:blipFill>
        <p:spPr>
          <a:xfrm>
            <a:off x="2402024" y="116632"/>
            <a:ext cx="4186200" cy="515744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764704"/>
            <a:ext cx="2395570" cy="234888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1" y="3140968"/>
            <a:ext cx="2390805" cy="15121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3888" y="5274072"/>
            <a:ext cx="4968551" cy="156009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91051" y="764704"/>
            <a:ext cx="1873840" cy="3074553"/>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76890" y="3972148"/>
            <a:ext cx="1788001" cy="1277144"/>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512" y="4797152"/>
            <a:ext cx="3168352" cy="1872208"/>
          </a:xfrm>
          <a:prstGeom prst="rect">
            <a:avLst/>
          </a:prstGeom>
        </p:spPr>
      </p:pic>
    </p:spTree>
    <p:extLst>
      <p:ext uri="{BB962C8B-B14F-4D97-AF65-F5344CB8AC3E}">
        <p14:creationId xmlns:p14="http://schemas.microsoft.com/office/powerpoint/2010/main" val="17518516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908720"/>
            <a:ext cx="8136904" cy="5262979"/>
          </a:xfrm>
          <a:prstGeom prst="rect">
            <a:avLst/>
          </a:prstGeom>
          <a:noFill/>
        </p:spPr>
        <p:txBody>
          <a:bodyPr wrap="square" rtlCol="0">
            <a:spAutoFit/>
          </a:bodyPr>
          <a:lstStyle/>
          <a:p>
            <a:r>
              <a:rPr lang="en-GB" sz="2400" dirty="0" smtClean="0"/>
              <a:t>At </a:t>
            </a:r>
            <a:r>
              <a:rPr lang="en-GB" sz="2400" dirty="0"/>
              <a:t>Petroc we have made effective employer engagement a strategic priority. We are constantly modifying our Customer Relationship Management system to allow us to improve our effectiveness and organisational efficiency. We have been judged by Ofsted as having outstanding partnerships (March 2012)with employers and as Principal I hope to sustain and build upon our current practices, building capacity to improve by embedding throughout the organisation an innovative approach to relationship management.</a:t>
            </a:r>
          </a:p>
          <a:p>
            <a:endParaRPr lang="en-GB" sz="2400" dirty="0" smtClean="0"/>
          </a:p>
          <a:p>
            <a:r>
              <a:rPr lang="en-GB" sz="2400" dirty="0" smtClean="0"/>
              <a:t>David Dodd</a:t>
            </a:r>
          </a:p>
          <a:p>
            <a:r>
              <a:rPr lang="en-GB" sz="2400" dirty="0" smtClean="0"/>
              <a:t>Principal</a:t>
            </a:r>
            <a:endParaRPr lang="en-GB" sz="2400" dirty="0"/>
          </a:p>
        </p:txBody>
      </p:sp>
    </p:spTree>
    <p:extLst>
      <p:ext uri="{BB962C8B-B14F-4D97-AF65-F5344CB8AC3E}">
        <p14:creationId xmlns:p14="http://schemas.microsoft.com/office/powerpoint/2010/main" val="3769016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FTQZW3559aQ?version=3&amp;hl=en_GB&amp;rel=0"/>
          <p:cNvPicPr>
            <a:picLocks noRot="1" noChangeAspect="1"/>
          </p:cNvPicPr>
          <p:nvPr>
            <a:videoFile r:link="rId1"/>
          </p:nvPr>
        </p:nvPicPr>
        <p:blipFill>
          <a:blip r:embed="rId3" cstate="print"/>
          <a:stretch>
            <a:fillRect/>
          </a:stretch>
        </p:blipFill>
        <p:spPr>
          <a:xfrm>
            <a:off x="2483768" y="2132856"/>
            <a:ext cx="4032448" cy="3024336"/>
          </a:xfrm>
          <a:prstGeom prst="rect">
            <a:avLst/>
          </a:prstGeom>
        </p:spPr>
      </p:pic>
      <p:sp>
        <p:nvSpPr>
          <p:cNvPr id="7" name="TextBox 6"/>
          <p:cNvSpPr txBox="1"/>
          <p:nvPr/>
        </p:nvSpPr>
        <p:spPr>
          <a:xfrm>
            <a:off x="611560" y="908720"/>
            <a:ext cx="7704856" cy="954107"/>
          </a:xfrm>
          <a:prstGeom prst="rect">
            <a:avLst/>
          </a:prstGeom>
          <a:noFill/>
        </p:spPr>
        <p:txBody>
          <a:bodyPr wrap="square" rtlCol="0">
            <a:spAutoFit/>
          </a:bodyPr>
          <a:lstStyle/>
          <a:p>
            <a:r>
              <a:rPr lang="en-GB" sz="2000" b="1" dirty="0" smtClean="0">
                <a:latin typeface="+mj-lt"/>
              </a:rPr>
              <a:t>Chris Evans – University of Exeter</a:t>
            </a:r>
          </a:p>
          <a:p>
            <a:r>
              <a:rPr lang="en-GB" dirty="0" smtClean="0"/>
              <a:t>‘People are beginning to share their perspectives </a:t>
            </a:r>
          </a:p>
          <a:p>
            <a:r>
              <a:rPr lang="en-GB" dirty="0" smtClean="0"/>
              <a:t>on employer engagement’</a:t>
            </a:r>
            <a:endParaRPr lang="en-GB" dirty="0"/>
          </a:p>
        </p:txBody>
      </p:sp>
    </p:spTree>
    <p:extLst>
      <p:ext uri="{BB962C8B-B14F-4D97-AF65-F5344CB8AC3E}">
        <p14:creationId xmlns:p14="http://schemas.microsoft.com/office/powerpoint/2010/main" val="333105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772816"/>
            <a:ext cx="7772400" cy="1470025"/>
          </a:xfrm>
        </p:spPr>
        <p:txBody>
          <a:bodyPr/>
          <a:lstStyle/>
          <a:p>
            <a:r>
              <a:rPr lang="en-GB" dirty="0" smtClean="0"/>
              <a:t>Customer Relationship Management Systems</a:t>
            </a:r>
            <a:endParaRPr lang="en-US" dirty="0"/>
          </a:p>
        </p:txBody>
      </p:sp>
      <p:sp>
        <p:nvSpPr>
          <p:cNvPr id="3" name="Subtitle 2"/>
          <p:cNvSpPr>
            <a:spLocks noGrp="1"/>
          </p:cNvSpPr>
          <p:nvPr>
            <p:ph type="subTitle" idx="1"/>
          </p:nvPr>
        </p:nvSpPr>
        <p:spPr>
          <a:xfrm>
            <a:off x="971600" y="3717032"/>
            <a:ext cx="6400800" cy="1752600"/>
          </a:xfrm>
        </p:spPr>
        <p:txBody>
          <a:bodyPr>
            <a:normAutofit fontScale="77500" lnSpcReduction="20000"/>
          </a:bodyPr>
          <a:lstStyle/>
          <a:p>
            <a:endParaRPr lang="en-GB" dirty="0" smtClean="0"/>
          </a:p>
          <a:p>
            <a:endParaRPr lang="en-GB" dirty="0"/>
          </a:p>
          <a:p>
            <a:r>
              <a:rPr lang="en-GB" dirty="0" smtClean="0"/>
              <a:t>Cerian Ayres, Head of Quality Petroc</a:t>
            </a:r>
          </a:p>
          <a:p>
            <a:r>
              <a:rPr lang="en-GB" dirty="0" smtClean="0"/>
              <a:t>LSIS South West STEM Advisor</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51520" y="980728"/>
            <a:ext cx="7761287" cy="5324475"/>
          </a:xfrm>
        </p:spPr>
        <p:txBody>
          <a:bodyPr>
            <a:normAutofit fontScale="85000" lnSpcReduction="10000"/>
          </a:bodyPr>
          <a:lstStyle/>
          <a:p>
            <a:pPr marL="0" indent="0">
              <a:buNone/>
            </a:pPr>
            <a:r>
              <a:rPr lang="en-US" dirty="0" smtClean="0"/>
              <a:t>Dedicated team of staff (Directorate of Employers) responsible for the implementation and achievement of our employer engagement strategy.</a:t>
            </a:r>
          </a:p>
          <a:p>
            <a:pPr>
              <a:buNone/>
            </a:pPr>
            <a:endParaRPr lang="en-US" dirty="0" smtClean="0"/>
          </a:p>
          <a:p>
            <a:pPr marL="0" indent="0">
              <a:buNone/>
            </a:pPr>
            <a:r>
              <a:rPr lang="en-US" dirty="0" smtClean="0"/>
              <a:t>Share the practice of this team amongst other teams within the organisation.</a:t>
            </a:r>
          </a:p>
          <a:p>
            <a:pPr>
              <a:buNone/>
            </a:pPr>
            <a:r>
              <a:rPr lang="en-US" dirty="0" smtClean="0"/>
              <a:t> </a:t>
            </a:r>
          </a:p>
          <a:p>
            <a:pPr marL="0" indent="0">
              <a:buNone/>
            </a:pPr>
            <a:r>
              <a:rPr lang="en-US" dirty="0" smtClean="0"/>
              <a:t>Share organisational best practice with colleagues from HEIs’ and colleagues within the FE and Skills Sector within the South West region as Petroc is the LSIS South West Regional STEM Centre.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MT Organisation Chart - Microsoft Word"/>
          <p:cNvPicPr>
            <a:picLocks noChangeAspect="1"/>
          </p:cNvPicPr>
          <p:nvPr/>
        </p:nvPicPr>
        <p:blipFill rotWithShape="1">
          <a:blip r:embed="rId2" cstate="print">
            <a:extLst>
              <a:ext uri="{28A0092B-C50C-407E-A947-70E740481C1C}">
                <a14:useLocalDpi xmlns:a14="http://schemas.microsoft.com/office/drawing/2010/main" val="0"/>
              </a:ext>
            </a:extLst>
          </a:blip>
          <a:srcRect l="12976" t="25000" r="7068" b="12963"/>
          <a:stretch/>
        </p:blipFill>
        <p:spPr>
          <a:xfrm>
            <a:off x="0" y="764704"/>
            <a:ext cx="8708669" cy="5256584"/>
          </a:xfrm>
          <a:prstGeom prst="rect">
            <a:avLst/>
          </a:prstGeom>
        </p:spPr>
      </p:pic>
    </p:spTree>
    <p:extLst>
      <p:ext uri="{BB962C8B-B14F-4D97-AF65-F5344CB8AC3E}">
        <p14:creationId xmlns:p14="http://schemas.microsoft.com/office/powerpoint/2010/main" val="2744105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51520" y="764704"/>
            <a:ext cx="8229600" cy="5832648"/>
          </a:xfrm>
        </p:spPr>
        <p:txBody>
          <a:bodyPr>
            <a:normAutofit fontScale="55000" lnSpcReduction="20000"/>
          </a:bodyPr>
          <a:lstStyle/>
          <a:p>
            <a:r>
              <a:rPr lang="en-US" sz="3400" dirty="0" smtClean="0"/>
              <a:t>To further develop the dedicated employer interface:-CRM (Customer Relationship Management resource) so that our systems operations are flexible and responsive to the needs of business.</a:t>
            </a:r>
          </a:p>
          <a:p>
            <a:endParaRPr lang="en-US" sz="3400" dirty="0" smtClean="0"/>
          </a:p>
          <a:p>
            <a:r>
              <a:rPr lang="en-US" sz="3400" dirty="0" smtClean="0"/>
              <a:t>To use the CRM to review the extent and nature of STEM industry employer engagement in terms of Engineering.</a:t>
            </a:r>
          </a:p>
          <a:p>
            <a:endParaRPr lang="en-US" sz="3400" dirty="0" smtClean="0"/>
          </a:p>
          <a:p>
            <a:r>
              <a:rPr lang="en-US" sz="3400" dirty="0" smtClean="0"/>
              <a:t>Develop an Organisational Needs Analysis resource that will be of use to colleagues directly involved with employer engagement.</a:t>
            </a:r>
          </a:p>
          <a:p>
            <a:endParaRPr lang="en-US" sz="3400" dirty="0" smtClean="0"/>
          </a:p>
          <a:p>
            <a:r>
              <a:rPr lang="en-US" sz="3400" dirty="0" smtClean="0"/>
              <a:t>Develop our ability as an organisation to provide information, advice and guidance for employers</a:t>
            </a:r>
          </a:p>
          <a:p>
            <a:endParaRPr lang="en-US" sz="3400" dirty="0" smtClean="0"/>
          </a:p>
          <a:p>
            <a:r>
              <a:rPr lang="en-US" sz="3400" dirty="0" smtClean="0"/>
              <a:t>Develop the ability of staff within the organisation to support employers.</a:t>
            </a:r>
          </a:p>
          <a:p>
            <a:endParaRPr lang="en-US" sz="3400" dirty="0" smtClean="0"/>
          </a:p>
          <a:p>
            <a:r>
              <a:rPr lang="en-US" sz="3400" dirty="0" smtClean="0"/>
              <a:t>Develop a number of on line resources to enable staff to undertake CPD flexibly that addresses effective employer engagement:-CRM Guide, Case Studies of effective practice, ONA Guide.</a:t>
            </a:r>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PETROC </a:t>
            </a:r>
            <a:endParaRPr lang="en-US" dirty="0"/>
          </a:p>
        </p:txBody>
      </p:sp>
      <p:sp>
        <p:nvSpPr>
          <p:cNvPr id="3" name="Content Placeholder 2"/>
          <p:cNvSpPr>
            <a:spLocks noGrp="1"/>
          </p:cNvSpPr>
          <p:nvPr>
            <p:ph idx="1"/>
          </p:nvPr>
        </p:nvSpPr>
        <p:spPr/>
        <p:txBody>
          <a:bodyPr>
            <a:normAutofit fontScale="70000" lnSpcReduction="20000"/>
          </a:bodyPr>
          <a:lstStyle/>
          <a:p>
            <a:pPr indent="0">
              <a:buNone/>
            </a:pPr>
            <a:r>
              <a:rPr lang="en-GB" dirty="0" smtClean="0"/>
              <a:t>Petroc  was the only partner that had a fully functioning CRM system operating across the organisation upon starting the project.  </a:t>
            </a:r>
          </a:p>
          <a:p>
            <a:pPr indent="0">
              <a:buNone/>
            </a:pPr>
            <a:r>
              <a:rPr lang="en-GB" dirty="0" smtClean="0"/>
              <a:t>    </a:t>
            </a:r>
          </a:p>
          <a:p>
            <a:pPr indent="0">
              <a:buNone/>
            </a:pPr>
            <a:r>
              <a:rPr lang="en-GB" dirty="0" smtClean="0"/>
              <a:t>System - designed in-house 5 years ago - linked to the College’s learner records.  </a:t>
            </a:r>
          </a:p>
          <a:p>
            <a:pPr indent="0">
              <a:buNone/>
            </a:pPr>
            <a:endParaRPr lang="en-GB" dirty="0" smtClean="0"/>
          </a:p>
          <a:p>
            <a:pPr indent="0">
              <a:buNone/>
            </a:pPr>
            <a:r>
              <a:rPr lang="en-GB" dirty="0" smtClean="0"/>
              <a:t>The system tracks an ‘engagement’ from the point of enquiry to enrolment and automatically generates emails requesting action from relevant personnel.  </a:t>
            </a:r>
          </a:p>
          <a:p>
            <a:pPr indent="0">
              <a:buNone/>
            </a:pPr>
            <a:endParaRPr lang="en-GB" dirty="0" smtClean="0"/>
          </a:p>
          <a:p>
            <a:pPr indent="0">
              <a:buNone/>
            </a:pPr>
            <a:r>
              <a:rPr lang="en-GB" dirty="0" smtClean="0"/>
              <a:t>Checks whether an enquiry has been responded to within the 48 hour threshold expected by the Senior Management Team.  </a:t>
            </a:r>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21352"/>
            <a:ext cx="8460433" cy="6060564"/>
          </a:xfrm>
          <a:prstGeom prst="rect">
            <a:avLst/>
          </a:prstGeom>
        </p:spPr>
      </p:pic>
    </p:spTree>
    <p:extLst>
      <p:ext uri="{BB962C8B-B14F-4D97-AF65-F5344CB8AC3E}">
        <p14:creationId xmlns:p14="http://schemas.microsoft.com/office/powerpoint/2010/main" val="2169436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51520" y="1268760"/>
            <a:ext cx="8229600" cy="4968552"/>
          </a:xfrm>
        </p:spPr>
        <p:txBody>
          <a:bodyPr>
            <a:normAutofit fontScale="92500" lnSpcReduction="10000"/>
          </a:bodyPr>
          <a:lstStyle/>
          <a:p>
            <a:pPr>
              <a:buNone/>
            </a:pPr>
            <a:r>
              <a:rPr lang="en-GB" dirty="0" smtClean="0"/>
              <a:t>It also:</a:t>
            </a:r>
          </a:p>
          <a:p>
            <a:pPr>
              <a:buNone/>
            </a:pPr>
            <a:endParaRPr lang="en-US" dirty="0" smtClean="0"/>
          </a:p>
          <a:p>
            <a:pPr lvl="0"/>
            <a:r>
              <a:rPr lang="en-GB" dirty="0" smtClean="0"/>
              <a:t>provides a sole point of entry for any employer enquiry;</a:t>
            </a:r>
            <a:endParaRPr lang="en-US" dirty="0" smtClean="0"/>
          </a:p>
          <a:p>
            <a:pPr lvl="0"/>
            <a:r>
              <a:rPr lang="en-GB" dirty="0" smtClean="0"/>
              <a:t>ensures that the enquiry reaches the correct person for resolution;</a:t>
            </a:r>
            <a:endParaRPr lang="en-US" dirty="0" smtClean="0"/>
          </a:p>
          <a:p>
            <a:pPr lvl="0"/>
            <a:r>
              <a:rPr lang="en-GB" dirty="0" smtClean="0"/>
              <a:t>tracks, records and monitors all enquiries; and</a:t>
            </a:r>
            <a:endParaRPr lang="en-US" dirty="0" smtClean="0"/>
          </a:p>
          <a:p>
            <a:pPr lvl="0"/>
            <a:r>
              <a:rPr lang="en-GB" dirty="0" smtClean="0"/>
              <a:t>provides a vehicle for multiple strand enquiries.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64" name="Picture 4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88131"/>
            <a:ext cx="7864436" cy="5976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7202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51520" y="1124744"/>
            <a:ext cx="8229600" cy="5400600"/>
          </a:xfrm>
        </p:spPr>
        <p:txBody>
          <a:bodyPr/>
          <a:lstStyle/>
          <a:p>
            <a:r>
              <a:rPr lang="en-GB" sz="2800" dirty="0" smtClean="0"/>
              <a:t>The system is well integrated into the management and operations of Petroc College’s dedicated employer-facing directorate but was used less often by staff working outside this department.  </a:t>
            </a:r>
          </a:p>
          <a:p>
            <a:endParaRPr lang="en-GB" sz="2800" dirty="0" smtClean="0"/>
          </a:p>
          <a:p>
            <a:r>
              <a:rPr lang="en-GB" sz="2800" dirty="0" smtClean="0"/>
              <a:t>Petroc therefore used this project to review the current system and extend its use, particularly within the School of Business, Manufacturing and Transport</a:t>
            </a: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etroc Powerpoint Master">
  <a:themeElements>
    <a:clrScheme name="Petroc Powerpoint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troc Powerpoint 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etroc Powerpoint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troc Powerpoint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troc Powerpoint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troc Powerpoint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troc Powerpoint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troc Powerpoint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troc Powerpoint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troc Powerpoint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troc Powerpoint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troc Powerpoint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troc Powerpoint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troc Powerpoint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Petroc Powerpoint Template</Template>
  <TotalTime>758</TotalTime>
  <Words>702</Words>
  <Application>Microsoft Office PowerPoint</Application>
  <PresentationFormat>On-screen Show (4:3)</PresentationFormat>
  <Paragraphs>66</Paragraphs>
  <Slides>17</Slides>
  <Notes>0</Notes>
  <HiddenSlides>0</HiddenSlides>
  <MMClips>4</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Petroc Powerpoint Master</vt:lpstr>
      <vt:lpstr>Customer Relationship Management Systems</vt:lpstr>
      <vt:lpstr>PowerPoint Presentation</vt:lpstr>
      <vt:lpstr>PowerPoint Presentation</vt:lpstr>
      <vt:lpstr>PowerPoint Presentation</vt:lpstr>
      <vt:lpstr>PETROC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Customer Relationship Management Systems</vt:lpstr>
    </vt:vector>
  </TitlesOfParts>
  <Company>University Of Exeter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HE STEM PROGRAMME</dc:title>
  <dc:creator>Guest</dc:creator>
  <cp:lastModifiedBy>Ruth Waring</cp:lastModifiedBy>
  <cp:revision>50</cp:revision>
  <cp:lastPrinted>2012-06-14T08:19:17Z</cp:lastPrinted>
  <dcterms:created xsi:type="dcterms:W3CDTF">2011-12-06T14:06:30Z</dcterms:created>
  <dcterms:modified xsi:type="dcterms:W3CDTF">2012-06-15T14:29:02Z</dcterms:modified>
</cp:coreProperties>
</file>